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7" r:id="rId3"/>
    <p:sldId id="258" r:id="rId4"/>
    <p:sldId id="272" r:id="rId5"/>
    <p:sldId id="264" r:id="rId6"/>
    <p:sldId id="274" r:id="rId7"/>
    <p:sldId id="275" r:id="rId8"/>
    <p:sldId id="276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9DA9016-7056-4DE0-A5BF-0D7EABCF598D}">
          <p14:sldIdLst>
            <p14:sldId id="256"/>
            <p14:sldId id="277"/>
            <p14:sldId id="258"/>
            <p14:sldId id="272"/>
            <p14:sldId id="264"/>
            <p14:sldId id="274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5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E988-606E-4C13-BDBA-5DB4F75E757F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0EAC-BB5E-48C4-9DF7-2EAAA8D96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18E46-5B4F-44F4-9697-C09F2C0D1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AEC4AC-8CF1-4AB3-B829-83D8FE66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EACAC1-60BD-4C75-A66C-1D3E8FE5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0128-D49D-4B86-B73D-893CE9241404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A9030-05D4-493B-9B83-23C21210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593302-E737-41A8-9F98-558D16D4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803B2-9F42-40D0-A7C4-77E1C6C4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7051DF-0C7C-4B4A-BC09-21BC8860C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8D093-BC85-4F05-A82C-B274F783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7E2D-C554-46B5-B232-6CA44ADCBBA2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7ACBFF-3F3A-4700-87AF-6B5D1249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BF34F1-CE71-4DF4-9B4D-686CDDC9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20A04F-94C5-45BF-A21E-CEC4AA541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D57F76-7700-4747-BD29-65EC1339C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8901B6-0C30-49ED-8D4A-2370D722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002-5FE8-4A00-A803-AA77C5127804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EBDF9D-B0ED-4F34-A48F-112326B4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3259E-59E1-4B1A-91FE-EF5A8162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4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291D1-D4CF-43BA-B6D6-35B948EC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BB202E-EAF9-4D6A-A6F7-5BFA00D1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ABB87F-3E4A-439C-A3D6-2646C292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7976-3C66-4D63-8951-BB6DC189313F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8646BB-C6C9-498B-B852-13959499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F68A72-5E96-4722-A1D5-DB3F998E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015FC-7F7B-44E5-8899-D945A57D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C7122A-EE40-4F60-B094-4ADC219B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AB6624-51B0-4912-B3A0-0DB40E20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A499-C05D-4666-83A8-53DC395AA516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1894EF-9BFF-4CB6-B45F-4AE6CDAD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BE8D3-1AF5-4EC3-B6E1-C6B43B37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6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5F2B4-7B98-4F55-AEFB-2675BC52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80135-D30B-44AB-AF60-2C08CB896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DD85E9-10F4-46D5-B508-37CE0C605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6B4E9F-4A80-4C0B-A0B2-68580687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4F-0E3A-4C26-B252-F06F831B93A9}" type="datetime1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336976-AAED-4140-97E6-CFD13C30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0F5388-F2C2-43CE-AFA9-61AD7B22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18613-AB57-4FD3-BEC2-AED8D5FB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1BEDE0-C09B-455E-865E-F88F7674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0C3A93-9B16-43E7-86E5-997600F57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1EDAEA-6A1E-41C5-8F9B-37881D4AF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D183C8-E1AE-44C9-AD4E-15B9017FD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625083-956F-4705-AF94-FAAA4989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7E61-6E88-4353-B59D-AA5A9166E9E5}" type="datetime1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9E39A6-123E-4A1B-8CE3-7FD1E96F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6F9CD4-D76C-4ADC-8F63-B947B36B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7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3B7BB-064F-4532-90A4-7F8190E8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CEDDFC-5007-4CF6-8272-54174109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642E-C15A-4173-9534-B136C412BD28}" type="datetime1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38E6E4-E921-466D-918B-406F4272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D09A48-A00A-4A09-BB82-5DD1F443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358523F-2927-4CCA-9FD9-1C058B3E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1A3-FF1E-4E28-B512-A32E32E1B375}" type="datetime1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B76581-9268-4E91-9C23-B43764C8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075E7-1E87-40D0-B8BB-EE2EE230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3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7B2C1-98F6-4A5A-A443-347B0354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22DD3E-6385-412A-AC5F-2990C525A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1F928D-D631-4046-BC41-AF93518A9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3C59CB-7665-4A9C-913D-ED4344B3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96C8-5748-402E-B4D8-B627D37C3733}" type="datetime1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53672E-CD29-4D1A-A57A-625DBBD2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330FD6-95C9-4929-9E4A-5EE3C05A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C03E5-9A1A-4A18-BE2B-90712F38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E46248-84F4-4B27-AEFE-BD5D9E034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329EC1-C019-4600-BD0E-CF658464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30112B-D9C9-43D5-9C7D-986D32C6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CE4-3BED-4AC0-A771-449E873BD2FB}" type="datetime1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76238A-D1A4-4A79-BECB-A193E750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F2D74F-B848-4125-9DAA-4D1252AC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1">
                <a:lumMod val="0"/>
                <a:lumOff val="100000"/>
              </a:schemeClr>
            </a:gs>
            <a:gs pos="100000">
              <a:srgbClr val="00B0F0">
                <a:lumMod val="70000"/>
                <a:lumOff val="30000"/>
                <a:alpha val="7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2D89F-45CD-4D0F-B435-8E9C8A3A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DC7F8F-EDD7-41F5-944C-4F717652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6D2554-5EFA-4493-9BF8-813350EAE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3003-14CD-4297-9EA3-03B32F333B49}" type="datetime1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A1E47-EE38-4C35-8AF4-F9AD458CA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6DEA42-17A4-4076-95BC-4014B0F12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FC97-B853-4346-8B16-D451054E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D0BFC-45E1-4CA7-9262-5E6BAD999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Постковидный синдром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9104D0-1BC3-40C8-8563-E25A84327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57" y="3849307"/>
            <a:ext cx="2790886" cy="18863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C6AAA3-4E4D-410E-B1D9-4344202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49" y="173175"/>
            <a:ext cx="9661215" cy="1325563"/>
          </a:xfrm>
        </p:spPr>
        <p:txBody>
          <a:bodyPr/>
          <a:lstStyle/>
          <a:p>
            <a:r>
              <a:rPr lang="ru-RU" b="1" dirty="0"/>
              <a:t>Постковидный синдром - это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5" y="1311090"/>
            <a:ext cx="10025200" cy="4693470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sz="3000" b="1" u="sng" dirty="0"/>
              <a:t>Постковидный синдром </a:t>
            </a:r>
            <a:r>
              <a:rPr lang="ru-RU" b="1" u="sng" dirty="0"/>
              <a:t>─ </a:t>
            </a:r>
            <a:r>
              <a:rPr lang="ru-RU" sz="3000" dirty="0"/>
              <a:t>патологическое состояние, возникающее спустя несколько недель после перенесённого </a:t>
            </a:r>
            <a:r>
              <a:rPr lang="en-US" sz="3000" dirty="0"/>
              <a:t>COVID-19</a:t>
            </a:r>
            <a:r>
              <a:rPr lang="ru-RU" sz="3000" dirty="0"/>
              <a:t>, закончившейся клиническим выздоровлением, которое может сопровождаться различной остаточной симптоматикой. </a:t>
            </a:r>
          </a:p>
          <a:p>
            <a:pPr marL="0" indent="457200">
              <a:buNone/>
            </a:pPr>
            <a:r>
              <a:rPr lang="ru-RU" sz="3000" dirty="0"/>
              <a:t>С подобным синдромом сталкивается практически каждый человек, переболевший инфекцией.</a:t>
            </a:r>
          </a:p>
          <a:p>
            <a:pPr marL="0" indent="457200">
              <a:buNone/>
            </a:pPr>
            <a:r>
              <a:rPr lang="ru-RU" sz="3000" b="0" i="0" dirty="0">
                <a:effectLst/>
              </a:rPr>
              <a:t>Общие признаки такого состояния заключаются в повышенной утомляемости, нехватке дыхания, когнитивном расстройстве и некоторых других симптомах, которые также оказывают влияние на повседневное функционирование </a:t>
            </a:r>
            <a:r>
              <a:rPr lang="ru-RU" sz="3000" b="0" i="0" dirty="0" smtClean="0">
                <a:effectLst/>
              </a:rPr>
              <a:t>организма.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5E4224C-0FDF-4917-8343-4B1B27CE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69" y="-390817"/>
            <a:ext cx="3027257" cy="23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453CF-5450-485E-9408-3CE10F6F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712" y="5368172"/>
            <a:ext cx="2355461" cy="17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BA13A5D-E02A-4C5A-B309-AFECDA32B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984">
                        <a14:foregroundMark x1="77110" y1="38280" x2="76781" y2="39594"/>
                        <a14:foregroundMark x1="77697" y1="35931" x2="77251" y2="37714"/>
                        <a14:foregroundMark x1="91050" y1="35163" x2="90984" y2="33197"/>
                        <a14:foregroundMark x1="90984" y1="33197" x2="91468" y2="34617"/>
                        <a14:foregroundMark x1="88607" y1="26230" x2="88365" y2="26149"/>
                        <a14:foregroundMark x1="82636" y1="30942" x2="82131" y2="31230"/>
                        <a14:foregroundMark x1="87459" y1="36803" x2="83162" y2="37347"/>
                        <a14:foregroundMark x1="20492" y1="21639" x2="13525" y2="21721"/>
                        <a14:foregroundMark x1="13525" y1="21721" x2="19426" y2="26885"/>
                        <a14:foregroundMark x1="19289" y1="27581" x2="20492" y2="21475"/>
                        <a14:foregroundMark x1="24918" y1="51885" x2="25328" y2="52131"/>
                        <a14:foregroundMark x1="24066" y1="40274" x2="22541" y2="39754"/>
                        <a14:foregroundMark x1="29754" y1="42213" x2="24579" y2="40449"/>
                        <a14:foregroundMark x1="22541" y1="39754" x2="24016" y2="46639"/>
                        <a14:foregroundMark x1="24016" y1="46639" x2="29754" y2="42869"/>
                        <a14:backgroundMark x1="91066" y1="33361" x2="91230" y2="32623"/>
                        <a14:backgroundMark x1="92869" y1="38279" x2="91721" y2="33361"/>
                        <a14:backgroundMark x1="91721" y1="36885" x2="91066" y2="33525"/>
                        <a14:backgroundMark x1="91475" y1="37787" x2="91721" y2="33361"/>
                        <a14:backgroundMark x1="91230" y1="37049" x2="90984" y2="33033"/>
                        <a14:backgroundMark x1="91311" y1="37787" x2="91311" y2="33770"/>
                        <a14:backgroundMark x1="89098" y1="27295" x2="89016" y2="25410"/>
                        <a14:backgroundMark x1="89262" y1="26803" x2="88361" y2="25492"/>
                        <a14:backgroundMark x1="88525" y1="27213" x2="88197" y2="25656"/>
                        <a14:backgroundMark x1="24672" y1="40656" x2="24016" y2="40164"/>
                        <a14:backgroundMark x1="19754" y1="26803" x2="20820" y2="26557"/>
                        <a14:backgroundMark x1="19918" y1="26393" x2="20246" y2="26557"/>
                        <a14:backgroundMark x1="19590" y1="27869" x2="20164" y2="26148"/>
                        <a14:backgroundMark x1="89098" y1="29098" x2="90984" y2="49836"/>
                        <a14:backgroundMark x1="90984" y1="49836" x2="88852" y2="30164"/>
                        <a14:backgroundMark x1="87049" y1="27541" x2="80082" y2="40000"/>
                        <a14:backgroundMark x1="80082" y1="43689" x2="80574" y2="26311"/>
                        <a14:backgroundMark x1="80574" y1="26311" x2="92295" y2="40328"/>
                        <a14:backgroundMark x1="92295" y1="40328" x2="80082" y2="44180"/>
                        <a14:backgroundMark x1="88525" y1="26721" x2="78033" y2="38934"/>
                        <a14:backgroundMark x1="78033" y1="38934" x2="82213" y2="44180"/>
                        <a14:backgroundMark x1="77623" y1="43689" x2="81066" y2="24754"/>
                        <a14:backgroundMark x1="81066" y1="24754" x2="87623" y2="26475"/>
                        <a14:backgroundMark x1="80656" y1="25656" x2="78197" y2="41967"/>
                        <a14:backgroundMark x1="78197" y1="41967" x2="81557" y2="43689"/>
                        <a14:backgroundMark x1="87623" y1="37869" x2="83115" y2="37869"/>
                        <a14:backgroundMark x1="82213" y1="35738" x2="83689" y2="32295"/>
                        <a14:backgroundMark x1="81557" y1="31230" x2="80082" y2="33361"/>
                        <a14:backgroundMark x1="89098" y1="38361" x2="78852" y2="39426"/>
                        <a14:backgroundMark x1="88525" y1="35738" x2="86721" y2="35984"/>
                        <a14:backgroundMark x1="85164" y1="36557" x2="84262" y2="39180"/>
                        <a14:backgroundMark x1="76721" y1="40000" x2="76721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004"/>
          <a:stretch/>
        </p:blipFill>
        <p:spPr bwMode="auto">
          <a:xfrm>
            <a:off x="9692640" y="2867488"/>
            <a:ext cx="2411040" cy="41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3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81" y="1498738"/>
            <a:ext cx="6727687" cy="4893184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dirty="0"/>
              <a:t>Коронавирус - коварное заболевание, способное поражать практически все органы и системы:</a:t>
            </a:r>
          </a:p>
          <a:p>
            <a:pPr marL="0" indent="0" algn="just">
              <a:buNone/>
            </a:pPr>
            <a:r>
              <a:rPr lang="ru-RU" dirty="0" smtClean="0"/>
              <a:t>• сердечно-сосудистую систему;</a:t>
            </a:r>
          </a:p>
          <a:p>
            <a:pPr marL="0" indent="0" algn="just">
              <a:buNone/>
            </a:pPr>
            <a:r>
              <a:rPr lang="ru-RU" dirty="0" smtClean="0"/>
              <a:t>• бронхи и легкие;</a:t>
            </a:r>
          </a:p>
          <a:p>
            <a:pPr marL="0" indent="0" algn="just">
              <a:buNone/>
            </a:pPr>
            <a:r>
              <a:rPr lang="ru-RU" dirty="0" smtClean="0"/>
              <a:t>• нервную </a:t>
            </a:r>
            <a:r>
              <a:rPr lang="ru-RU" dirty="0"/>
              <a:t>систему;</a:t>
            </a:r>
          </a:p>
          <a:p>
            <a:pPr marL="0" indent="0" algn="just">
              <a:buNone/>
            </a:pPr>
            <a:r>
              <a:rPr lang="ru-RU" dirty="0" smtClean="0"/>
              <a:t>• желудочно-кишечный тракт.</a:t>
            </a:r>
          </a:p>
          <a:p>
            <a:pPr marL="0" indent="457200" algn="just">
              <a:buNone/>
            </a:pPr>
            <a:r>
              <a:rPr lang="ru-RU" dirty="0" err="1"/>
              <a:t>Постковидный</a:t>
            </a:r>
            <a:r>
              <a:rPr lang="ru-RU" dirty="0"/>
              <a:t> синдром может возникнуть вне зависимости от того, в какой форме </a:t>
            </a:r>
            <a:r>
              <a:rPr lang="ru-RU" dirty="0" err="1"/>
              <a:t>коронавирус</a:t>
            </a:r>
            <a:r>
              <a:rPr lang="ru-RU" dirty="0"/>
              <a:t> протекал у человека: скрытой, легкой, средней, тяжелой или критической.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499600" cy="1118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Почему возникает </a:t>
            </a:r>
            <a:r>
              <a:rPr lang="ru-RU" b="1" dirty="0" err="1"/>
              <a:t>постковидный</a:t>
            </a:r>
            <a:r>
              <a:rPr lang="ru-RU" b="1" dirty="0"/>
              <a:t> синдром?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8" name="Picture 4" descr="https://st2.depositphotos.com/1345122/5239/i/950/depositphotos_52391093-stock-photo-digestive-system-of-male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08" y="1300480"/>
            <a:ext cx="4274141" cy="50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8DCF3B25-C8EB-1D9D-BE8B-694EDC93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17" y="1784492"/>
            <a:ext cx="79595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Симптомы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общего </a:t>
            </a: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самочувствия: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ea typeface="Times New Roman" panose="02020603050405020304" pitchFamily="18" charset="0"/>
              </a:rPr>
              <a:t>приступы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слабости;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ea typeface="Times New Roman" panose="02020603050405020304" pitchFamily="18" charset="0"/>
              </a:rPr>
              <a:t>резкое снижение толерантности к физической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нагрузке</a:t>
            </a:r>
            <a:r>
              <a:rPr lang="ru-RU" sz="2400" dirty="0">
                <a:ea typeface="Times New Roman" panose="02020603050405020304" pitchFamily="18" charset="0"/>
              </a:rPr>
              <a:t>;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ea typeface="Times New Roman" panose="02020603050405020304" pitchFamily="18" charset="0"/>
              </a:rPr>
              <a:t>нарушение ритмов </a:t>
            </a:r>
            <a:r>
              <a:rPr lang="ru-RU" sz="2400" dirty="0" smtClean="0">
                <a:ea typeface="Times New Roman" panose="02020603050405020304" pitchFamily="18" charset="0"/>
              </a:rPr>
              <a:t>жизнедеятельности;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ea typeface="Times New Roman" panose="02020603050405020304" pitchFamily="18" charset="0"/>
              </a:rPr>
              <a:t>боли в мышцах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400" b="1" dirty="0" smtClean="0"/>
              <a:t>2</a:t>
            </a:r>
            <a:r>
              <a:rPr lang="ru-RU" sz="2400" dirty="0" smtClean="0"/>
              <a:t> </a:t>
            </a:r>
            <a:r>
              <a:rPr lang="ru-RU" sz="2400" b="1" dirty="0"/>
              <a:t>Психоэмоциональные </a:t>
            </a:r>
            <a:r>
              <a:rPr lang="ru-RU" sz="2400" b="1" dirty="0" smtClean="0"/>
              <a:t>проблемы:</a:t>
            </a:r>
          </a:p>
          <a:p>
            <a:pPr lvl="0"/>
            <a:r>
              <a:rPr lang="ru-RU" sz="2400" dirty="0" smtClean="0"/>
              <a:t>депрессивное настроение; </a:t>
            </a:r>
          </a:p>
          <a:p>
            <a:pPr lvl="0"/>
            <a:r>
              <a:rPr lang="ru-RU" sz="2400" dirty="0" smtClean="0"/>
              <a:t>неустойчивое </a:t>
            </a:r>
            <a:r>
              <a:rPr lang="ru-RU" sz="2400" dirty="0"/>
              <a:t>эмоциональное </a:t>
            </a:r>
            <a:r>
              <a:rPr lang="ru-RU" sz="2400" dirty="0" smtClean="0"/>
              <a:t>состояние;</a:t>
            </a:r>
          </a:p>
          <a:p>
            <a:pPr lvl="0"/>
            <a:r>
              <a:rPr lang="ru-RU" sz="2400" dirty="0" smtClean="0"/>
              <a:t>панические </a:t>
            </a:r>
            <a:r>
              <a:rPr lang="ru-RU" sz="2400" dirty="0"/>
              <a:t>атаки.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3884048-1D2B-F557-ECB9-1C5A3C201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23"/>
          <a:stretch/>
        </p:blipFill>
        <p:spPr>
          <a:xfrm>
            <a:off x="7803769" y="3244800"/>
            <a:ext cx="3819272" cy="32880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127" y="509070"/>
            <a:ext cx="10515600" cy="1325563"/>
          </a:xfrm>
        </p:spPr>
        <p:txBody>
          <a:bodyPr/>
          <a:lstStyle/>
          <a:p>
            <a:r>
              <a:rPr lang="ru-RU" b="1" dirty="0"/>
              <a:t>Признаки </a:t>
            </a:r>
            <a:r>
              <a:rPr lang="ru-RU" b="1" dirty="0" err="1"/>
              <a:t>постковидного</a:t>
            </a:r>
            <a:r>
              <a:rPr lang="ru-RU" b="1" dirty="0"/>
              <a:t> синдрома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8" y="1808480"/>
            <a:ext cx="11681112" cy="48763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Симптомы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осложнениями дыхательной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системы:</a:t>
            </a:r>
            <a:endParaRPr lang="ru-RU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sz="2400" dirty="0" smtClean="0"/>
              <a:t>чувство </a:t>
            </a:r>
            <a:r>
              <a:rPr lang="ru-RU" sz="2400" dirty="0"/>
              <a:t>нехватки воздуха;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скованность </a:t>
            </a:r>
            <a:r>
              <a:rPr lang="ru-RU" sz="2400" dirty="0"/>
              <a:t>в груди, невозможность глубоко вдохнуть;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бронхоспазмы</a:t>
            </a:r>
            <a:r>
              <a:rPr lang="ru-RU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4. Неврологические проявления: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• </a:t>
            </a:r>
            <a:r>
              <a:rPr lang="ru-RU" sz="2400" dirty="0" smtClean="0"/>
              <a:t>интенсивные </a:t>
            </a:r>
            <a:r>
              <a:rPr lang="ru-RU" sz="2400" dirty="0"/>
              <a:t>головные </a:t>
            </a:r>
            <a:r>
              <a:rPr lang="ru-RU" sz="2400" dirty="0" smtClean="0"/>
              <a:t>боли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нарушение терморегуляции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озноб</a:t>
            </a:r>
            <a:r>
              <a:rPr lang="ru-RU" sz="2400" dirty="0"/>
              <a:t>, особенно по </a:t>
            </a:r>
            <a:r>
              <a:rPr lang="ru-RU" sz="2400" dirty="0" smtClean="0"/>
              <a:t>вечерам;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нарушение зрения;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парестезия </a:t>
            </a:r>
            <a:r>
              <a:rPr lang="ru-RU" sz="2400" dirty="0"/>
              <a:t>- расстройство </a:t>
            </a:r>
            <a:r>
              <a:rPr lang="ru-RU" sz="2400" dirty="0" smtClean="0"/>
              <a:t>чувствительности;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нарушение </a:t>
            </a:r>
            <a:r>
              <a:rPr lang="ru-RU" sz="2400" dirty="0"/>
              <a:t>обоняния, вкуса.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407BB0-DD4B-883C-AACA-DBD04A0A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30993"/>
          <a:stretch/>
        </p:blipFill>
        <p:spPr>
          <a:xfrm>
            <a:off x="7020560" y="3223260"/>
            <a:ext cx="4856480" cy="35433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2585" y="314325"/>
            <a:ext cx="10515600" cy="1325563"/>
          </a:xfrm>
        </p:spPr>
        <p:txBody>
          <a:bodyPr/>
          <a:lstStyle/>
          <a:p>
            <a:r>
              <a:rPr lang="ru-RU" b="1" dirty="0"/>
              <a:t>Признаки </a:t>
            </a:r>
            <a:r>
              <a:rPr lang="ru-RU" b="1" dirty="0" err="1"/>
              <a:t>постковидного</a:t>
            </a:r>
            <a:r>
              <a:rPr lang="ru-RU" b="1" dirty="0"/>
              <a:t> синдрома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6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5" y="1815548"/>
            <a:ext cx="11315330" cy="48692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5</a:t>
            </a:r>
            <a:r>
              <a:rPr lang="ru-RU" sz="2400" b="1" dirty="0" smtClean="0"/>
              <a:t>. Симптомы</a:t>
            </a:r>
            <a:r>
              <a:rPr lang="ru-RU" sz="2400" b="1" dirty="0"/>
              <a:t>, связанные с поражением сердечно-сосудистой </a:t>
            </a:r>
            <a:r>
              <a:rPr lang="ru-RU" sz="2400" b="1" dirty="0" smtClean="0"/>
              <a:t>системы: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нарушение артериального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давления;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полиморфный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дермальный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ангиит</a:t>
            </a:r>
            <a:r>
              <a:rPr lang="ru-RU" sz="2400" dirty="0">
                <a:ea typeface="Times New Roman" panose="02020603050405020304" pitchFamily="18" charset="0"/>
              </a:rPr>
              <a:t>;</a:t>
            </a: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нарушение сердечного ритма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ea typeface="Times New Roman" panose="02020603050405020304" pitchFamily="18" charset="0"/>
              </a:rPr>
              <a:t>6. Нарушения работы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ea typeface="Times New Roman" panose="02020603050405020304" pitchFamily="18" charset="0"/>
              </a:rPr>
              <a:t>желудочно-кишечного тракта: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0E09A4-969C-5A35-1128-7CD42D0E3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76" y="7528560"/>
            <a:ext cx="6429523" cy="35523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2585" y="415925"/>
            <a:ext cx="10515600" cy="1325563"/>
          </a:xfrm>
        </p:spPr>
        <p:txBody>
          <a:bodyPr/>
          <a:lstStyle/>
          <a:p>
            <a:r>
              <a:rPr lang="ru-RU" b="1" dirty="0"/>
              <a:t>Признаки </a:t>
            </a:r>
            <a:r>
              <a:rPr lang="ru-RU" b="1" dirty="0" err="1"/>
              <a:t>постковидного</a:t>
            </a:r>
            <a:r>
              <a:rPr lang="ru-RU" b="1" dirty="0"/>
              <a:t> синдрома</a:t>
            </a:r>
            <a:endParaRPr lang="ru-RU" dirty="0"/>
          </a:p>
        </p:txBody>
      </p:sp>
      <p:pic>
        <p:nvPicPr>
          <p:cNvPr id="2050" name="Picture 2" descr="https://st2.depositphotos.com/3762585/5294/v/950/depositphotos_52946197-stock-illustration-electrocardiogram-sche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3" b="17784"/>
          <a:stretch/>
        </p:blipFill>
        <p:spPr bwMode="auto">
          <a:xfrm>
            <a:off x="6514316" y="2357120"/>
            <a:ext cx="4590564" cy="18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.vitderma.com/wp-content/uploads/sites/3/2021/06/maslo-chernogo-tmina-pri-boleznyah-zhk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6" y="4149198"/>
            <a:ext cx="3585414" cy="25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61840" y="423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ea typeface="Times New Roman" panose="02020603050405020304" pitchFamily="18" charset="0"/>
              </a:rPr>
              <a:t>нарушение стула, запоры или диарея;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ea typeface="Times New Roman" panose="02020603050405020304" pitchFamily="18" charset="0"/>
              </a:rPr>
              <a:t>ухудшение аппетита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64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5" y="1410303"/>
            <a:ext cx="11315330" cy="52745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7</a:t>
            </a:r>
            <a:r>
              <a:rPr lang="ru-RU" sz="2400" b="1" dirty="0" smtClean="0"/>
              <a:t>. Симптомы</a:t>
            </a:r>
            <a:r>
              <a:rPr lang="ru-RU" sz="2400" b="1" dirty="0"/>
              <a:t>, связанные с нарушением работы других органов и </a:t>
            </a:r>
            <a:r>
              <a:rPr lang="ru-RU" sz="2400" b="1" dirty="0" smtClean="0"/>
              <a:t>систем:</a:t>
            </a:r>
            <a:endParaRPr lang="ru-R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воспалительные </a:t>
            </a:r>
            <a:r>
              <a:rPr lang="ru-RU" sz="2400" dirty="0"/>
              <a:t>процессы мочевыделительной системы;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сбой </a:t>
            </a:r>
            <a:r>
              <a:rPr lang="ru-RU" sz="2400" dirty="0"/>
              <a:t>в работе половой </a:t>
            </a:r>
            <a:r>
              <a:rPr lang="ru-RU" sz="2400" dirty="0" smtClean="0"/>
              <a:t>сферы;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эндокринные </a:t>
            </a:r>
            <a:r>
              <a:rPr lang="ru-RU" sz="2400" dirty="0"/>
              <a:t>заболевания;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• аллергические реакции.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первую очередь </a:t>
            </a:r>
            <a:r>
              <a:rPr lang="ru-RU" sz="2400" dirty="0" err="1"/>
              <a:t>коронавирус</a:t>
            </a:r>
            <a:r>
              <a:rPr lang="ru-RU" sz="2400" dirty="0"/>
              <a:t> поражает органы, пораженные хроническими заболеваниями. 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FE8DEF-7B65-9CBF-3A5F-C4D3A5066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25" y="3830321"/>
            <a:ext cx="4227456" cy="28281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76400" y="283845"/>
            <a:ext cx="10515600" cy="1325563"/>
          </a:xfrm>
        </p:spPr>
        <p:txBody>
          <a:bodyPr/>
          <a:lstStyle/>
          <a:p>
            <a:r>
              <a:rPr lang="ru-RU" b="1" dirty="0"/>
              <a:t>Признаки </a:t>
            </a:r>
            <a:r>
              <a:rPr lang="ru-RU" b="1" dirty="0" err="1"/>
              <a:t>постковидного</a:t>
            </a:r>
            <a:r>
              <a:rPr lang="ru-RU" b="1" dirty="0"/>
              <a:t> синдрома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6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6AAA3-4E4D-410E-B1D9-4344202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9" y="217012"/>
            <a:ext cx="10620651" cy="1325563"/>
          </a:xfrm>
        </p:spPr>
        <p:txBody>
          <a:bodyPr>
            <a:normAutofit/>
          </a:bodyPr>
          <a:lstStyle/>
          <a:p>
            <a:pPr lvl="0" algn="ctr"/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быстро восстановиться после коронавируса?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5" y="1408375"/>
            <a:ext cx="11315330" cy="52764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Перечень реабилитационных </a:t>
            </a:r>
            <a:r>
              <a:rPr lang="ru-RU" sz="2400" b="1" dirty="0" smtClean="0"/>
              <a:t>мероприятий: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лечебная гимнастика;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дыхательная гимнастика </a:t>
            </a:r>
            <a:r>
              <a:rPr lang="ru-RU" sz="2400" dirty="0"/>
              <a:t>с применением респираторных тренажеров;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массаж;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психотерапия;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диетотерапия;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ф</a:t>
            </a:r>
            <a:r>
              <a:rPr lang="ru-RU" sz="2400" dirty="0" smtClean="0"/>
              <a:t>изиотерапевтические процедуры;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прием витаминно-минеральных и аминокислотных </a:t>
            </a:r>
            <a:r>
              <a:rPr lang="ru-RU" sz="2400" dirty="0" smtClean="0"/>
              <a:t>комплексов.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 descr="https://mirk.msk.ru/thumb/2/QOvzy7fOibmVQBaF9dk8Nw/r/d/lfk-vosstanovleni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" y="4501516"/>
            <a:ext cx="3241993" cy="21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vetulia19781.ru/images/upload/sites/site_id_7355/news/%7B00A56977-A7E2-BC06-2513-99073D97094F%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80" y="4540462"/>
            <a:ext cx="3206114" cy="21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beauty-shop.ru/upload/medialibrary/56f/7be60cf87a2592a5fb475ca7a23dc2c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6"/>
          <a:stretch/>
        </p:blipFill>
        <p:spPr bwMode="auto">
          <a:xfrm>
            <a:off x="9367520" y="3951961"/>
            <a:ext cx="2621012" cy="27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9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6AAA3-4E4D-410E-B1D9-4344202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9" y="267812"/>
            <a:ext cx="10620651" cy="1325563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Постковидный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синдром – опасное состояние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FEB99-89DD-4891-9D43-A0145842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5" y="1408375"/>
            <a:ext cx="11315330" cy="5276450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Постковидный</a:t>
            </a:r>
            <a:r>
              <a:rPr lang="ru-RU" sz="2400" dirty="0" smtClean="0"/>
              <a:t> </a:t>
            </a:r>
            <a:r>
              <a:rPr lang="ru-RU" sz="2400" dirty="0"/>
              <a:t>синдром - опасное состояние, которое может влиять на физическое и психологическое состояние человека.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Если у вас не получается самостоятельно восстановиться после </a:t>
            </a:r>
            <a:r>
              <a:rPr lang="ru-RU" sz="2400" dirty="0" err="1"/>
              <a:t>коронавируса</a:t>
            </a:r>
            <a:r>
              <a:rPr lang="ru-RU" sz="2400" dirty="0"/>
              <a:t>, то стоит обратиться к специалисту, который разработает индивидуальный реабилитационный комплект.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Берегите свое здоровье и здоровье своих близких!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9FAE8F-4F1C-4676-BBD5-17512899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" y="84741"/>
            <a:ext cx="1608416" cy="10871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FC97-B853-4346-8B16-D451054EEEC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 descr="https://russian.school-c.ru/wp-content/uploads/2021/07/%D1%82%D0%B5%D0%BC%D0%B0-7-%D0%A0%D0%AF.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b="14350"/>
          <a:stretch/>
        </p:blipFill>
        <p:spPr bwMode="auto">
          <a:xfrm>
            <a:off x="3080671" y="3779520"/>
            <a:ext cx="56736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23930"/>
      </p:ext>
    </p:extLst>
  </p:cSld>
  <p:clrMapOvr>
    <a:masterClrMapping/>
  </p:clrMapOvr>
</p:sld>
</file>

<file path=ppt/theme/theme1.xml><?xml version="1.0" encoding="utf-8"?>
<a:theme xmlns:a="http://schemas.openxmlformats.org/drawingml/2006/main" name="маршрут здоровь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маршрут здоровья</Template>
  <TotalTime>938</TotalTime>
  <Words>425</Words>
  <Application>Microsoft Office PowerPoint</Application>
  <PresentationFormat>Произвольный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маршрут здоровья</vt:lpstr>
      <vt:lpstr>Постковидный синдром</vt:lpstr>
      <vt:lpstr>Постковидный синдром - это</vt:lpstr>
      <vt:lpstr>Почему возникает постковидный синдром?</vt:lpstr>
      <vt:lpstr>Признаки постковидного синдрома </vt:lpstr>
      <vt:lpstr>Признаки постковидного синдрома</vt:lpstr>
      <vt:lpstr>Признаки постковидного синдрома</vt:lpstr>
      <vt:lpstr>Признаки постковидного синдрома</vt:lpstr>
      <vt:lpstr>Как быстро восстановиться после коронавируса?</vt:lpstr>
      <vt:lpstr>Постковидный синдром – опасное состояние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Постковидный синдром</dc:title>
  <dc:creator>ГБУЗНО НОЦМП</dc:creator>
  <cp:lastModifiedBy>Пользователь</cp:lastModifiedBy>
  <cp:revision>32</cp:revision>
  <dcterms:created xsi:type="dcterms:W3CDTF">2022-01-27T11:41:13Z</dcterms:created>
  <dcterms:modified xsi:type="dcterms:W3CDTF">2022-08-08T07:34:36Z</dcterms:modified>
</cp:coreProperties>
</file>