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</p:sldMasterIdLst>
  <p:notesMasterIdLst>
    <p:notesMasterId r:id="rId53"/>
  </p:notesMasterIdLst>
  <p:sldIdLst>
    <p:sldId id="256" r:id="rId2"/>
    <p:sldId id="337" r:id="rId3"/>
    <p:sldId id="346" r:id="rId4"/>
    <p:sldId id="338" r:id="rId5"/>
    <p:sldId id="263" r:id="rId6"/>
    <p:sldId id="272" r:id="rId7"/>
    <p:sldId id="279" r:id="rId8"/>
    <p:sldId id="286" r:id="rId9"/>
    <p:sldId id="287" r:id="rId10"/>
    <p:sldId id="259" r:id="rId11"/>
    <p:sldId id="339" r:id="rId12"/>
    <p:sldId id="282" r:id="rId13"/>
    <p:sldId id="276" r:id="rId14"/>
    <p:sldId id="336" r:id="rId15"/>
    <p:sldId id="288" r:id="rId16"/>
    <p:sldId id="341" r:id="rId17"/>
    <p:sldId id="261" r:id="rId18"/>
    <p:sldId id="289" r:id="rId19"/>
    <p:sldId id="290" r:id="rId20"/>
    <p:sldId id="292" r:id="rId21"/>
    <p:sldId id="293" r:id="rId22"/>
    <p:sldId id="294" r:id="rId23"/>
    <p:sldId id="307" r:id="rId24"/>
    <p:sldId id="328" r:id="rId25"/>
    <p:sldId id="342" r:id="rId26"/>
    <p:sldId id="327" r:id="rId27"/>
    <p:sldId id="309" r:id="rId28"/>
    <p:sldId id="310" r:id="rId29"/>
    <p:sldId id="335" r:id="rId30"/>
    <p:sldId id="273" r:id="rId31"/>
    <p:sldId id="312" r:id="rId32"/>
    <p:sldId id="343" r:id="rId33"/>
    <p:sldId id="314" r:id="rId34"/>
    <p:sldId id="315" r:id="rId35"/>
    <p:sldId id="316" r:id="rId36"/>
    <p:sldId id="317" r:id="rId37"/>
    <p:sldId id="318" r:id="rId38"/>
    <p:sldId id="319" r:id="rId39"/>
    <p:sldId id="321" r:id="rId40"/>
    <p:sldId id="322" r:id="rId41"/>
    <p:sldId id="323" r:id="rId42"/>
    <p:sldId id="344" r:id="rId43"/>
    <p:sldId id="345" r:id="rId44"/>
    <p:sldId id="326" r:id="rId45"/>
    <p:sldId id="325" r:id="rId46"/>
    <p:sldId id="266" r:id="rId47"/>
    <p:sldId id="329" r:id="rId48"/>
    <p:sldId id="331" r:id="rId49"/>
    <p:sldId id="332" r:id="rId50"/>
    <p:sldId id="333" r:id="rId51"/>
    <p:sldId id="334" r:id="rId52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  <a:srgbClr val="FFFF8B"/>
    <a:srgbClr val="07BD07"/>
    <a:srgbClr val="990000"/>
    <a:srgbClr val="5039DD"/>
    <a:srgbClr val="C9C9C9"/>
    <a:srgbClr val="A1A1A1"/>
    <a:srgbClr val="CCC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strike="noStrike" kern="1200" spc="-120" dirty="0">
                <a:solidFill>
                  <a:srgbClr val="0070C0"/>
                </a:solidFill>
                <a:latin typeface="Trebuchet MS"/>
                <a:ea typeface="DejaVu Sans"/>
                <a:cs typeface="+mn-cs"/>
              </a:rPr>
              <a:t>Структура поступления доходов консолидированного бюджета (млн.руб)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2000" b="1" i="0" u="none" strike="noStrike" kern="1200" spc="-120" baseline="0">
                    <a:solidFill>
                      <a:srgbClr val="FF0000"/>
                    </a:solidFill>
                    <a:latin typeface="Trebuchet MS"/>
                    <a:ea typeface="DejaVu Sans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156.1</c:v>
                </c:pt>
                <c:pt idx="1">
                  <c:v>31.2</c:v>
                </c:pt>
                <c:pt idx="2">
                  <c:v>449.2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72446641563596"/>
          <c:y val="0.79097886973132026"/>
          <c:w val="0.55040194455132219"/>
          <c:h val="0.2090211302686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000" b="1" i="0" u="none" strike="noStrike" kern="1200" spc="-120" baseline="0">
              <a:solidFill>
                <a:srgbClr val="0070C0"/>
              </a:solidFill>
              <a:latin typeface="Trebuchet MS"/>
              <a:ea typeface="DejaVu Sans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ИП Шадрунова О.Г.</c:v>
                </c:pt>
                <c:pt idx="1">
                  <c:v>ПО «Воскресенский хлебокомбинат»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0.45900000000000002</c:v>
                </c:pt>
                <c:pt idx="1">
                  <c:v>0.32500000000000007</c:v>
                </c:pt>
                <c:pt idx="2">
                  <c:v>0.21600000000000003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lang="ru-RU" sz="2000" kern="1200" spc="-120">
          <a:solidFill>
            <a:srgbClr val="0070C0"/>
          </a:solidFill>
          <a:latin typeface="+mn-lt"/>
          <a:ea typeface="DejaVu Sans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590807620660322E-2"/>
                  <c:y val="-6.1975069430988822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i="0" u="none" strike="noStrike" kern="1200" spc="-120" baseline="0">
                        <a:solidFill>
                          <a:srgbClr val="C00000"/>
                        </a:solidFill>
                        <a:latin typeface="+mn-lt"/>
                        <a:ea typeface="DejaVu Sans"/>
                        <a:cs typeface="+mn-cs"/>
                      </a:rPr>
                      <a:t>626 тыс.</a:t>
                    </a:r>
                    <a:endParaRPr lang="ru-RU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800" b="1" i="0" u="none" strike="noStrike" kern="1200" spc="-120" baseline="0">
                    <a:solidFill>
                      <a:srgbClr val="C0000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302692068867743E-2"/>
                  <c:y val="-5.832920694381651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i="0" u="none" strike="noStrike" kern="1200" spc="-120" baseline="0">
                        <a:solidFill>
                          <a:srgbClr val="C00000"/>
                        </a:solidFill>
                        <a:latin typeface="+mn-lt"/>
                        <a:ea typeface="DejaVu Sans"/>
                        <a:cs typeface="+mn-cs"/>
                      </a:rPr>
                      <a:t>681 тыс.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800" b="1" i="0" u="none" strike="noStrike" kern="1200" spc="-120" baseline="0">
                    <a:solidFill>
                      <a:srgbClr val="C0000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80486912"/>
        <c:axId val="180488448"/>
        <c:axId val="0"/>
      </c:bar3DChart>
      <c:catAx>
        <c:axId val="18048691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180488448"/>
        <c:crosses val="autoZero"/>
        <c:auto val="1"/>
        <c:lblAlgn val="ctr"/>
        <c:lblOffset val="100"/>
        <c:noMultiLvlLbl val="0"/>
      </c:catAx>
      <c:valAx>
        <c:axId val="180488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04869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 algn="ctr" rtl="0">
            <a:defRPr lang="ru-RU" sz="1800" b="0" i="0" u="none" strike="noStrike" kern="1200" spc="-1" baseline="0">
              <a:solidFill>
                <a:srgbClr val="0070C0"/>
              </a:solidFill>
              <a:latin typeface="+mn-lt"/>
              <a:ea typeface="DejaVu Sans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436863451510416E-2"/>
                  <c:y val="-8.0167885439460476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800" b="1" kern="1200" spc="-120">
                      <a:solidFill>
                        <a:srgbClr val="C00000"/>
                      </a:solidFill>
                      <a:latin typeface="+mn-lt"/>
                      <a:ea typeface="DejaVu Sans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800" b="1" i="0" u="none" strike="noStrike" kern="1200" spc="-1" baseline="0">
                    <a:solidFill>
                      <a:srgbClr val="0070C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10094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26408851204633E-3"/>
                  <c:y val="-9.553339430265687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i="0" u="none" strike="noStrike" kern="1200" spc="-120" baseline="0" dirty="0">
                        <a:solidFill>
                          <a:srgbClr val="C00000"/>
                        </a:solidFill>
                        <a:latin typeface="+mn-lt"/>
                        <a:ea typeface="DejaVu Sans"/>
                        <a:cs typeface="+mn-cs"/>
                      </a:rPr>
                      <a:t>10446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800" b="1" i="0" u="none" strike="noStrike" kern="1200" spc="-120" baseline="0">
                    <a:solidFill>
                      <a:srgbClr val="C0000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10446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80535680"/>
        <c:axId val="180537216"/>
        <c:axId val="0"/>
      </c:bar3DChart>
      <c:catAx>
        <c:axId val="18053568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180537216"/>
        <c:crosses val="autoZero"/>
        <c:auto val="1"/>
        <c:lblAlgn val="ctr"/>
        <c:lblOffset val="100"/>
        <c:noMultiLvlLbl val="0"/>
      </c:catAx>
      <c:valAx>
        <c:axId val="180537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053568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 algn="ctr" rtl="0">
            <a:defRPr lang="ru-RU" sz="1800" b="0" i="0" u="none" strike="noStrike" kern="1200" spc="-1" baseline="0">
              <a:solidFill>
                <a:srgbClr val="0070C0"/>
              </a:solidFill>
              <a:latin typeface="+mn-lt"/>
              <a:ea typeface="DejaVu Sans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ru-RU" sz="2000" kern="1200" spc="-120">
                <a:solidFill>
                  <a:srgbClr val="0070C0"/>
                </a:solidFill>
                <a:latin typeface="+mn-lt"/>
                <a:ea typeface="DejaVu Sans"/>
                <a:cs typeface="+mn-cs"/>
              </a:defRPr>
            </a:pPr>
            <a:r>
              <a:rPr lang="ru-RU" sz="2000" kern="1200" spc="-120">
                <a:solidFill>
                  <a:srgbClr val="0070C0"/>
                </a:solidFill>
                <a:latin typeface="+mn-lt"/>
                <a:ea typeface="DejaVu Sans"/>
                <a:cs typeface="+mn-cs"/>
              </a:rPr>
              <a:t>Структура преступности (%)</a:t>
            </a:r>
          </a:p>
          <a:p>
            <a:pPr>
              <a:defRPr lang="ru-RU" sz="2000" kern="1200" spc="-120">
                <a:solidFill>
                  <a:srgbClr val="0070C0"/>
                </a:solidFill>
                <a:latin typeface="+mn-lt"/>
                <a:ea typeface="DejaVu Sans"/>
                <a:cs typeface="+mn-cs"/>
              </a:defRPr>
            </a:pPr>
            <a:r>
              <a:rPr lang="ru-RU" sz="2000" kern="1200" spc="-120">
                <a:solidFill>
                  <a:srgbClr val="0070C0"/>
                </a:solidFill>
                <a:latin typeface="+mn-lt"/>
                <a:ea typeface="DejaVu Sans"/>
                <a:cs typeface="+mn-cs"/>
              </a:rPr>
              <a:t>(от общего числа зарегистрированных)</a:t>
            </a:r>
          </a:p>
        </c:rich>
      </c:tx>
      <c:layout>
        <c:manualLayout>
          <c:xMode val="edge"/>
          <c:yMode val="edge"/>
          <c:x val="0.24263939788941444"/>
          <c:y val="0.12886106992402538"/>
        </c:manualLayout>
      </c:layout>
      <c:overlay val="0"/>
      <c:spPr>
        <a:noFill/>
        <a:ln w="25378">
          <a:noFill/>
        </a:ln>
      </c:spPr>
    </c:title>
    <c:autoTitleDeleted val="0"/>
    <c:view3D>
      <c:rotX val="30"/>
      <c:hPercent val="90"/>
      <c:rotY val="65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6912589464253067"/>
          <c:w val="0.91767020484173412"/>
          <c:h val="0.7016980140539166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8080FF"/>
            </a:solidFill>
            <a:ln w="12689">
              <a:solidFill>
                <a:srgbClr val="000000"/>
              </a:solidFill>
              <a:prstDash val="solid"/>
            </a:ln>
          </c:spPr>
          <c:explosion val="8"/>
          <c:dPt>
            <c:idx val="0"/>
            <c:bubble3D val="0"/>
            <c:explosion val="74"/>
            <c:spPr>
              <a:solidFill>
                <a:srgbClr val="FF00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898-4F88-ABEA-B9938B59BC40}"/>
              </c:ext>
            </c:extLst>
          </c:dPt>
          <c:dPt>
            <c:idx val="1"/>
            <c:bubble3D val="0"/>
            <c:explosion val="47"/>
            <c:spPr>
              <a:solidFill>
                <a:srgbClr val="00FF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98-4F88-ABEA-B9938B59BC40}"/>
              </c:ext>
            </c:extLst>
          </c:dPt>
          <c:dPt>
            <c:idx val="2"/>
            <c:bubble3D val="0"/>
            <c:explosion val="33"/>
            <c:spPr>
              <a:solidFill>
                <a:srgbClr val="FFFFC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98-4F88-ABEA-B9938B59BC40}"/>
              </c:ext>
            </c:extLst>
          </c:dPt>
          <c:dPt>
            <c:idx val="3"/>
            <c:bubble3D val="0"/>
            <c:explosion val="20"/>
            <c:spPr>
              <a:solidFill>
                <a:srgbClr val="A0E0E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98-4F88-ABEA-B9938B59BC40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898-4F88-ABEA-B9938B59BC40}"/>
              </c:ext>
            </c:extLst>
          </c:dPt>
          <c:dPt>
            <c:idx val="5"/>
            <c:bubble3D val="0"/>
            <c:explosion val="24"/>
            <c:spPr>
              <a:solidFill>
                <a:srgbClr val="FF808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98-4F88-ABEA-B9938B59BC40}"/>
              </c:ext>
            </c:extLst>
          </c:dPt>
          <c:dPt>
            <c:idx val="6"/>
            <c:bubble3D val="0"/>
            <c:explosion val="40"/>
            <c:spPr>
              <a:solidFill>
                <a:srgbClr val="0080C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898-4F88-ABEA-B9938B59BC40}"/>
              </c:ext>
            </c:extLst>
          </c:dPt>
          <c:dPt>
            <c:idx val="7"/>
            <c:bubble3D val="0"/>
            <c:explosion val="30"/>
            <c:spPr>
              <a:solidFill>
                <a:srgbClr val="C0C0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98-4F88-ABEA-B9938B59BC40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898-4F88-ABEA-B9938B59BC40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898-4F88-ABEA-B9938B59BC40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898-4F88-ABEA-B9938B59BC40}"/>
              </c:ext>
            </c:extLst>
          </c:dPt>
          <c:dLbls>
            <c:dLbl>
              <c:idx val="0"/>
              <c:layout>
                <c:manualLayout>
                  <c:x val="-1.7991573526167436E-2"/>
                  <c:y val="-8.345434200160625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rPr>
                      <a:t>умышленные убийства
1,4%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898-4F88-ABEA-B9938B59BC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130056303532507E-2"/>
                  <c:y val="-0.3094775392915226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1" i="0" u="none" strike="noStrike" kern="1200" baseline="0" dirty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800" b="1" i="0" u="none" strike="noStrike" kern="1200" baseline="0" dirty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rPr>
                      <a:t>причинения тяжкого вреда здоровью
2,9%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98-4F88-ABEA-B9938B59BC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8288804258274521"/>
                  <c:y val="-9.6204523634261224E-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rPr>
                      <a:t>разбои
0,7%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3085805551825506E-2"/>
                  <c:y val="2.5698125091534244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800" b="1" i="0" u="none" strike="noStrike" kern="1200" baseline="0" dirty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rPr>
                      <a:t>грабежи
0,7%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98-4F88-ABEA-B9938B59BC40}"/>
                </c:ext>
                <c:ext xmlns:c15="http://schemas.microsoft.com/office/drawing/2012/chart" uri="{CE6537A1-D6FC-4f65-9D91-7224C49458BB}">
                  <c15:layout>
                    <c:manualLayout>
                      <c:w val="0.12260511854026955"/>
                      <c:h val="0.1089240741999308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6.6798477005968554E-2"/>
                  <c:y val="0.19225263738272841"/>
                </c:manualLayout>
              </c:layout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 algn="ctr" rtl="0">
                    <a:defRPr lang="ru-RU" sz="1800" b="1" i="0" u="none" strike="noStrike" kern="1200" baseline="0" dirty="0">
                      <a:solidFill>
                        <a:srgbClr val="000000"/>
                      </a:solidFill>
                      <a:latin typeface="+mn-lt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1189638336515398E-2"/>
                  <c:y val="0.24903363769765416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600" dirty="0"/>
                      <a:t>мошенничество
6,6%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25595187630942845"/>
                  <c:y val="8.5248939638610827E-2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600"/>
                      <a:t>нарушение ПДД
17,0%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9945666873222291E-2"/>
                  <c:y val="-6.7948130116943686E-2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0000"/>
                        </a:solidFill>
                        <a:latin typeface="+mn-lt"/>
                        <a:ea typeface="Arial Cyr"/>
                        <a:cs typeface="Arial Cyr"/>
                      </a:defRPr>
                    </a:pPr>
                    <a:r>
                      <a:rPr lang="ru-RU" sz="1600" dirty="0"/>
                      <a:t>прочие
35%</a:t>
                    </a:r>
                  </a:p>
                </c:rich>
              </c:tx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898-4F88-ABEA-B9938B59BC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 algn="ctr" rtl="0">
                    <a:defRPr lang="ru-RU"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8.5923706273194816E-2"/>
                  <c:y val="-2.397187302274074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3813262887150407"/>
                  <c:y val="-0.11397092537410583"/>
                </c:manualLayout>
              </c:layout>
              <c:spPr>
                <a:noFill/>
                <a:ln w="3172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 algn="ctr" rtl="0">
                    <a:defRPr lang="ru-RU"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172">
                <a:solidFill>
                  <a:srgbClr val="000000"/>
                </a:solidFill>
                <a:prstDash val="solid"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+mn-lt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Sheet1!$B$1:$L$1</c:f>
              <c:strCache>
                <c:ptCount val="11"/>
                <c:pt idx="0">
                  <c:v>умышленные убийства</c:v>
                </c:pt>
                <c:pt idx="1">
                  <c:v>причинения тяжкого вреда здоровью</c:v>
                </c:pt>
                <c:pt idx="2">
                  <c:v>разбои</c:v>
                </c:pt>
                <c:pt idx="3">
                  <c:v>грабежи</c:v>
                </c:pt>
                <c:pt idx="4">
                  <c:v>Умышленное уничтожение имущества</c:v>
                </c:pt>
                <c:pt idx="5">
                  <c:v>мошенничество</c:v>
                </c:pt>
                <c:pt idx="6">
                  <c:v>нарушение ПДД</c:v>
                </c:pt>
                <c:pt idx="7">
                  <c:v>прочие</c:v>
                </c:pt>
                <c:pt idx="8">
                  <c:v>Изнасилование</c:v>
                </c:pt>
                <c:pt idx="9">
                  <c:v>кража </c:v>
                </c:pt>
                <c:pt idx="10">
                  <c:v>Угроза убийством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 formatCode="0">
                  <c:v>1</c:v>
                </c:pt>
                <c:pt idx="4" formatCode="0">
                  <c:v>4</c:v>
                </c:pt>
                <c:pt idx="5">
                  <c:v>6</c:v>
                </c:pt>
                <c:pt idx="6">
                  <c:v>20</c:v>
                </c:pt>
                <c:pt idx="7">
                  <c:v>65</c:v>
                </c:pt>
                <c:pt idx="8">
                  <c:v>1</c:v>
                </c:pt>
                <c:pt idx="9">
                  <c:v>37</c:v>
                </c:pt>
                <c:pt idx="1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898-4F88-ABEA-B9938B59BC40}"/>
            </c:ext>
          </c:extLst>
        </c:ser>
        <c:ser>
          <c:idx val="1"/>
          <c:order val="1"/>
          <c:tx>
            <c:strRef>
              <c:f>Sheet1!$A$8</c:f>
              <c:strCache>
                <c:ptCount val="1"/>
              </c:strCache>
            </c:strRef>
          </c:tx>
          <c:spPr>
            <a:solidFill>
              <a:srgbClr val="802060"/>
            </a:solidFill>
            <a:ln w="12689">
              <a:solidFill>
                <a:srgbClr val="000000"/>
              </a:solidFill>
              <a:prstDash val="solid"/>
            </a:ln>
          </c:spPr>
          <c:explosion val="8"/>
          <c:dPt>
            <c:idx val="0"/>
            <c:bubble3D val="0"/>
            <c:spPr>
              <a:solidFill>
                <a:srgbClr val="8080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C898-4F88-ABEA-B9938B59BC40}"/>
              </c:ext>
            </c:extLst>
          </c:dPt>
          <c:dPt>
            <c:idx val="2"/>
            <c:bubble3D val="0"/>
            <c:spPr>
              <a:solidFill>
                <a:srgbClr val="FFFFC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898-4F88-ABEA-B9938B59BC40}"/>
              </c:ext>
            </c:extLst>
          </c:dPt>
          <c:dPt>
            <c:idx val="3"/>
            <c:bubble3D val="0"/>
            <c:spPr>
              <a:solidFill>
                <a:srgbClr val="A0E0E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898-4F88-ABEA-B9938B59BC40}"/>
              </c:ext>
            </c:extLst>
          </c:dPt>
          <c:dPt>
            <c:idx val="4"/>
            <c:bubble3D val="0"/>
            <c:spPr>
              <a:solidFill>
                <a:srgbClr val="60008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898-4F88-ABEA-B9938B59BC40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898-4F88-ABEA-B9938B59BC40}"/>
              </c:ext>
            </c:extLst>
          </c:dPt>
          <c:dPt>
            <c:idx val="6"/>
            <c:bubble3D val="0"/>
            <c:spPr>
              <a:solidFill>
                <a:srgbClr val="0080C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898-4F88-ABEA-B9938B59BC40}"/>
              </c:ext>
            </c:extLst>
          </c:dPt>
          <c:dPt>
            <c:idx val="7"/>
            <c:bubble3D val="0"/>
            <c:spPr>
              <a:solidFill>
                <a:srgbClr val="C0C0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C898-4F88-ABEA-B9938B59BC40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898-4F88-ABEA-B9938B59BC40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C898-4F88-ABEA-B9938B59BC40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689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898-4F88-ABEA-B9938B59BC40}"/>
              </c:ext>
            </c:extLst>
          </c:dPt>
          <c:dLbls>
            <c:spPr>
              <a:noFill/>
              <a:ln w="25378">
                <a:noFill/>
              </a:ln>
            </c:spPr>
            <c:txPr>
              <a:bodyPr/>
              <a:lstStyle/>
              <a:p>
                <a:pPr>
                  <a:defRPr sz="79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Sheet1!$B$1:$L$1</c:f>
              <c:strCache>
                <c:ptCount val="11"/>
                <c:pt idx="0">
                  <c:v>умышленные убийства</c:v>
                </c:pt>
                <c:pt idx="1">
                  <c:v>причинения тяжкого вреда здоровью</c:v>
                </c:pt>
                <c:pt idx="2">
                  <c:v>разбои</c:v>
                </c:pt>
                <c:pt idx="3">
                  <c:v>грабежи</c:v>
                </c:pt>
                <c:pt idx="4">
                  <c:v>Умышленное уничтожение имущества</c:v>
                </c:pt>
                <c:pt idx="5">
                  <c:v>мошенничество</c:v>
                </c:pt>
                <c:pt idx="6">
                  <c:v>нарушение ПДД</c:v>
                </c:pt>
                <c:pt idx="7">
                  <c:v>прочие</c:v>
                </c:pt>
                <c:pt idx="8">
                  <c:v>Изнасилование</c:v>
                </c:pt>
                <c:pt idx="9">
                  <c:v>кража </c:v>
                </c:pt>
                <c:pt idx="10">
                  <c:v>Угроза убийством</c:v>
                </c:pt>
              </c:strCache>
            </c:strRef>
          </c:cat>
          <c:val>
            <c:numRef>
              <c:f>Sheet1!$B$8:$L$8</c:f>
              <c:numCache>
                <c:formatCode>General</c:formatCode>
                <c:ptCount val="1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898-4F88-ABEA-B9938B59BC4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378">
          <a:noFill/>
        </a:ln>
      </c:spPr>
    </c:plotArea>
    <c:plotVisOnly val="1"/>
    <c:dispBlanksAs val="zero"/>
    <c:showDLblsOverMax val="0"/>
  </c:chart>
  <c:spPr>
    <a:noFill/>
    <a:ln w="9525" cap="flat" cmpd="sng" algn="ctr">
      <a:noFill/>
      <a:prstDash val="solid"/>
      <a:miter lim="800000"/>
      <a:headEnd type="none" w="med" len="med"/>
      <a:tailEnd type="none" w="med" len="med"/>
    </a:ln>
  </c:spPr>
  <c:txPr>
    <a:bodyPr/>
    <a:lstStyle/>
    <a:p>
      <a:pPr>
        <a:defRPr sz="79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428495045180785E-2"/>
          <c:y val="7.8374417661889448E-2"/>
          <c:w val="0.9374173478932446"/>
          <c:h val="0.649469482686971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0624999999999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2400" kern="1200" spc="-120">
                    <a:solidFill>
                      <a:srgbClr val="0070C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Родилось, чел.</c:v>
                </c:pt>
                <c:pt idx="1">
                  <c:v>Умерло,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133</c:v>
                </c:pt>
                <c:pt idx="1">
                  <c:v>379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500000000000001E-2"/>
                  <c:y val="-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833333333333342E-3"/>
                  <c:y val="-3.4374999999999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2400" kern="1200" spc="-120">
                    <a:solidFill>
                      <a:srgbClr val="0070C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Родилось, чел.</c:v>
                </c:pt>
                <c:pt idx="1">
                  <c:v>Умерло, чел.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120</c:v>
                </c:pt>
                <c:pt idx="1">
                  <c:v>389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81291648"/>
        <c:axId val="181297536"/>
        <c:axId val="0"/>
      </c:bar3DChart>
      <c:catAx>
        <c:axId val="181291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 algn="ctr" rtl="0">
              <a:defRPr lang="ru-RU" sz="2400" b="0" i="0" u="none" strike="noStrike" kern="1200" spc="-120" baseline="0">
                <a:solidFill>
                  <a:srgbClr val="0070C0"/>
                </a:solidFill>
                <a:latin typeface="+mn-lt"/>
                <a:ea typeface="DejaVu Sans"/>
                <a:cs typeface="+mn-cs"/>
              </a:defRPr>
            </a:pPr>
            <a:endParaRPr lang="ru-RU"/>
          </a:p>
        </c:txPr>
        <c:crossAx val="181297536"/>
        <c:crosses val="autoZero"/>
        <c:auto val="1"/>
        <c:lblAlgn val="ctr"/>
        <c:lblOffset val="100"/>
        <c:noMultiLvlLbl val="0"/>
      </c:catAx>
      <c:valAx>
        <c:axId val="181297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12916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 algn="ctr">
            <a:defRPr lang="ru-RU" sz="2400" b="0" i="0" u="none" strike="noStrike" kern="1200" spc="-120" baseline="0">
              <a:solidFill>
                <a:srgbClr val="0070C0"/>
              </a:solidFill>
              <a:latin typeface="+mn-lt"/>
              <a:ea typeface="DejaVu Sans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35697797246514"/>
          <c:y val="5.0275600350543653E-2"/>
          <c:w val="0.74644814597319875"/>
          <c:h val="0.843936322191382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239610060963244E-2"/>
                  <c:y val="-2.9337633106122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ru-RU" sz="2400" b="1" kern="1200" spc="-120">
                    <a:solidFill>
                      <a:srgbClr val="0070C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млн.руб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4388789252693257E-2"/>
                  <c:y val="-1.3335287775510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400" b="1" i="0" u="none" strike="noStrike" kern="1200" spc="-120" baseline="0">
                    <a:solidFill>
                      <a:srgbClr val="0070C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млн.руб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млн.руб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107008"/>
        <c:axId val="36108544"/>
        <c:axId val="0"/>
      </c:bar3DChart>
      <c:catAx>
        <c:axId val="36107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 algn="ctr">
              <a:defRPr lang="ru-RU" sz="2400" b="1" i="0" u="none" strike="noStrike" kern="1200" spc="-120" baseline="0">
                <a:solidFill>
                  <a:srgbClr val="0070C0"/>
                </a:solidFill>
                <a:latin typeface="+mn-lt"/>
                <a:ea typeface="DejaVu Sans"/>
                <a:cs typeface="+mn-cs"/>
              </a:defRPr>
            </a:pPr>
            <a:endParaRPr lang="ru-RU"/>
          </a:p>
        </c:txPr>
        <c:crossAx val="36108544"/>
        <c:crosses val="autoZero"/>
        <c:auto val="1"/>
        <c:lblAlgn val="ctr"/>
        <c:lblOffset val="100"/>
        <c:noMultiLvlLbl val="0"/>
      </c:catAx>
      <c:valAx>
        <c:axId val="361085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6107008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overlay val="0"/>
      <c:txPr>
        <a:bodyPr/>
        <a:lstStyle/>
        <a:p>
          <a:pPr>
            <a:defRPr lang="ru-RU" sz="2400" b="1" kern="1200" spc="-120">
              <a:solidFill>
                <a:srgbClr val="0070C0"/>
              </a:solidFill>
              <a:latin typeface="+mn-lt"/>
              <a:ea typeface="DejaVu Sans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3024926692542989E-2"/>
                  <c:y val="7.55861573289504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2695111446030037E-3"/>
                  <c:y val="-4.26580370395368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7586958678898237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Лист1!$A$2:$A$5</c:f>
              <c:strCache>
                <c:ptCount val="4"/>
                <c:pt idx="0">
                  <c:v>Художественное направление</c:v>
                </c:pt>
                <c:pt idx="1">
                  <c:v>Физкультурно-спортивное направление</c:v>
                </c:pt>
                <c:pt idx="2">
                  <c:v>Техническое творчество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28</c:v>
                </c:pt>
                <c:pt idx="2">
                  <c:v>12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914520378367281E-3"/>
                  <c:y val="-2.8645724247042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144484573544244E-2"/>
                  <c:y val="-3.2737970568048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ru-RU" sz="2000" kern="1200" spc="-120">
                    <a:solidFill>
                      <a:srgbClr val="0070C0"/>
                    </a:solidFill>
                    <a:latin typeface="+mn-lt"/>
                    <a:ea typeface="DejaVu Sans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28108</c:v>
                </c:pt>
                <c:pt idx="1">
                  <c:v>32633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83343744"/>
        <c:axId val="183349632"/>
        <c:axId val="0"/>
      </c:bar3DChart>
      <c:catAx>
        <c:axId val="1833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 algn="ctr">
              <a:defRPr lang="ru-RU" sz="2000" b="0" i="0" u="none" strike="noStrike" kern="1200" spc="-120" baseline="0">
                <a:solidFill>
                  <a:srgbClr val="0070C0"/>
                </a:solidFill>
                <a:latin typeface="+mn-lt"/>
                <a:ea typeface="DejaVu Sans"/>
                <a:cs typeface="+mn-cs"/>
              </a:defRPr>
            </a:pPr>
            <a:endParaRPr lang="ru-RU"/>
          </a:p>
        </c:txPr>
        <c:crossAx val="183349632"/>
        <c:crosses val="autoZero"/>
        <c:auto val="1"/>
        <c:lblAlgn val="ctr"/>
        <c:lblOffset val="100"/>
        <c:noMultiLvlLbl val="0"/>
      </c:catAx>
      <c:valAx>
        <c:axId val="183349632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183343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016B9-0E15-4614-AA55-B533ADA8A70F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4DF1E-8E48-4A75-A7AA-39BD0688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7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4DF1E-8E48-4A75-A7AA-39BD0688196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8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.png"/><Relationship Id="rId7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1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880871"/>
            <a:ext cx="7092280" cy="216024"/>
          </a:xfrm>
          <a:prstGeom prst="rect">
            <a:avLst/>
          </a:prstGeom>
          <a:solidFill>
            <a:srgbClr val="C9C9C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CustomShape 1"/>
          <p:cNvSpPr/>
          <p:nvPr/>
        </p:nvSpPr>
        <p:spPr>
          <a:xfrm>
            <a:off x="899592" y="1412776"/>
            <a:ext cx="7560840" cy="5256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3200" b="1" strike="noStrik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ОТЧЕТ</a:t>
            </a:r>
            <a:r>
              <a:rPr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главы администрации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Воскресенского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муниципального района Нижегородской области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Николая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Валентиновича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Горячева</a:t>
            </a:r>
          </a:p>
          <a:p>
            <a:pPr algn="ctr">
              <a:lnSpc>
                <a:spcPct val="100000"/>
              </a:lnSpc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р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.п.Воскресенское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28 февраля 2019 г.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0" y="119403"/>
            <a:ext cx="838326" cy="104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5616" y="96331"/>
            <a:ext cx="37444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616347" y="795509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ПРЕДПРИНИМАТЕЛЬСВО</a:t>
            </a:r>
            <a:endParaRPr lang="ru-RU" sz="2400" b="1" strike="noStrik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706896" y="1124744"/>
            <a:ext cx="2375640" cy="88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446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b="1" strike="noStrike" spc="-1" dirty="0">
                <a:solidFill>
                  <a:srgbClr val="376092"/>
                </a:solidFill>
                <a:latin typeface="Times New Roman"/>
                <a:ea typeface="DejaVu Sans"/>
              </a:rPr>
              <a:t>субъекта</a:t>
            </a:r>
            <a:endParaRPr lang="ru-RU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376092"/>
                </a:solidFill>
                <a:latin typeface="Times New Roman"/>
                <a:ea typeface="DejaVu Sans"/>
              </a:rPr>
              <a:t>малого и среднего предпринимательства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18" name="Picture 3"/>
          <p:cNvPicPr/>
          <p:nvPr/>
        </p:nvPicPr>
        <p:blipFill>
          <a:blip r:embed="rId2" cstate="print"/>
          <a:stretch/>
        </p:blipFill>
        <p:spPr>
          <a:xfrm>
            <a:off x="6970638" y="541648"/>
            <a:ext cx="1893053" cy="1297562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9" name="CustomShape 3"/>
          <p:cNvSpPr/>
          <p:nvPr/>
        </p:nvSpPr>
        <p:spPr>
          <a:xfrm>
            <a:off x="526406" y="2197041"/>
            <a:ext cx="5112260" cy="68364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b="1" spc="-120" smtClean="0">
                <a:solidFill>
                  <a:srgbClr val="0070C0"/>
                </a:solidFill>
                <a:ea typeface="DejaVu Sans"/>
              </a:rPr>
              <a:t>Объем инвестиций субъектов малого предпринимательства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>
            <a:off x="5508104" y="2209218"/>
            <a:ext cx="2830779" cy="65928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28,2 </a:t>
            </a:r>
            <a:r>
              <a:rPr lang="ru-RU" sz="2000" b="1" spc="-120" dirty="0" err="1" smtClean="0">
                <a:solidFill>
                  <a:srgbClr val="0070C0"/>
                </a:solidFill>
                <a:ea typeface="DejaVu Sans"/>
              </a:rPr>
              <a:t>млн.руб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123" name="Picture 2"/>
          <p:cNvPicPr/>
          <p:nvPr/>
        </p:nvPicPr>
        <p:blipFill>
          <a:blip r:embed="rId3" cstate="print"/>
          <a:stretch/>
        </p:blipFill>
        <p:spPr>
          <a:xfrm>
            <a:off x="506983" y="4898520"/>
            <a:ext cx="2012760" cy="1511280"/>
          </a:xfrm>
          <a:prstGeom prst="rect">
            <a:avLst/>
          </a:prstGeom>
          <a:ln>
            <a:noFill/>
          </a:ln>
        </p:spPr>
      </p:pic>
      <p:pic>
        <p:nvPicPr>
          <p:cNvPr id="125" name="Picture 3"/>
          <p:cNvPicPr/>
          <p:nvPr/>
        </p:nvPicPr>
        <p:blipFill>
          <a:blip r:embed="rId4" cstate="print"/>
          <a:stretch/>
        </p:blipFill>
        <p:spPr>
          <a:xfrm>
            <a:off x="6705387" y="4841355"/>
            <a:ext cx="2047320" cy="1511280"/>
          </a:xfrm>
          <a:prstGeom prst="rect">
            <a:avLst/>
          </a:prstGeom>
          <a:ln>
            <a:noFill/>
          </a:ln>
        </p:spPr>
      </p:pic>
      <p:sp>
        <p:nvSpPr>
          <p:cNvPr id="126" name="CustomShape 8"/>
          <p:cNvSpPr/>
          <p:nvPr/>
        </p:nvSpPr>
        <p:spPr>
          <a:xfrm>
            <a:off x="2771800" y="4898520"/>
            <a:ext cx="3744416" cy="498344"/>
          </a:xfrm>
          <a:prstGeom prst="rect">
            <a:avLst/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b="1" spc="-120" dirty="0" smtClean="0">
                <a:solidFill>
                  <a:srgbClr val="FF0000"/>
                </a:solidFill>
                <a:ea typeface="DejaVu Sans"/>
              </a:rPr>
              <a:t> 3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обучающих семинара</a:t>
            </a: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3" y="17738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3"/>
          <p:cNvSpPr/>
          <p:nvPr/>
        </p:nvSpPr>
        <p:spPr>
          <a:xfrm>
            <a:off x="519707" y="2996952"/>
            <a:ext cx="5112260" cy="68364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Объем отгруженной продукции, работ, услуг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6" name="CustomShape 4"/>
          <p:cNvSpPr/>
          <p:nvPr/>
        </p:nvSpPr>
        <p:spPr>
          <a:xfrm>
            <a:off x="5529294" y="2996952"/>
            <a:ext cx="2830779" cy="65928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1306,8 </a:t>
            </a:r>
            <a:r>
              <a:rPr lang="ru-RU" sz="2000" b="1" spc="-120" dirty="0" err="1" smtClean="0">
                <a:solidFill>
                  <a:srgbClr val="0070C0"/>
                </a:solidFill>
                <a:ea typeface="DejaVu Sans"/>
              </a:rPr>
              <a:t>млн.руб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506983" y="3801242"/>
            <a:ext cx="5124984" cy="851893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Д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оля занятых в сфере малого и среднего бизнеса от общей численности занятых в экономике района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5508103" y="3813420"/>
            <a:ext cx="2830779" cy="839715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59,8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%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0" name="CustomShape 8"/>
          <p:cNvSpPr/>
          <p:nvPr/>
        </p:nvSpPr>
        <p:spPr>
          <a:xfrm>
            <a:off x="2771800" y="5517232"/>
            <a:ext cx="3744416" cy="892568"/>
          </a:xfrm>
          <a:prstGeom prst="rect">
            <a:avLst/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b="1" spc="-120" dirty="0" smtClean="0">
                <a:solidFill>
                  <a:srgbClr val="FF0000"/>
                </a:solidFill>
                <a:ea typeface="DejaVu Sans"/>
              </a:rPr>
              <a:t> 3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совещания по вопросам развития предпринимательства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616347" y="721407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ОБ ИТОГАХ В ЭКОНОМИКЕ</a:t>
            </a:r>
            <a:endParaRPr lang="ru-RU" sz="2400" b="1" strike="noStrik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3" y="17738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61489"/>
            <a:ext cx="871296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Объем отгруженной продукции (работ, услуг) за год составил </a:t>
            </a:r>
            <a:r>
              <a:rPr lang="ru-RU" sz="2400" spc="-1" dirty="0">
                <a:solidFill>
                  <a:srgbClr val="FF0000"/>
                </a:solidFill>
                <a:ea typeface="DejaVu Sans"/>
              </a:rPr>
              <a:t>2145,9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 млн. рублей, </a:t>
            </a:r>
            <a:r>
              <a:rPr lang="ru-RU" sz="2400" spc="-1" dirty="0">
                <a:solidFill>
                  <a:srgbClr val="FF0000"/>
                </a:solidFill>
                <a:ea typeface="DejaVu Sans"/>
              </a:rPr>
              <a:t>128,2%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 в сопоставимых ценах к уровню 2017 года. </a:t>
            </a:r>
            <a:endParaRPr lang="ru-RU" sz="2400" spc="-1" dirty="0" smtClean="0">
              <a:solidFill>
                <a:srgbClr val="0070C0"/>
              </a:solidFill>
              <a:ea typeface="DejaVu Sans"/>
            </a:endParaRPr>
          </a:p>
          <a:p>
            <a:pPr indent="450215" algn="just">
              <a:spcAft>
                <a:spcPts val="0"/>
              </a:spcAft>
            </a:pPr>
            <a:endParaRPr lang="ru-RU" sz="1000" spc="-1" dirty="0" smtClean="0">
              <a:solidFill>
                <a:srgbClr val="0070C0"/>
              </a:solidFill>
              <a:ea typeface="DejaVu Sans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spc="-1" dirty="0" smtClean="0">
                <a:solidFill>
                  <a:srgbClr val="0070C0"/>
                </a:solidFill>
                <a:ea typeface="DejaVu Sans"/>
              </a:rPr>
              <a:t>Значительный 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рост обеспечен двукратным увеличением объема строительных работ, доля отрасли «строительство» составила </a:t>
            </a:r>
            <a:r>
              <a:rPr lang="ru-RU" sz="2400" spc="-1" dirty="0">
                <a:solidFill>
                  <a:srgbClr val="FF0000"/>
                </a:solidFill>
                <a:ea typeface="DejaVu Sans"/>
              </a:rPr>
              <a:t>38,5%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 в общей отгрузке по району (</a:t>
            </a:r>
            <a:r>
              <a:rPr lang="ru-RU" sz="2400" spc="-1" dirty="0">
                <a:solidFill>
                  <a:srgbClr val="FF0000"/>
                </a:solidFill>
                <a:ea typeface="DejaVu Sans"/>
              </a:rPr>
              <a:t>826,5 </a:t>
            </a:r>
            <a:r>
              <a:rPr lang="ru-RU" sz="2400" spc="-1" dirty="0" err="1">
                <a:solidFill>
                  <a:srgbClr val="0070C0"/>
                </a:solidFill>
                <a:ea typeface="DejaVu Sans"/>
              </a:rPr>
              <a:t>млн.рублей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).</a:t>
            </a:r>
          </a:p>
        </p:txBody>
      </p:sp>
      <p:pic>
        <p:nvPicPr>
          <p:cNvPr id="1026" name="Picture 2" descr="ÐÐ°ÑÑÐ¸Ð½ÐºÐ¸ Ð¿Ð¾ Ð·Ð°Ð¿ÑÐ¾ÑÑ Ð¡Ð¢Ð ÐÐÐ¢ÐÐÐ¬Ð¡Ð¢ÐÐ ÐºÐ°ÑÑÐ¸Ð½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2" y="4077072"/>
            <a:ext cx="3664407" cy="244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ÐºÐ¾Ð½Ð¾Ð¼Ð¸ÐºÐ° ÐºÐ°ÑÑÐ¸Ð½Ðº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60" y="4077072"/>
            <a:ext cx="3713744" cy="241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880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684158" y="648278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ПРОМЫШЛЕННОСТЬ</a:t>
            </a:r>
            <a:endParaRPr lang="ru-RU" sz="2400" b="1" strike="noStrik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3" y="17738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511" y="1108959"/>
            <a:ext cx="889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Лидеры по объему отгруженной продукции по обрабатывающим </a:t>
            </a:r>
            <a:r>
              <a:rPr lang="ru-RU" sz="2000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производствам:</a:t>
            </a:r>
            <a:endParaRPr lang="ru-RU" sz="2000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8" name="CustomShape 5"/>
          <p:cNvSpPr/>
          <p:nvPr/>
        </p:nvSpPr>
        <p:spPr>
          <a:xfrm>
            <a:off x="1445407" y="1893589"/>
            <a:ext cx="27975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ИП </a:t>
            </a:r>
            <a:r>
              <a:rPr lang="ru-RU" sz="2400" spc="-1" dirty="0" err="1">
                <a:solidFill>
                  <a:srgbClr val="0070C0"/>
                </a:solidFill>
                <a:ea typeface="DejaVu Sans"/>
              </a:rPr>
              <a:t>Шадрунов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 С.Н.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1445406" y="2627669"/>
            <a:ext cx="27975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" dirty="0" smtClean="0">
                <a:solidFill>
                  <a:srgbClr val="0070C0"/>
                </a:solidFill>
                <a:ea typeface="DejaVu Sans"/>
              </a:rPr>
              <a:t>ООО «</a:t>
            </a:r>
            <a:r>
              <a:rPr lang="ru-RU" sz="2400" spc="-1" dirty="0" err="1" smtClean="0">
                <a:solidFill>
                  <a:srgbClr val="0070C0"/>
                </a:solidFill>
                <a:ea typeface="DejaVu Sans"/>
              </a:rPr>
              <a:t>Стройсервис</a:t>
            </a:r>
            <a:r>
              <a:rPr lang="ru-RU" sz="2400" spc="-1" dirty="0" smtClean="0">
                <a:solidFill>
                  <a:srgbClr val="0070C0"/>
                </a:solidFill>
                <a:ea typeface="DejaVu Sans"/>
              </a:rPr>
              <a:t> 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0" name="CustomShape 5"/>
          <p:cNvSpPr/>
          <p:nvPr/>
        </p:nvSpPr>
        <p:spPr>
          <a:xfrm>
            <a:off x="1429859" y="3277625"/>
            <a:ext cx="2813120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ООО «Метрополь»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7815" r="20406" b="14797"/>
          <a:stretch/>
        </p:blipFill>
        <p:spPr>
          <a:xfrm>
            <a:off x="5126316" y="4261909"/>
            <a:ext cx="3001588" cy="233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5247" t="25875" r="26906" b="18847"/>
          <a:stretch/>
        </p:blipFill>
        <p:spPr>
          <a:xfrm>
            <a:off x="5135866" y="1650513"/>
            <a:ext cx="2992038" cy="232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\\10.152.17.161\сетевая\Позднякова Е.В\Фото Агеевой\ИП Шадрунов С.Н\20170215_1357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" b="40037"/>
          <a:stretch/>
        </p:blipFill>
        <p:spPr bwMode="auto">
          <a:xfrm>
            <a:off x="1392518" y="3984062"/>
            <a:ext cx="2695307" cy="261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4376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670312" y="495648"/>
            <a:ext cx="813636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ЛЕСОПЕРЕРАБАТЫВАЮЩАЯ </a:t>
            </a: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ПРОМЫШЛЕННОСТЬ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982916" y="1209744"/>
            <a:ext cx="2231640" cy="100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Заготовлено древесины</a:t>
            </a:r>
          </a:p>
        </p:txBody>
      </p:sp>
      <p:sp>
        <p:nvSpPr>
          <p:cNvPr id="96" name="CustomShape 3"/>
          <p:cNvSpPr/>
          <p:nvPr/>
        </p:nvSpPr>
        <p:spPr>
          <a:xfrm>
            <a:off x="4214556" y="1443744"/>
            <a:ext cx="2482642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latin typeface="Trebuchet MS"/>
                <a:ea typeface="DejaVu Sans"/>
              </a:rPr>
              <a:t>209,2  </a:t>
            </a:r>
            <a:r>
              <a:rPr lang="ru-RU" sz="2000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тыс.куб.м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6707470" y="1443744"/>
            <a:ext cx="1392922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latin typeface="Trebuchet MS"/>
                <a:ea typeface="DejaVu Sans"/>
              </a:rPr>
              <a:t>    </a:t>
            </a:r>
            <a:r>
              <a:rPr lang="ru-RU" sz="20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13,7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%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98" name="CustomShape 5"/>
          <p:cNvSpPr/>
          <p:nvPr/>
        </p:nvSpPr>
        <p:spPr>
          <a:xfrm>
            <a:off x="3159065" y="2502585"/>
            <a:ext cx="2231280" cy="100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Реализовано продукции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99" name="CustomShape 6"/>
          <p:cNvSpPr/>
          <p:nvPr/>
        </p:nvSpPr>
        <p:spPr>
          <a:xfrm>
            <a:off x="5259508" y="2736585"/>
            <a:ext cx="2236890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610,6 </a:t>
            </a:r>
            <a:r>
              <a:rPr lang="ru-RU" sz="2000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млн.руб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.</a:t>
            </a: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 </a:t>
            </a:r>
            <a:endParaRPr lang="ru-RU" sz="2000" b="1" spc="-120" dirty="0">
              <a:solidFill>
                <a:srgbClr val="C00000"/>
              </a:solidFill>
              <a:latin typeface="Trebuchet MS"/>
              <a:ea typeface="DejaVu Sans"/>
            </a:endParaRPr>
          </a:p>
        </p:txBody>
      </p:sp>
      <p:sp>
        <p:nvSpPr>
          <p:cNvPr id="100" name="CustomShape 7"/>
          <p:cNvSpPr/>
          <p:nvPr/>
        </p:nvSpPr>
        <p:spPr>
          <a:xfrm>
            <a:off x="7429125" y="2736585"/>
            <a:ext cx="1492870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    19,9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%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01" name="CustomShape 8"/>
          <p:cNvSpPr/>
          <p:nvPr/>
        </p:nvSpPr>
        <p:spPr>
          <a:xfrm>
            <a:off x="1995572" y="3757329"/>
            <a:ext cx="2231280" cy="100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Произведено пиломатериалов</a:t>
            </a:r>
          </a:p>
        </p:txBody>
      </p:sp>
      <p:sp>
        <p:nvSpPr>
          <p:cNvPr id="102" name="CustomShape 9"/>
          <p:cNvSpPr/>
          <p:nvPr/>
        </p:nvSpPr>
        <p:spPr>
          <a:xfrm>
            <a:off x="4198983" y="3986993"/>
            <a:ext cx="2015640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29,9 </a:t>
            </a:r>
            <a:r>
              <a:rPr lang="ru-RU" sz="2000" b="1" spc="-120" dirty="0" err="1">
                <a:solidFill>
                  <a:srgbClr val="0070C0"/>
                </a:solidFill>
                <a:ea typeface="DejaVu Sans"/>
              </a:rPr>
              <a:t>тыс.куб.м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103" name="CustomShape 10"/>
          <p:cNvSpPr/>
          <p:nvPr/>
        </p:nvSpPr>
        <p:spPr>
          <a:xfrm>
            <a:off x="6198654" y="3991329"/>
            <a:ext cx="1541697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   29,6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%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pic>
        <p:nvPicPr>
          <p:cNvPr id="106" name="Picture 11"/>
          <p:cNvPicPr/>
          <p:nvPr/>
        </p:nvPicPr>
        <p:blipFill>
          <a:blip r:embed="rId2" cstate="print"/>
          <a:stretch/>
        </p:blipFill>
        <p:spPr>
          <a:xfrm>
            <a:off x="251520" y="3590558"/>
            <a:ext cx="1744052" cy="1278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812" y="4977234"/>
            <a:ext cx="6177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20" dirty="0">
                <a:solidFill>
                  <a:srgbClr val="0070C0"/>
                </a:solidFill>
                <a:ea typeface="DejaVu Sans"/>
              </a:rPr>
              <a:t>Рост производства пиломатериалов по итогам года отмечен:</a:t>
            </a:r>
          </a:p>
        </p:txBody>
      </p:sp>
      <p:sp>
        <p:nvSpPr>
          <p:cNvPr id="28" name="CustomShape 5"/>
          <p:cNvSpPr/>
          <p:nvPr/>
        </p:nvSpPr>
        <p:spPr>
          <a:xfrm>
            <a:off x="467544" y="5346566"/>
            <a:ext cx="27975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ИП Медведев А.В.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29" name="CustomShape 5"/>
          <p:cNvSpPr/>
          <p:nvPr/>
        </p:nvSpPr>
        <p:spPr>
          <a:xfrm>
            <a:off x="467543" y="5775442"/>
            <a:ext cx="27975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ИП Шубин П.В. 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30" name="CustomShape 5"/>
          <p:cNvSpPr/>
          <p:nvPr/>
        </p:nvSpPr>
        <p:spPr>
          <a:xfrm>
            <a:off x="467544" y="6204318"/>
            <a:ext cx="2813120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ИП Щербинин А.К.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31" name="CustomShape 4"/>
          <p:cNvSpPr/>
          <p:nvPr/>
        </p:nvSpPr>
        <p:spPr>
          <a:xfrm>
            <a:off x="3159067" y="5346566"/>
            <a:ext cx="2448272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90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%</a:t>
            </a:r>
            <a:endParaRPr lang="ru-RU" sz="1800" strike="noStrike" spc="-1" dirty="0">
              <a:latin typeface="Arial"/>
            </a:endParaRPr>
          </a:p>
        </p:txBody>
      </p:sp>
      <p:sp>
        <p:nvSpPr>
          <p:cNvPr id="32" name="CustomShape 4"/>
          <p:cNvSpPr/>
          <p:nvPr/>
        </p:nvSpPr>
        <p:spPr>
          <a:xfrm>
            <a:off x="3159065" y="5775442"/>
            <a:ext cx="2448274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31,1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%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" name="CustomShape 4"/>
          <p:cNvSpPr/>
          <p:nvPr/>
        </p:nvSpPr>
        <p:spPr>
          <a:xfrm>
            <a:off x="3159418" y="6204318"/>
            <a:ext cx="2448274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20,7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%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34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5279" y="5444019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5279" y="5841004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5279" y="6276664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0257" y="1522292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6661" y="4110798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4958" y="2836374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0.152.17.161\сетевая\Позднякова Е.В\Фото Агеевой\ИП Медведев А.В\20170215_144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26104" y="4676651"/>
            <a:ext cx="1368710" cy="243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я рабочая\2019 год\Отчет\лесоруб 2012 8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2"/>
          <a:stretch/>
        </p:blipFill>
        <p:spPr bwMode="auto">
          <a:xfrm>
            <a:off x="676160" y="965100"/>
            <a:ext cx="1306756" cy="15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Моя рабочая\2019 год\Отчет\ЛПП 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07" y="2404633"/>
            <a:ext cx="1804591" cy="12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5176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859347" y="859570"/>
            <a:ext cx="813636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ПИЩЕВАЯ ПРОМЫШЛЕННОСТЬ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sp>
        <p:nvSpPr>
          <p:cNvPr id="107" name="CustomShape 11"/>
          <p:cNvSpPr/>
          <p:nvPr/>
        </p:nvSpPr>
        <p:spPr>
          <a:xfrm>
            <a:off x="3707904" y="1484784"/>
            <a:ext cx="2231280" cy="100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Произведено </a:t>
            </a: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мясных полуфабрикатов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08" name="CustomShape 12"/>
          <p:cNvSpPr/>
          <p:nvPr/>
        </p:nvSpPr>
        <p:spPr>
          <a:xfrm>
            <a:off x="5769744" y="1718784"/>
            <a:ext cx="2015640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44,2 </a:t>
            </a:r>
            <a:r>
              <a:rPr lang="ru-RU" sz="18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тонны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10" name="CustomShape 14"/>
          <p:cNvSpPr/>
          <p:nvPr/>
        </p:nvSpPr>
        <p:spPr>
          <a:xfrm>
            <a:off x="3707904" y="2730413"/>
            <a:ext cx="2231280" cy="100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Произведено хлебобулочных изделий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11" name="CustomShape 15"/>
          <p:cNvSpPr/>
          <p:nvPr/>
        </p:nvSpPr>
        <p:spPr>
          <a:xfrm>
            <a:off x="5768823" y="2960670"/>
            <a:ext cx="2015640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>
                <a:solidFill>
                  <a:srgbClr val="C00000"/>
                </a:solidFill>
                <a:latin typeface="Trebuchet MS"/>
                <a:ea typeface="DejaVu Sans"/>
              </a:rPr>
              <a:t>1 </a:t>
            </a: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079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тонны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12" name="CustomShape 16"/>
          <p:cNvSpPr/>
          <p:nvPr/>
        </p:nvSpPr>
        <p:spPr>
          <a:xfrm>
            <a:off x="7652926" y="2949126"/>
            <a:ext cx="1295280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    17,8</a:t>
            </a:r>
            <a:r>
              <a:rPr lang="ru-RU" sz="18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%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27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60988" y="3091962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79512" y="400506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20" dirty="0" smtClean="0">
                <a:solidFill>
                  <a:srgbClr val="0070C0"/>
                </a:solidFill>
                <a:ea typeface="DejaVu Sans"/>
              </a:rPr>
              <a:t>Производство </a:t>
            </a:r>
            <a:r>
              <a:rPr lang="ru-RU" sz="2400" spc="-120" dirty="0">
                <a:solidFill>
                  <a:srgbClr val="0070C0"/>
                </a:solidFill>
                <a:ea typeface="DejaVu Sans"/>
              </a:rPr>
              <a:t>хлеба и хлебобулочных изделий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87164156"/>
              </p:ext>
            </p:extLst>
          </p:nvPr>
        </p:nvGraphicFramePr>
        <p:xfrm>
          <a:off x="3131840" y="4581128"/>
          <a:ext cx="4737905" cy="191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CustomShape 4"/>
          <p:cNvSpPr/>
          <p:nvPr/>
        </p:nvSpPr>
        <p:spPr>
          <a:xfrm>
            <a:off x="2627785" y="4734068"/>
            <a:ext cx="2088617" cy="469773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Прочие</a:t>
            </a:r>
          </a:p>
        </p:txBody>
      </p:sp>
      <p:sp>
        <p:nvSpPr>
          <p:cNvPr id="31" name="CustomShape 4"/>
          <p:cNvSpPr/>
          <p:nvPr/>
        </p:nvSpPr>
        <p:spPr>
          <a:xfrm>
            <a:off x="1967195" y="5928066"/>
            <a:ext cx="2640791" cy="643314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ПО «Воскр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есенский</a:t>
            </a:r>
            <a:r>
              <a:rPr lang="ru-RU" spc="-1" dirty="0" smtClean="0">
                <a:solidFill>
                  <a:srgbClr val="C00000"/>
                </a:solidFill>
                <a:ea typeface="DejaVu Sans"/>
              </a:rPr>
              <a:t> </a:t>
            </a:r>
            <a:r>
              <a:rPr lang="ru-RU" sz="2000" spc="-120" dirty="0" err="1">
                <a:solidFill>
                  <a:srgbClr val="0070C0"/>
                </a:solidFill>
                <a:ea typeface="DejaVu Sans"/>
              </a:rPr>
              <a:t>хлебокомбинат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»</a:t>
            </a:r>
          </a:p>
        </p:txBody>
      </p:sp>
      <p:sp>
        <p:nvSpPr>
          <p:cNvPr id="32" name="CustomShape 10"/>
          <p:cNvSpPr/>
          <p:nvPr/>
        </p:nvSpPr>
        <p:spPr>
          <a:xfrm flipH="1">
            <a:off x="6300192" y="5146760"/>
            <a:ext cx="2370132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ИП</a:t>
            </a:r>
            <a:r>
              <a:rPr lang="ru-RU" spc="-1" dirty="0">
                <a:solidFill>
                  <a:srgbClr val="C00000"/>
                </a:solidFill>
                <a:ea typeface="DejaVu Sans"/>
              </a:rPr>
              <a:t> </a:t>
            </a:r>
            <a:r>
              <a:rPr lang="ru-RU" sz="2000" spc="-120" dirty="0" err="1">
                <a:solidFill>
                  <a:srgbClr val="0070C0"/>
                </a:solidFill>
                <a:ea typeface="DejaVu Sans"/>
              </a:rPr>
              <a:t>Шадрунова</a:t>
            </a:r>
            <a:r>
              <a:rPr lang="ru-RU" spc="-1" dirty="0" smtClean="0">
                <a:solidFill>
                  <a:srgbClr val="C00000"/>
                </a:solidFill>
                <a:ea typeface="DejaVu Sans"/>
              </a:rPr>
              <a:t>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О.Г.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026" name="Picture 2" descr="D:\Фото 2018\ВЫездное\20181109_1041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25451" r="16255" b="16279"/>
          <a:stretch/>
        </p:blipFill>
        <p:spPr bwMode="auto">
          <a:xfrm>
            <a:off x="179512" y="1620272"/>
            <a:ext cx="3384376" cy="208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522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5"/>
          <p:cNvSpPr/>
          <p:nvPr/>
        </p:nvSpPr>
        <p:spPr>
          <a:xfrm>
            <a:off x="2087826" y="1407086"/>
            <a:ext cx="1929432" cy="60835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8842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га</a:t>
            </a:r>
            <a:endParaRPr lang="ru-RU" spc="-1" dirty="0">
              <a:latin typeface="Arial"/>
            </a:endParaRP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33" name="CustomShape 11"/>
          <p:cNvSpPr/>
          <p:nvPr/>
        </p:nvSpPr>
        <p:spPr>
          <a:xfrm>
            <a:off x="207459" y="1390684"/>
            <a:ext cx="1995952" cy="608349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Площадь пашни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8" name="CustomShape 1"/>
          <p:cNvSpPr/>
          <p:nvPr/>
        </p:nvSpPr>
        <p:spPr>
          <a:xfrm>
            <a:off x="493524" y="713470"/>
            <a:ext cx="813636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РАСТЕНИЕВОДСТВО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sp>
        <p:nvSpPr>
          <p:cNvPr id="36" name="CustomShape 11"/>
          <p:cNvSpPr/>
          <p:nvPr/>
        </p:nvSpPr>
        <p:spPr>
          <a:xfrm>
            <a:off x="179512" y="2276872"/>
            <a:ext cx="1995952" cy="662114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Собрано зерна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37" name="CustomShape 15"/>
          <p:cNvSpPr/>
          <p:nvPr/>
        </p:nvSpPr>
        <p:spPr>
          <a:xfrm>
            <a:off x="2123728" y="2276872"/>
            <a:ext cx="1909781" cy="662114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1160,6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pc="-1" dirty="0">
              <a:latin typeface="Arial"/>
            </a:endParaRPr>
          </a:p>
        </p:txBody>
      </p:sp>
      <p:sp>
        <p:nvSpPr>
          <p:cNvPr id="40" name="CustomShape 16"/>
          <p:cNvSpPr/>
          <p:nvPr/>
        </p:nvSpPr>
        <p:spPr>
          <a:xfrm>
            <a:off x="3851920" y="2276872"/>
            <a:ext cx="1587418" cy="664287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    775,8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z="2000" spc="-1" dirty="0">
              <a:latin typeface="Arial"/>
            </a:endParaRPr>
          </a:p>
        </p:txBody>
      </p:sp>
      <p:pic>
        <p:nvPicPr>
          <p:cNvPr id="41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08660" y="2480172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518" y="3947864"/>
            <a:ext cx="8670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20" dirty="0">
                <a:solidFill>
                  <a:srgbClr val="0070C0"/>
                </a:solidFill>
                <a:ea typeface="DejaVu Sans"/>
              </a:rPr>
              <a:t>Средняя урожайность </a:t>
            </a: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7,6 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ц/га. </a:t>
            </a:r>
            <a:endParaRPr lang="ru-RU" sz="24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139540" y="4608391"/>
            <a:ext cx="33118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СПК «Путь к новой жизни»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57" name="CustomShape 4"/>
          <p:cNvSpPr/>
          <p:nvPr/>
        </p:nvSpPr>
        <p:spPr>
          <a:xfrm>
            <a:off x="3477472" y="4608391"/>
            <a:ext cx="2448272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345,4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z="1800" strike="noStrike" spc="-1" dirty="0">
              <a:latin typeface="Arial"/>
            </a:endParaRPr>
          </a:p>
        </p:txBody>
      </p:sp>
      <p:sp>
        <p:nvSpPr>
          <p:cNvPr id="58" name="CustomShape 4"/>
          <p:cNvSpPr/>
          <p:nvPr/>
        </p:nvSpPr>
        <p:spPr>
          <a:xfrm>
            <a:off x="5941343" y="4608391"/>
            <a:ext cx="1872208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6,3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ц/га</a:t>
            </a:r>
            <a:endParaRPr lang="ru-RU" sz="1800" strike="noStrike" spc="-1" dirty="0">
              <a:latin typeface="Arial"/>
            </a:endParaRPr>
          </a:p>
        </p:txBody>
      </p:sp>
      <p:sp>
        <p:nvSpPr>
          <p:cNvPr id="59" name="CustomShape 5"/>
          <p:cNvSpPr/>
          <p:nvPr/>
        </p:nvSpPr>
        <p:spPr>
          <a:xfrm>
            <a:off x="139539" y="5326431"/>
            <a:ext cx="33118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КФХ Пирогова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Т.Б.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180834" y="6066464"/>
            <a:ext cx="3311873" cy="42887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СПК «</a:t>
            </a:r>
            <a:r>
              <a:rPr lang="ru-RU" sz="2000" spc="-1" dirty="0" err="1">
                <a:solidFill>
                  <a:srgbClr val="0070C0"/>
                </a:solidFill>
                <a:ea typeface="DejaVu Sans"/>
              </a:rPr>
              <a:t>Ёлкинский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1" name="CustomShape 4"/>
          <p:cNvSpPr/>
          <p:nvPr/>
        </p:nvSpPr>
        <p:spPr>
          <a:xfrm>
            <a:off x="3492687" y="5326431"/>
            <a:ext cx="2448272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299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z="1800" strike="noStrike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3477472" y="6070170"/>
            <a:ext cx="2448272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205,2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z="1800" strike="noStrike" spc="-1" dirty="0">
              <a:latin typeface="Arial"/>
            </a:endParaRPr>
          </a:p>
        </p:txBody>
      </p:sp>
      <p:sp>
        <p:nvSpPr>
          <p:cNvPr id="65" name="CustomShape 4"/>
          <p:cNvSpPr/>
          <p:nvPr/>
        </p:nvSpPr>
        <p:spPr>
          <a:xfrm>
            <a:off x="5940959" y="5326431"/>
            <a:ext cx="1872208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8,5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ц/га</a:t>
            </a:r>
            <a:endParaRPr lang="ru-RU" sz="1800" strike="noStrike" spc="-1" dirty="0">
              <a:latin typeface="Arial"/>
            </a:endParaRPr>
          </a:p>
        </p:txBody>
      </p:sp>
      <p:sp>
        <p:nvSpPr>
          <p:cNvPr id="66" name="CustomShape 4"/>
          <p:cNvSpPr/>
          <p:nvPr/>
        </p:nvSpPr>
        <p:spPr>
          <a:xfrm>
            <a:off x="5925744" y="6075600"/>
            <a:ext cx="1872208" cy="428876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12,8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ц/га</a:t>
            </a:r>
            <a:endParaRPr lang="ru-RU" sz="1800" strike="noStrike" spc="-1" dirty="0">
              <a:latin typeface="Arial"/>
            </a:endParaRPr>
          </a:p>
        </p:txBody>
      </p:sp>
      <p:pic>
        <p:nvPicPr>
          <p:cNvPr id="5122" name="Picture 2" descr="D:\Фото 2016\Фото 2016\СПК ЕЛКИНо сенокос\IMG_3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69" y="1469260"/>
            <a:ext cx="3449310" cy="258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11900"/>
          <a:stretch/>
        </p:blipFill>
        <p:spPr bwMode="auto">
          <a:xfrm>
            <a:off x="7813551" y="5037267"/>
            <a:ext cx="1222401" cy="1105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704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979131" y="592263"/>
            <a:ext cx="813636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ЖИВОТНОВОДСТВО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</a:endParaRPr>
          </a:p>
        </p:txBody>
      </p:sp>
      <p:sp>
        <p:nvSpPr>
          <p:cNvPr id="111" name="CustomShape 15"/>
          <p:cNvSpPr/>
          <p:nvPr/>
        </p:nvSpPr>
        <p:spPr>
          <a:xfrm>
            <a:off x="1933598" y="1958767"/>
            <a:ext cx="1821191" cy="69901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1371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голова</a:t>
            </a:r>
            <a:endParaRPr lang="ru-RU" spc="-1" dirty="0">
              <a:latin typeface="Arial"/>
            </a:endParaRPr>
          </a:p>
        </p:txBody>
      </p:sp>
      <p:sp>
        <p:nvSpPr>
          <p:cNvPr id="112" name="CustomShape 16"/>
          <p:cNvSpPr/>
          <p:nvPr/>
        </p:nvSpPr>
        <p:spPr>
          <a:xfrm>
            <a:off x="3530633" y="1958767"/>
            <a:ext cx="1887121" cy="68246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2000" b="1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     </a:t>
            </a: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104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головы</a:t>
            </a:r>
            <a:endParaRPr lang="ru-RU" spc="-1" dirty="0">
              <a:latin typeface="Arial"/>
            </a:endParaRP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27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47132" y="2166184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stomShape 11"/>
          <p:cNvSpPr/>
          <p:nvPr/>
        </p:nvSpPr>
        <p:spPr>
          <a:xfrm>
            <a:off x="52465" y="2004101"/>
            <a:ext cx="1995952" cy="608349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Поголовье КРС </a:t>
            </a:r>
          </a:p>
        </p:txBody>
      </p:sp>
      <p:sp>
        <p:nvSpPr>
          <p:cNvPr id="34" name="CustomShape 15"/>
          <p:cNvSpPr/>
          <p:nvPr/>
        </p:nvSpPr>
        <p:spPr>
          <a:xfrm>
            <a:off x="5481307" y="1950488"/>
            <a:ext cx="1766613" cy="69901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135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голов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5" name="CustomShape 16"/>
          <p:cNvSpPr/>
          <p:nvPr/>
        </p:nvSpPr>
        <p:spPr>
          <a:xfrm>
            <a:off x="7043043" y="1966406"/>
            <a:ext cx="1901263" cy="664287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    11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голов</a:t>
            </a:r>
            <a:endParaRPr lang="ru-RU" spc="-1" dirty="0">
              <a:latin typeface="Arial"/>
            </a:endParaRPr>
          </a:p>
        </p:txBody>
      </p:sp>
      <p:sp>
        <p:nvSpPr>
          <p:cNvPr id="38" name="CustomShape 15"/>
          <p:cNvSpPr/>
          <p:nvPr/>
        </p:nvSpPr>
        <p:spPr>
          <a:xfrm>
            <a:off x="1979712" y="1145284"/>
            <a:ext cx="3501595" cy="813483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СХО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9" name="CustomShape 15"/>
          <p:cNvSpPr/>
          <p:nvPr/>
        </p:nvSpPr>
        <p:spPr>
          <a:xfrm>
            <a:off x="5451009" y="1145284"/>
            <a:ext cx="3533226" cy="813483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КФХ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8" name="CustomShape 11"/>
          <p:cNvSpPr/>
          <p:nvPr/>
        </p:nvSpPr>
        <p:spPr>
          <a:xfrm>
            <a:off x="52465" y="2759337"/>
            <a:ext cx="1995952" cy="670554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Валовый надой молока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49" name="CustomShape 15"/>
          <p:cNvSpPr/>
          <p:nvPr/>
        </p:nvSpPr>
        <p:spPr>
          <a:xfrm>
            <a:off x="1914054" y="2759337"/>
            <a:ext cx="1795863" cy="69901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1887,3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pc="-1" dirty="0">
              <a:latin typeface="Arial"/>
            </a:endParaRPr>
          </a:p>
        </p:txBody>
      </p:sp>
      <p:sp>
        <p:nvSpPr>
          <p:cNvPr id="50" name="CustomShape 16"/>
          <p:cNvSpPr/>
          <p:nvPr/>
        </p:nvSpPr>
        <p:spPr>
          <a:xfrm>
            <a:off x="3507071" y="2773569"/>
            <a:ext cx="1934244" cy="670554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    15,3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т</a:t>
            </a:r>
          </a:p>
        </p:txBody>
      </p:sp>
      <p:sp>
        <p:nvSpPr>
          <p:cNvPr id="51" name="CustomShape 15"/>
          <p:cNvSpPr/>
          <p:nvPr/>
        </p:nvSpPr>
        <p:spPr>
          <a:xfrm>
            <a:off x="5522631" y="2771420"/>
            <a:ext cx="1725289" cy="69901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65,1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т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2" name="CustomShape 16"/>
          <p:cNvSpPr/>
          <p:nvPr/>
        </p:nvSpPr>
        <p:spPr>
          <a:xfrm>
            <a:off x="7024441" y="2794068"/>
            <a:ext cx="1901263" cy="664287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    42,1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т</a:t>
            </a: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53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7473" y="2978838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3626" y="2142938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37177" y="3009120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2018\27.06 ООО Светлоярское - Шишенино\27.06 ООО Светлоярское\IMG_1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64" y="4338668"/>
            <a:ext cx="3183423" cy="238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0.152.17.161\сетевая\Позднякова Е.В\Фото Агеевой\ООО Светлоярское\20170215_1539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" b="33287"/>
          <a:stretch/>
        </p:blipFill>
        <p:spPr bwMode="auto">
          <a:xfrm>
            <a:off x="5777488" y="3650054"/>
            <a:ext cx="2940863" cy="307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stomShape 11"/>
          <p:cNvSpPr/>
          <p:nvPr/>
        </p:nvSpPr>
        <p:spPr>
          <a:xfrm>
            <a:off x="52465" y="3575389"/>
            <a:ext cx="1995952" cy="670554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Производство скота на убой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4" name="CustomShape 15"/>
          <p:cNvSpPr/>
          <p:nvPr/>
        </p:nvSpPr>
        <p:spPr>
          <a:xfrm>
            <a:off x="1914054" y="3561157"/>
            <a:ext cx="1795863" cy="69901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110,1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т</a:t>
            </a:r>
            <a:r>
              <a:rPr lang="ru-RU" sz="2000" dirty="0"/>
              <a:t> </a:t>
            </a:r>
            <a:endParaRPr lang="ru-RU" spc="-1" dirty="0">
              <a:latin typeface="Arial"/>
            </a:endParaRPr>
          </a:p>
        </p:txBody>
      </p:sp>
      <p:sp>
        <p:nvSpPr>
          <p:cNvPr id="29" name="CustomShape 16"/>
          <p:cNvSpPr/>
          <p:nvPr/>
        </p:nvSpPr>
        <p:spPr>
          <a:xfrm>
            <a:off x="3516765" y="3561157"/>
            <a:ext cx="1934244" cy="670554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imes New Roman"/>
                <a:ea typeface="DejaVu Sans"/>
              </a:rPr>
              <a:t>1,3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%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pic>
        <p:nvPicPr>
          <p:cNvPr id="30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87474" y="3781346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966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44402" y="84919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ПОТРЕБИТЕЛЬСКИЙ РЫНОК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477400" y="1988048"/>
            <a:ext cx="3384819" cy="50484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192</a:t>
            </a: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объекта </a:t>
            </a: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торговли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53" name="CustomShape 5"/>
          <p:cNvSpPr/>
          <p:nvPr/>
        </p:nvSpPr>
        <p:spPr>
          <a:xfrm>
            <a:off x="468858" y="3331200"/>
            <a:ext cx="3393361" cy="64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7</a:t>
            </a: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предприятий </a:t>
            </a: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общественного питания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2051" name="Picture 3" descr="C:\Users\PomRuk\Desktop\дом ходуно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b="26729"/>
          <a:stretch/>
        </p:blipFill>
        <p:spPr bwMode="auto">
          <a:xfrm>
            <a:off x="4283968" y="1484784"/>
            <a:ext cx="4392488" cy="217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p.userapi.com/BZV8OzNpyUPBAUHmQiydYOPeSozXorovI4VgEA/OaiE9_h3xd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 r="51999" b="-1"/>
          <a:stretch/>
        </p:blipFill>
        <p:spPr bwMode="auto">
          <a:xfrm>
            <a:off x="615955" y="4047037"/>
            <a:ext cx="3117563" cy="264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47019/v847019112/19c2a1/_0aidAurds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r="15691" b="39673"/>
          <a:stretch/>
        </p:blipFill>
        <p:spPr bwMode="auto">
          <a:xfrm>
            <a:off x="4645158" y="4060466"/>
            <a:ext cx="3875723" cy="261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5"/>
          <p:cNvSpPr/>
          <p:nvPr/>
        </p:nvSpPr>
        <p:spPr>
          <a:xfrm>
            <a:off x="477400" y="1340768"/>
            <a:ext cx="3394675" cy="64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Розничный товарооборот – </a:t>
            </a:r>
          </a:p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млрд.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797 </a:t>
            </a:r>
            <a:r>
              <a:rPr lang="ru-RU" sz="2000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млн.рублей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</a:p>
        </p:txBody>
      </p:sp>
      <p:sp>
        <p:nvSpPr>
          <p:cNvPr id="11" name="CustomShape 5"/>
          <p:cNvSpPr/>
          <p:nvPr/>
        </p:nvSpPr>
        <p:spPr>
          <a:xfrm>
            <a:off x="467543" y="2709032"/>
            <a:ext cx="3394675" cy="64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Оборот общественного питания – </a:t>
            </a:r>
            <a:r>
              <a:rPr lang="ru-RU" sz="2000" b="1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37,9 </a:t>
            </a:r>
            <a:r>
              <a:rPr lang="ru-RU" sz="2000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млн.рублей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2"/>
          <p:cNvSpPr/>
          <p:nvPr/>
        </p:nvSpPr>
        <p:spPr>
          <a:xfrm>
            <a:off x="61484" y="980728"/>
            <a:ext cx="3075753" cy="599709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7</a:t>
            </a:r>
            <a:r>
              <a:rPr lang="ru-RU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дворовых территорий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10" name="Picture 3" descr="\\10.152.17.161\сетевая\Позднякова Е.В\До работы\ДО-ПОСЛЕ Воскресенское\Придомовые территории\60 Лет, 10\д.10 ул.60лет Ок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1" y="2351708"/>
            <a:ext cx="3277218" cy="39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6"/>
          <p:cNvSpPr/>
          <p:nvPr/>
        </p:nvSpPr>
        <p:spPr>
          <a:xfrm>
            <a:off x="3095825" y="1280582"/>
            <a:ext cx="2659969" cy="71955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latin typeface="Trebuchet MS"/>
                <a:ea typeface="DejaVu Sans"/>
              </a:rPr>
              <a:t>2</a:t>
            </a:r>
            <a:r>
              <a:rPr lang="ru-RU" sz="18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млн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.</a:t>
            </a: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824</a:t>
            </a:r>
            <a:r>
              <a:rPr lang="ru-RU" sz="18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тыс. рублей</a:t>
            </a:r>
            <a:r>
              <a:rPr lang="ru-RU" sz="1800" b="1" strike="noStrike" spc="-120" dirty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9" name="CustomShape 5"/>
          <p:cNvSpPr/>
          <p:nvPr/>
        </p:nvSpPr>
        <p:spPr>
          <a:xfrm flipH="1">
            <a:off x="5579170" y="1257917"/>
            <a:ext cx="3218626" cy="354705"/>
          </a:xfrm>
          <a:custGeom>
            <a:avLst/>
            <a:gdLst/>
            <a:ahLst/>
            <a:cxnLst/>
            <a:rect l="l" t="t" r="r" b="b"/>
            <a:pathLst>
              <a:path w="4104512" h="431936">
                <a:moveTo>
                  <a:pt x="0" y="0"/>
                </a:moveTo>
                <a:lnTo>
                  <a:pt x="4104512" y="0"/>
                </a:lnTo>
                <a:lnTo>
                  <a:pt x="3816424" y="431936"/>
                </a:lnTo>
                <a:lnTo>
                  <a:pt x="3744416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 smtClean="0">
                <a:solidFill>
                  <a:srgbClr val="C00000"/>
                </a:solidFill>
                <a:ea typeface="DejaVu Sans"/>
              </a:rPr>
              <a:t>1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млн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. </a:t>
            </a:r>
            <a:r>
              <a:rPr lang="ru-RU" b="1" spc="-120" dirty="0" smtClean="0">
                <a:solidFill>
                  <a:srgbClr val="C00000"/>
                </a:solidFill>
                <a:ea typeface="DejaVu Sans"/>
              </a:rPr>
              <a:t>658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тыс.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рублей (РФ)</a:t>
            </a:r>
            <a:r>
              <a:rPr lang="ru-RU" b="1" spc="-120" dirty="0" smtClean="0">
                <a:solidFill>
                  <a:srgbClr val="C00000"/>
                </a:solidFill>
                <a:ea typeface="DejaVu Sans"/>
              </a:rPr>
              <a:t> </a:t>
            </a:r>
            <a:endParaRPr lang="ru-RU" spc="-1" dirty="0">
              <a:latin typeface="Arial"/>
            </a:endParaRPr>
          </a:p>
        </p:txBody>
      </p:sp>
      <p:sp>
        <p:nvSpPr>
          <p:cNvPr id="20" name="CustomShape 5"/>
          <p:cNvSpPr/>
          <p:nvPr/>
        </p:nvSpPr>
        <p:spPr>
          <a:xfrm flipH="1">
            <a:off x="5797083" y="1612622"/>
            <a:ext cx="3000713" cy="354705"/>
          </a:xfrm>
          <a:custGeom>
            <a:avLst/>
            <a:gdLst/>
            <a:ahLst/>
            <a:cxnLst/>
            <a:rect l="l" t="t" r="r" b="b"/>
            <a:pathLst>
              <a:path w="4104512" h="431936">
                <a:moveTo>
                  <a:pt x="0" y="0"/>
                </a:moveTo>
                <a:lnTo>
                  <a:pt x="4104512" y="0"/>
                </a:lnTo>
                <a:lnTo>
                  <a:pt x="3816424" y="431936"/>
                </a:lnTo>
                <a:lnTo>
                  <a:pt x="3744416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b="1" spc="-120" dirty="0" smtClean="0">
                <a:solidFill>
                  <a:srgbClr val="C00000"/>
                </a:solidFill>
                <a:ea typeface="DejaVu Sans"/>
              </a:rPr>
              <a:t>       857,5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тыс. рублей</a:t>
            </a:r>
            <a:r>
              <a:rPr lang="ru-RU" b="1" spc="-120" dirty="0">
                <a:solidFill>
                  <a:srgbClr val="C00000"/>
                </a:solidFill>
                <a:ea typeface="DejaVu Sans"/>
              </a:rPr>
              <a:t>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(НО)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1" name="CustomShape 5"/>
          <p:cNvSpPr/>
          <p:nvPr/>
        </p:nvSpPr>
        <p:spPr>
          <a:xfrm flipH="1">
            <a:off x="6011885" y="1956973"/>
            <a:ext cx="2785910" cy="354705"/>
          </a:xfrm>
          <a:custGeom>
            <a:avLst/>
            <a:gdLst/>
            <a:ahLst/>
            <a:cxnLst/>
            <a:rect l="l" t="t" r="r" b="b"/>
            <a:pathLst>
              <a:path w="4104512" h="431936">
                <a:moveTo>
                  <a:pt x="0" y="0"/>
                </a:moveTo>
                <a:lnTo>
                  <a:pt x="4104512" y="0"/>
                </a:lnTo>
                <a:lnTo>
                  <a:pt x="3816424" y="431936"/>
                </a:lnTo>
                <a:lnTo>
                  <a:pt x="3744416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 smtClean="0">
                <a:solidFill>
                  <a:srgbClr val="C00000"/>
                </a:solidFill>
                <a:ea typeface="DejaVu Sans"/>
              </a:rPr>
              <a:t>    309,5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тыс.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рублей (район)</a:t>
            </a:r>
            <a:r>
              <a:rPr lang="ru-RU" b="1" spc="-120" dirty="0" smtClean="0">
                <a:solidFill>
                  <a:srgbClr val="C00000"/>
                </a:solidFill>
                <a:ea typeface="DejaVu Sans"/>
              </a:rPr>
              <a:t> </a:t>
            </a:r>
            <a:endParaRPr lang="ru-RU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2187" y="6299512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20" dirty="0">
                <a:solidFill>
                  <a:srgbClr val="0070C0"/>
                </a:solidFill>
                <a:ea typeface="DejaVu Sans"/>
              </a:rPr>
              <a:t>ул.60-лет Октября, 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07663" y="2780928"/>
            <a:ext cx="617478" cy="369324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ДО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40243" y="4723909"/>
            <a:ext cx="952317" cy="369324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ПОСЛЕ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0338"/>
            <a:ext cx="4898115" cy="11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91" y="2433417"/>
            <a:ext cx="2907169" cy="188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\\10.152.17.161\сетевая\Позднякова Е.В\До работы\набережная\DSCN92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2"/>
          <a:stretch/>
        </p:blipFill>
        <p:spPr bwMode="auto">
          <a:xfrm>
            <a:off x="5327990" y="4386484"/>
            <a:ext cx="2907169" cy="185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stomShape 5"/>
          <p:cNvSpPr/>
          <p:nvPr/>
        </p:nvSpPr>
        <p:spPr>
          <a:xfrm>
            <a:off x="41958" y="1640522"/>
            <a:ext cx="3095280" cy="67115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I </a:t>
            </a:r>
            <a:r>
              <a:rPr lang="ru-RU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этап набережной в </a:t>
            </a:r>
            <a:r>
              <a:rPr lang="ru-RU" b="1" strike="noStrike" spc="-120" dirty="0" err="1" smtClean="0">
                <a:solidFill>
                  <a:srgbClr val="0070C0"/>
                </a:solidFill>
                <a:latin typeface="Trebuchet MS"/>
                <a:ea typeface="DejaVu Sans"/>
              </a:rPr>
              <a:t>р.п.Воскресенское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126868" y="6249603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набережная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в </a:t>
            </a:r>
            <a:r>
              <a:rPr lang="ru-RU" b="1" spc="-120" dirty="0" err="1">
                <a:solidFill>
                  <a:srgbClr val="0070C0"/>
                </a:solidFill>
                <a:ea typeface="DejaVu Sans"/>
              </a:rPr>
              <a:t>р.п.Воскресенское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19845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12" name="Picture 2" descr="\\10.152.17.161\сетевая\Позднякова Е.В\До работы\ДО-ПОСЛЕ Воскресенское\Придомовые территории\60 Лет, 10\д.10 ул.60лет Октября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39" y="1835352"/>
            <a:ext cx="3738274" cy="41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62690" y="1916832"/>
            <a:ext cx="617478" cy="369324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ДО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271" y="4044794"/>
            <a:ext cx="952317" cy="369324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ПОСЛЕ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pic>
        <p:nvPicPr>
          <p:cNvPr id="3077" name="Picture 5" descr="C:\Users\PomRuk\Desktop\sre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7" y="5446009"/>
            <a:ext cx="3879211" cy="124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3306" y="4926048"/>
            <a:ext cx="158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20" dirty="0" err="1" smtClean="0">
                <a:solidFill>
                  <a:srgbClr val="0070C0"/>
                </a:solidFill>
                <a:ea typeface="DejaVu Sans"/>
              </a:rPr>
              <a:t>ул.Ленина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, 90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5938152"/>
            <a:ext cx="2368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20" dirty="0">
                <a:solidFill>
                  <a:srgbClr val="0070C0"/>
                </a:solidFill>
                <a:ea typeface="DejaVu Sans"/>
              </a:rPr>
              <a:t>у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л.60-лет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Октября, 10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0841"/>
            <a:ext cx="1908090" cy="151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\\10.152.17.161\сетевая\Позднякова Е.В\До работы\ДО-ПОСЛЕ Воскресенское\Придомовые территории\Ленина,90\д.90 ул.Лени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2" y="1052736"/>
            <a:ext cx="3815246" cy="38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445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stomShape 1"/>
          <p:cNvSpPr/>
          <p:nvPr/>
        </p:nvSpPr>
        <p:spPr>
          <a:xfrm>
            <a:off x="3707904" y="597174"/>
            <a:ext cx="287379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БЮДЖЕТ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39409007"/>
              </p:ext>
            </p:extLst>
          </p:nvPr>
        </p:nvGraphicFramePr>
        <p:xfrm>
          <a:off x="0" y="2204864"/>
          <a:ext cx="925252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ustomShape 2"/>
          <p:cNvSpPr/>
          <p:nvPr/>
        </p:nvSpPr>
        <p:spPr>
          <a:xfrm>
            <a:off x="467640" y="1196640"/>
            <a:ext cx="3816328" cy="791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Доходная часть консолидированного бюджета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3" name="CustomShape 3"/>
          <p:cNvSpPr/>
          <p:nvPr/>
        </p:nvSpPr>
        <p:spPr>
          <a:xfrm>
            <a:off x="4283968" y="1196640"/>
            <a:ext cx="3024336" cy="791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636,5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млн. </a:t>
            </a:r>
            <a:r>
              <a:rPr lang="ru-RU" sz="18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</a:t>
            </a:r>
            <a:r>
              <a:rPr lang="ru-RU" sz="18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4" name="CustomShape 4"/>
          <p:cNvSpPr/>
          <p:nvPr/>
        </p:nvSpPr>
        <p:spPr>
          <a:xfrm>
            <a:off x="7308304" y="1196640"/>
            <a:ext cx="1583336" cy="791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3,3%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5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3036" y="1450188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2042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5" name="CustomShape 11"/>
          <p:cNvSpPr/>
          <p:nvPr/>
        </p:nvSpPr>
        <p:spPr>
          <a:xfrm>
            <a:off x="323528" y="1223033"/>
            <a:ext cx="4752528" cy="608349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35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индивидуальных жилых домов 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17" name="CustomShape 15"/>
          <p:cNvSpPr/>
          <p:nvPr/>
        </p:nvSpPr>
        <p:spPr>
          <a:xfrm>
            <a:off x="5004048" y="1223034"/>
            <a:ext cx="196433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3919 </a:t>
            </a:r>
            <a:r>
              <a:rPr lang="ru-RU" b="1" spc="-120" dirty="0" err="1" smtClean="0">
                <a:solidFill>
                  <a:srgbClr val="0070C0"/>
                </a:solidFill>
                <a:ea typeface="DejaVu Sans"/>
              </a:rPr>
              <a:t>кв.м</a:t>
            </a:r>
            <a:endParaRPr lang="ru-RU" spc="-1" dirty="0">
              <a:latin typeface="Arial"/>
            </a:endParaRPr>
          </a:p>
        </p:txBody>
      </p:sp>
      <p:sp>
        <p:nvSpPr>
          <p:cNvPr id="19" name="CustomShape 11"/>
          <p:cNvSpPr/>
          <p:nvPr/>
        </p:nvSpPr>
        <p:spPr>
          <a:xfrm>
            <a:off x="323528" y="1946051"/>
            <a:ext cx="4752528" cy="608349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8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двухквартирных жилых домов 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0" name="CustomShape 15"/>
          <p:cNvSpPr/>
          <p:nvPr/>
        </p:nvSpPr>
        <p:spPr>
          <a:xfrm>
            <a:off x="5004048" y="1946050"/>
            <a:ext cx="196433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537,9 </a:t>
            </a:r>
            <a:r>
              <a:rPr lang="ru-RU" b="1" spc="-120" dirty="0" err="1" smtClean="0">
                <a:solidFill>
                  <a:srgbClr val="0070C0"/>
                </a:solidFill>
                <a:ea typeface="DejaVu Sans"/>
              </a:rPr>
              <a:t>кв.м</a:t>
            </a:r>
            <a:endParaRPr lang="ru-RU" spc="-1" dirty="0">
              <a:latin typeface="Arial"/>
            </a:endParaRPr>
          </a:p>
        </p:txBody>
      </p:sp>
      <p:pic>
        <p:nvPicPr>
          <p:cNvPr id="21" name="Picture 2" descr="D:\Фото 2018\квартиры сироты\20180911_131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434122" cy="311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\\10.152.17.161\сетевая\Позднякова Е.В\Андреев В.А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52" y="3068960"/>
            <a:ext cx="4158424" cy="311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stomShape 1"/>
          <p:cNvSpPr/>
          <p:nvPr/>
        </p:nvSpPr>
        <p:spPr>
          <a:xfrm>
            <a:off x="27531" y="72104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СТРОИТЕЛЬСТВО ЖИЛЬЯ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42" y="1050906"/>
            <a:ext cx="1872208" cy="156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923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5" name="CustomShape 11"/>
          <p:cNvSpPr/>
          <p:nvPr/>
        </p:nvSpPr>
        <p:spPr>
          <a:xfrm>
            <a:off x="180726" y="1251894"/>
            <a:ext cx="2464905" cy="127097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На территории Воскресенского района на 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01.01.2019</a:t>
            </a:r>
            <a:endParaRPr lang="ru-RU" sz="2000" b="1" spc="-120" dirty="0">
              <a:solidFill>
                <a:srgbClr val="C00000"/>
              </a:solidFill>
              <a:ea typeface="DejaVu Sans"/>
            </a:endParaRPr>
          </a:p>
        </p:txBody>
      </p:sp>
      <p:sp>
        <p:nvSpPr>
          <p:cNvPr id="17" name="CustomShape 15"/>
          <p:cNvSpPr/>
          <p:nvPr/>
        </p:nvSpPr>
        <p:spPr>
          <a:xfrm>
            <a:off x="2235768" y="1260069"/>
            <a:ext cx="4392488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газифицировано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2053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квартиры и дома</a:t>
            </a:r>
            <a:endParaRPr lang="ru-RU" spc="-1" dirty="0">
              <a:latin typeface="Arial"/>
            </a:endParaRPr>
          </a:p>
        </p:txBody>
      </p:sp>
      <p:sp>
        <p:nvSpPr>
          <p:cNvPr id="24" name="CustomShape 1"/>
          <p:cNvSpPr/>
          <p:nvPr/>
        </p:nvSpPr>
        <p:spPr>
          <a:xfrm>
            <a:off x="144402" y="70558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ГАЗИФИКАЦИЯ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2" name="CustomShape 15"/>
          <p:cNvSpPr/>
          <p:nvPr/>
        </p:nvSpPr>
        <p:spPr>
          <a:xfrm>
            <a:off x="2209876" y="1895877"/>
            <a:ext cx="4403608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     построено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96,6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км газопровода</a:t>
            </a:r>
            <a:endParaRPr lang="ru-RU" spc="-1" dirty="0"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1" r="681" b="24834"/>
          <a:stretch/>
        </p:blipFill>
        <p:spPr bwMode="auto">
          <a:xfrm>
            <a:off x="425119" y="2831389"/>
            <a:ext cx="3816424" cy="381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Фото 2017\газ в с Владимирское\100CANON1\IMG_36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13672"/>
          <a:stretch/>
        </p:blipFill>
        <p:spPr bwMode="auto">
          <a:xfrm>
            <a:off x="4868088" y="2805783"/>
            <a:ext cx="3520336" cy="381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15"/>
          <p:cNvSpPr/>
          <p:nvPr/>
        </p:nvSpPr>
        <p:spPr>
          <a:xfrm>
            <a:off x="6516216" y="1260069"/>
            <a:ext cx="2475892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220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квартир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и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домов</a:t>
            </a:r>
            <a:endParaRPr lang="ru-RU" spc="-1" dirty="0">
              <a:latin typeface="Arial"/>
            </a:endParaRPr>
          </a:p>
        </p:txBody>
      </p:sp>
      <p:sp>
        <p:nvSpPr>
          <p:cNvPr id="11" name="CustomShape 15"/>
          <p:cNvSpPr/>
          <p:nvPr/>
        </p:nvSpPr>
        <p:spPr>
          <a:xfrm>
            <a:off x="6512804" y="1914523"/>
            <a:ext cx="2475892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км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газопровода</a:t>
            </a:r>
            <a:endParaRPr lang="ru-RU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7485" y="726089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120" dirty="0">
                <a:solidFill>
                  <a:srgbClr val="FF0000"/>
                </a:solidFill>
                <a:ea typeface="DejaVu Sans"/>
              </a:rPr>
              <a:t>з</a:t>
            </a:r>
            <a:r>
              <a:rPr lang="ru-RU" sz="2000" b="1" spc="-120" dirty="0" smtClean="0">
                <a:solidFill>
                  <a:srgbClr val="FF0000"/>
                </a:solidFill>
                <a:ea typeface="DejaVu Sans"/>
              </a:rPr>
              <a:t>а 2018 </a:t>
            </a:r>
            <a:r>
              <a:rPr lang="ru-RU" sz="2000" b="1" spc="-120" dirty="0">
                <a:solidFill>
                  <a:srgbClr val="FF0000"/>
                </a:solidFill>
                <a:ea typeface="DejaVu Sans"/>
              </a:rPr>
              <a:t>год</a:t>
            </a:r>
            <a:endParaRPr lang="ru-RU" sz="2000" b="1" spc="-120" dirty="0">
              <a:solidFill>
                <a:srgbClr val="FF0000"/>
              </a:solidFill>
              <a:ea typeface="DejaVu San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7092280" y="1100508"/>
            <a:ext cx="1224136" cy="31226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600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5124" name="Picture 4" descr="http://itd0.mycdn.me/image?id=875608593462&amp;t=20&amp;plc=WEB&amp;tkn=*FL2lN2O6QJ3zM5E96OoZpunNIS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6" b="-1883"/>
          <a:stretch/>
        </p:blipFill>
        <p:spPr bwMode="auto">
          <a:xfrm>
            <a:off x="4565107" y="0"/>
            <a:ext cx="4426471" cy="1507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Фото 2018\ппми водобровод Бараново\IMG_3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4" y="1551367"/>
            <a:ext cx="2449440" cy="183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Фото 2018\ппми площадка\ход работ\IMG_3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8" y="3921984"/>
            <a:ext cx="3057682" cy="229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Фото 2018\ппми короленко\после\IMG_3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06" y="1585155"/>
            <a:ext cx="2402137" cy="180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:\Фото 2018\ппми кладбище\IMG_30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r="28943" b="9210"/>
          <a:stretch/>
        </p:blipFill>
        <p:spPr bwMode="auto">
          <a:xfrm>
            <a:off x="3411424" y="1561625"/>
            <a:ext cx="2307365" cy="187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stomShape 15"/>
          <p:cNvSpPr/>
          <p:nvPr/>
        </p:nvSpPr>
        <p:spPr>
          <a:xfrm>
            <a:off x="4283968" y="3995121"/>
            <a:ext cx="3834971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15  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проектов</a:t>
            </a:r>
            <a:endParaRPr lang="ru-RU" sz="2400" spc="-1" dirty="0">
              <a:latin typeface="Arial"/>
            </a:endParaRPr>
          </a:p>
        </p:txBody>
      </p:sp>
      <p:sp>
        <p:nvSpPr>
          <p:cNvPr id="11" name="CustomShape 15"/>
          <p:cNvSpPr/>
          <p:nvPr/>
        </p:nvSpPr>
        <p:spPr>
          <a:xfrm>
            <a:off x="4283968" y="5510125"/>
            <a:ext cx="3834971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9 </a:t>
            </a:r>
            <a:r>
              <a:rPr lang="ru-RU" sz="2400" b="1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062  </a:t>
            </a:r>
            <a:r>
              <a:rPr lang="ru-RU" sz="2400" b="1" spc="-120" dirty="0" err="1" smtClean="0">
                <a:solidFill>
                  <a:srgbClr val="0070C0"/>
                </a:solidFill>
                <a:ea typeface="DejaVu Sans"/>
              </a:rPr>
              <a:t>тыс.руб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.</a:t>
            </a:r>
            <a:endParaRPr lang="ru-RU" sz="2400" spc="-1" dirty="0">
              <a:latin typeface="Arial"/>
            </a:endParaRPr>
          </a:p>
        </p:txBody>
      </p:sp>
      <p:sp>
        <p:nvSpPr>
          <p:cNvPr id="12" name="CustomShape 15"/>
          <p:cNvSpPr/>
          <p:nvPr/>
        </p:nvSpPr>
        <p:spPr>
          <a:xfrm>
            <a:off x="4283968" y="4743179"/>
            <a:ext cx="3834971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9  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поселений</a:t>
            </a:r>
            <a:endParaRPr lang="ru-RU" sz="2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8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-190747" y="744412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ВОДОСНАБЖЕНИЕ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3" name="CustomShape 11"/>
          <p:cNvSpPr/>
          <p:nvPr/>
        </p:nvSpPr>
        <p:spPr>
          <a:xfrm>
            <a:off x="129432" y="1188611"/>
            <a:ext cx="2642367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Финансирование</a:t>
            </a:r>
            <a:endParaRPr lang="ru-RU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9" name="CustomShape 15"/>
          <p:cNvSpPr/>
          <p:nvPr/>
        </p:nvSpPr>
        <p:spPr>
          <a:xfrm>
            <a:off x="2728471" y="1202728"/>
            <a:ext cx="3261816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5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899 </a:t>
            </a:r>
            <a:r>
              <a:rPr lang="ru-RU" sz="2000" spc="-120" dirty="0" err="1" smtClean="0">
                <a:solidFill>
                  <a:srgbClr val="0070C0"/>
                </a:solidFill>
                <a:ea typeface="DejaVu Sans"/>
              </a:rPr>
              <a:t>тыс.рублей</a:t>
            </a:r>
            <a:endParaRPr lang="ru-RU" sz="2000" spc="-1" dirty="0">
              <a:latin typeface="Arial"/>
            </a:endParaRPr>
          </a:p>
        </p:txBody>
      </p:sp>
      <p:sp>
        <p:nvSpPr>
          <p:cNvPr id="20" name="CustomShape 11"/>
          <p:cNvSpPr/>
          <p:nvPr/>
        </p:nvSpPr>
        <p:spPr>
          <a:xfrm>
            <a:off x="129432" y="1748997"/>
            <a:ext cx="4666772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Замена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ветхих водопроводных сетей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1" name="CustomShape 15"/>
          <p:cNvSpPr/>
          <p:nvPr/>
        </p:nvSpPr>
        <p:spPr>
          <a:xfrm>
            <a:off x="4711240" y="1734630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3,6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км</a:t>
            </a:r>
            <a:endParaRPr lang="ru-RU" sz="2000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126481" y="2839239"/>
            <a:ext cx="4666773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Капитальный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ремонт водопроводов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32" name="CustomShape 15"/>
          <p:cNvSpPr/>
          <p:nvPr/>
        </p:nvSpPr>
        <p:spPr>
          <a:xfrm>
            <a:off x="6016483" y="1725566"/>
            <a:ext cx="2117906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2,9 </a:t>
            </a:r>
            <a:r>
              <a:rPr lang="ru-RU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рублей</a:t>
            </a:r>
            <a:endParaRPr lang="ru-RU" spc="-1" dirty="0">
              <a:latin typeface="Arial"/>
            </a:endParaRPr>
          </a:p>
        </p:txBody>
      </p:sp>
      <p:sp>
        <p:nvSpPr>
          <p:cNvPr id="33" name="CustomShape 15"/>
          <p:cNvSpPr/>
          <p:nvPr/>
        </p:nvSpPr>
        <p:spPr>
          <a:xfrm>
            <a:off x="4711239" y="2834304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1,6 к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м</a:t>
            </a:r>
            <a:endParaRPr lang="ru-RU" sz="2000" spc="-1" dirty="0">
              <a:latin typeface="Arial"/>
            </a:endParaRPr>
          </a:p>
        </p:txBody>
      </p:sp>
      <p:sp>
        <p:nvSpPr>
          <p:cNvPr id="34" name="CustomShape 15"/>
          <p:cNvSpPr/>
          <p:nvPr/>
        </p:nvSpPr>
        <p:spPr>
          <a:xfrm>
            <a:off x="6016483" y="2821927"/>
            <a:ext cx="2117906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992,8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тыс. рублей</a:t>
            </a:r>
            <a:endParaRPr lang="ru-RU" spc="-1" dirty="0">
              <a:latin typeface="Arial"/>
            </a:endParaRPr>
          </a:p>
        </p:txBody>
      </p:sp>
      <p:sp>
        <p:nvSpPr>
          <p:cNvPr id="35" name="CustomShape 2"/>
          <p:cNvSpPr/>
          <p:nvPr/>
        </p:nvSpPr>
        <p:spPr>
          <a:xfrm>
            <a:off x="6058394" y="3749474"/>
            <a:ext cx="2254121" cy="296113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д.Погатиха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д.Чухломка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д.Б.Иевлево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п.Калиниха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с.Глухово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с.Нестиары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д.М.Содомово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п.Северный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,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р.п.Воскресенское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 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6058394" y="3308319"/>
            <a:ext cx="2140691" cy="533421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Фото 2018\ппми водобровод Бараново\IMG_24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/>
          <a:stretch/>
        </p:blipFill>
        <p:spPr bwMode="auto">
          <a:xfrm rot="16200000">
            <a:off x="1337558" y="3578364"/>
            <a:ext cx="3363299" cy="292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ÐÐ°ÑÑÐ¸Ð½ÐºÐ¸ Ð¿Ð¾ Ð·Ð°Ð¿ÑÐ¾ÑÑ Ð²Ð¾Ð´Ð¾ÑÐ½Ð°Ð±Ð¶ÐµÐ½Ð¸Ðµ ÐºÐ°ÑÑÐ¸Ð½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1817856" cy="166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stomShape 11"/>
          <p:cNvSpPr/>
          <p:nvPr/>
        </p:nvSpPr>
        <p:spPr>
          <a:xfrm>
            <a:off x="129432" y="2282440"/>
            <a:ext cx="4666772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Ремонт водопровода </a:t>
            </a:r>
            <a:r>
              <a:rPr lang="ru-RU" sz="2000" spc="-1" dirty="0" err="1" smtClean="0">
                <a:solidFill>
                  <a:srgbClr val="0070C0"/>
                </a:solidFill>
                <a:ea typeface="DejaVu Sans"/>
              </a:rPr>
              <a:t>д.Бараново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8" name="CustomShape 15"/>
          <p:cNvSpPr/>
          <p:nvPr/>
        </p:nvSpPr>
        <p:spPr>
          <a:xfrm>
            <a:off x="4711238" y="2282440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1,9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км</a:t>
            </a:r>
            <a:endParaRPr lang="ru-RU" sz="2000" spc="-1" dirty="0">
              <a:latin typeface="Arial"/>
            </a:endParaRPr>
          </a:p>
        </p:txBody>
      </p:sp>
      <p:sp>
        <p:nvSpPr>
          <p:cNvPr id="23" name="CustomShape 15"/>
          <p:cNvSpPr/>
          <p:nvPr/>
        </p:nvSpPr>
        <p:spPr>
          <a:xfrm>
            <a:off x="6016483" y="2273746"/>
            <a:ext cx="2117906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1,9 </a:t>
            </a:r>
            <a:r>
              <a:rPr lang="ru-RU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рублей</a:t>
            </a:r>
            <a:endParaRPr lang="ru-RU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9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531" y="72104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ТЕПЛОСНАБЖЕНИЕ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3" name="CustomShape 11"/>
          <p:cNvSpPr/>
          <p:nvPr/>
        </p:nvSpPr>
        <p:spPr>
          <a:xfrm>
            <a:off x="129433" y="1326725"/>
            <a:ext cx="2642367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Финансирование</a:t>
            </a:r>
            <a:endParaRPr lang="ru-RU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9" name="CustomShape 15"/>
          <p:cNvSpPr/>
          <p:nvPr/>
        </p:nvSpPr>
        <p:spPr>
          <a:xfrm>
            <a:off x="2750345" y="1326724"/>
            <a:ext cx="3261816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865 </a:t>
            </a:r>
            <a:r>
              <a:rPr lang="ru-RU" sz="2000" spc="-120" dirty="0" err="1" smtClean="0">
                <a:solidFill>
                  <a:srgbClr val="0070C0"/>
                </a:solidFill>
                <a:ea typeface="DejaVu Sans"/>
              </a:rPr>
              <a:t>тыс.рублей</a:t>
            </a:r>
            <a:endParaRPr lang="ru-RU" sz="2000" spc="-1" dirty="0">
              <a:latin typeface="Arial"/>
            </a:endParaRPr>
          </a:p>
        </p:txBody>
      </p:sp>
      <p:sp>
        <p:nvSpPr>
          <p:cNvPr id="20" name="CustomShape 11"/>
          <p:cNvSpPr/>
          <p:nvPr/>
        </p:nvSpPr>
        <p:spPr>
          <a:xfrm>
            <a:off x="129433" y="2708920"/>
            <a:ext cx="5020540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Замена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ветхой наружной теплоизоляции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1" name="CustomShape 15"/>
          <p:cNvSpPr/>
          <p:nvPr/>
        </p:nvSpPr>
        <p:spPr>
          <a:xfrm>
            <a:off x="5118714" y="2708919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226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п/м</a:t>
            </a:r>
            <a:endParaRPr lang="ru-RU" sz="2000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113467" y="1988840"/>
            <a:ext cx="4602935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Капитальный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ремонт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котельных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32" name="CustomShape 15"/>
          <p:cNvSpPr/>
          <p:nvPr/>
        </p:nvSpPr>
        <p:spPr>
          <a:xfrm>
            <a:off x="6499405" y="2688362"/>
            <a:ext cx="2117906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250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тыс. рублей</a:t>
            </a:r>
            <a:endParaRPr lang="ru-RU" spc="-1" dirty="0">
              <a:latin typeface="Arial"/>
            </a:endParaRPr>
          </a:p>
        </p:txBody>
      </p:sp>
      <p:sp>
        <p:nvSpPr>
          <p:cNvPr id="34" name="CustomShape 15"/>
          <p:cNvSpPr/>
          <p:nvPr/>
        </p:nvSpPr>
        <p:spPr>
          <a:xfrm>
            <a:off x="4736284" y="1988840"/>
            <a:ext cx="2117906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2350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тыс. рублей</a:t>
            </a:r>
            <a:endParaRPr lang="ru-RU" spc="-1" dirty="0">
              <a:latin typeface="Arial"/>
            </a:endParaRPr>
          </a:p>
        </p:txBody>
      </p:sp>
      <p:sp>
        <p:nvSpPr>
          <p:cNvPr id="16" name="CustomShape 11"/>
          <p:cNvSpPr/>
          <p:nvPr/>
        </p:nvSpPr>
        <p:spPr>
          <a:xfrm>
            <a:off x="129431" y="3394902"/>
            <a:ext cx="4666773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Ремонт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тепловых сетей котельных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7" name="CustomShape 15"/>
          <p:cNvSpPr/>
          <p:nvPr/>
        </p:nvSpPr>
        <p:spPr>
          <a:xfrm>
            <a:off x="4738231" y="3384623"/>
            <a:ext cx="1273930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385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м</a:t>
            </a:r>
            <a:endParaRPr lang="ru-RU" spc="-1" dirty="0">
              <a:latin typeface="Arial"/>
            </a:endParaRPr>
          </a:p>
        </p:txBody>
      </p:sp>
      <p:sp>
        <p:nvSpPr>
          <p:cNvPr id="18" name="CustomShape 15"/>
          <p:cNvSpPr/>
          <p:nvPr/>
        </p:nvSpPr>
        <p:spPr>
          <a:xfrm>
            <a:off x="6012161" y="3365376"/>
            <a:ext cx="2117906" cy="466648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655 </a:t>
            </a:r>
            <a:r>
              <a:rPr lang="ru-RU" spc="-120" dirty="0" smtClean="0">
                <a:solidFill>
                  <a:srgbClr val="0070C0"/>
                </a:solidFill>
                <a:ea typeface="DejaVu Sans"/>
              </a:rPr>
              <a:t>тыс. рублей</a:t>
            </a:r>
            <a:endParaRPr lang="ru-RU" spc="-1" dirty="0">
              <a:latin typeface="Arial"/>
            </a:endParaRPr>
          </a:p>
        </p:txBody>
      </p:sp>
      <p:pic>
        <p:nvPicPr>
          <p:cNvPr id="8196" name="Picture 4" descr="http://teplozentral.okis.ru/img/teplozentral/DSC09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20" y="4015901"/>
            <a:ext cx="3316873" cy="249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64" y="447428"/>
            <a:ext cx="1774736" cy="177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otelnaya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3"/>
            <a:ext cx="3335435" cy="250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-180528" y="88092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КАПИТАЛЬНЫЙ РЕМОНТ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3" name="CustomShape 11"/>
          <p:cNvSpPr/>
          <p:nvPr/>
        </p:nvSpPr>
        <p:spPr>
          <a:xfrm>
            <a:off x="195974" y="1432799"/>
            <a:ext cx="4728025" cy="718085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400" spc="-1" dirty="0">
                <a:solidFill>
                  <a:srgbClr val="0070C0"/>
                </a:solidFill>
                <a:ea typeface="DejaVu Sans"/>
              </a:rPr>
              <a:t>Общая стоимость СМР</a:t>
            </a:r>
            <a:endParaRPr lang="ru-RU" sz="24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9" name="CustomShape 15"/>
          <p:cNvSpPr/>
          <p:nvPr/>
        </p:nvSpPr>
        <p:spPr>
          <a:xfrm>
            <a:off x="4862917" y="1447710"/>
            <a:ext cx="4100555" cy="703367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b="1" spc="-120" dirty="0" smtClean="0">
                <a:solidFill>
                  <a:srgbClr val="FF0000"/>
                </a:solidFill>
                <a:ea typeface="DejaVu Sans"/>
              </a:rPr>
              <a:t>2</a:t>
            </a: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 </a:t>
            </a:r>
            <a:r>
              <a:rPr lang="ru-RU" sz="2400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z="2400" b="1" spc="-120" dirty="0" smtClean="0">
                <a:solidFill>
                  <a:srgbClr val="FF0000"/>
                </a:solidFill>
                <a:ea typeface="DejaVu Sans"/>
              </a:rPr>
              <a:t>907</a:t>
            </a:r>
            <a:r>
              <a:rPr lang="ru-RU" sz="2400" b="1" spc="-120" dirty="0" smtClean="0">
                <a:solidFill>
                  <a:srgbClr val="C00000"/>
                </a:solidFill>
                <a:ea typeface="DejaVu Sans"/>
              </a:rPr>
              <a:t> </a:t>
            </a:r>
            <a:r>
              <a:rPr lang="ru-RU" sz="2400" spc="-120" dirty="0" err="1" smtClean="0">
                <a:solidFill>
                  <a:srgbClr val="0070C0"/>
                </a:solidFill>
                <a:ea typeface="DejaVu Sans"/>
              </a:rPr>
              <a:t>тыс.рублей</a:t>
            </a:r>
            <a:endParaRPr lang="ru-RU" sz="2400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1771728" y="2322946"/>
            <a:ext cx="3152271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err="1" smtClean="0">
                <a:solidFill>
                  <a:srgbClr val="0070C0"/>
                </a:solidFill>
                <a:ea typeface="DejaVu Sans"/>
              </a:rPr>
              <a:t>ул.Ленина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 д.90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7" name="CustomShape 11"/>
          <p:cNvSpPr/>
          <p:nvPr/>
        </p:nvSpPr>
        <p:spPr>
          <a:xfrm>
            <a:off x="195593" y="2337794"/>
            <a:ext cx="1424079" cy="877334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  </a:t>
            </a:r>
            <a:r>
              <a:rPr lang="ru-RU" sz="2400" spc="-1" dirty="0" smtClean="0">
                <a:solidFill>
                  <a:srgbClr val="FF0000"/>
                </a:solidFill>
                <a:ea typeface="DejaVu Sans"/>
              </a:rPr>
              <a:t>2</a:t>
            </a:r>
            <a:r>
              <a:rPr lang="ru-RU" sz="2400" spc="-1" dirty="0" smtClean="0">
                <a:solidFill>
                  <a:srgbClr val="0070C0"/>
                </a:solidFill>
                <a:ea typeface="DejaVu Sans"/>
              </a:rPr>
              <a:t> МКД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4" name="CustomShape 11"/>
          <p:cNvSpPr/>
          <p:nvPr/>
        </p:nvSpPr>
        <p:spPr>
          <a:xfrm>
            <a:off x="1771728" y="2769037"/>
            <a:ext cx="3152271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err="1" smtClean="0">
                <a:solidFill>
                  <a:srgbClr val="0070C0"/>
                </a:solidFill>
                <a:ea typeface="DejaVu Sans"/>
              </a:rPr>
              <a:t>ул.Февральская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 д.19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8927"/>
          <a:stretch/>
        </p:blipFill>
        <p:spPr bwMode="auto">
          <a:xfrm>
            <a:off x="5109481" y="2893826"/>
            <a:ext cx="3607425" cy="329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4" y="3611860"/>
            <a:ext cx="4480763" cy="252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7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531" y="72104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ЭЛЕКТРОСНАБЖЕНИЕ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2050" name="Picture 2" descr="D:\Фото 2018\ГЖД Нахратов с.а\20180907_125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7607" y="2651493"/>
            <a:ext cx="4271442" cy="320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11"/>
          <p:cNvSpPr/>
          <p:nvPr/>
        </p:nvSpPr>
        <p:spPr>
          <a:xfrm>
            <a:off x="129433" y="1326725"/>
            <a:ext cx="7538911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Замена </a:t>
            </a:r>
            <a:r>
              <a:rPr lang="ru-RU" sz="2000" spc="-1" dirty="0">
                <a:solidFill>
                  <a:srgbClr val="0070C0"/>
                </a:solidFill>
                <a:latin typeface="Trebuchet MS"/>
                <a:ea typeface="DejaVu Sans"/>
              </a:rPr>
              <a:t>неизолированного провода на провод СИП-3 по трассе</a:t>
            </a:r>
            <a:endParaRPr lang="ru-RU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9" name="CustomShape 15"/>
          <p:cNvSpPr/>
          <p:nvPr/>
        </p:nvSpPr>
        <p:spPr>
          <a:xfrm>
            <a:off x="7529916" y="1326724"/>
            <a:ext cx="1547664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32,3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км</a:t>
            </a:r>
            <a:endParaRPr lang="ru-RU" sz="2000" spc="-1" dirty="0">
              <a:latin typeface="Arial"/>
            </a:endParaRPr>
          </a:p>
        </p:txBody>
      </p:sp>
      <p:sp>
        <p:nvSpPr>
          <p:cNvPr id="20" name="CustomShape 11"/>
          <p:cNvSpPr/>
          <p:nvPr/>
        </p:nvSpPr>
        <p:spPr>
          <a:xfrm>
            <a:off x="129434" y="2117563"/>
            <a:ext cx="4010519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Замена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деревянных опор на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ж/б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1" name="CustomShape 15"/>
          <p:cNvSpPr/>
          <p:nvPr/>
        </p:nvSpPr>
        <p:spPr>
          <a:xfrm>
            <a:off x="4010455" y="2119246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75 </a:t>
            </a:r>
            <a:r>
              <a:rPr lang="ru-RU" sz="2000" spc="-120" dirty="0" err="1" smtClean="0">
                <a:solidFill>
                  <a:srgbClr val="0070C0"/>
                </a:solidFill>
                <a:ea typeface="DejaVu Sans"/>
              </a:rPr>
              <a:t>шт</a:t>
            </a:r>
            <a:endParaRPr lang="ru-RU" sz="2000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114550" y="2905001"/>
            <a:ext cx="4025402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Расчистка ручная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3" name="CustomShape 15"/>
          <p:cNvSpPr/>
          <p:nvPr/>
        </p:nvSpPr>
        <p:spPr>
          <a:xfrm>
            <a:off x="4013480" y="2904083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50,2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га</a:t>
            </a:r>
            <a:endParaRPr lang="ru-RU" sz="2000" spc="-1" dirty="0">
              <a:latin typeface="Arial"/>
            </a:endParaRPr>
          </a:p>
        </p:txBody>
      </p:sp>
      <p:sp>
        <p:nvSpPr>
          <p:cNvPr id="24" name="CustomShape 11"/>
          <p:cNvSpPr/>
          <p:nvPr/>
        </p:nvSpPr>
        <p:spPr>
          <a:xfrm>
            <a:off x="129433" y="3645024"/>
            <a:ext cx="4010520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Вырубка опасной поросли 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5" name="CustomShape 15"/>
          <p:cNvSpPr/>
          <p:nvPr/>
        </p:nvSpPr>
        <p:spPr>
          <a:xfrm>
            <a:off x="4013480" y="3645023"/>
            <a:ext cx="1405842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2,3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га</a:t>
            </a:r>
            <a:endParaRPr lang="ru-RU" sz="2000" spc="-1" dirty="0">
              <a:latin typeface="Arial"/>
            </a:endParaRPr>
          </a:p>
        </p:txBody>
      </p:sp>
      <p:sp>
        <p:nvSpPr>
          <p:cNvPr id="26" name="CustomShape 11"/>
          <p:cNvSpPr/>
          <p:nvPr/>
        </p:nvSpPr>
        <p:spPr>
          <a:xfrm>
            <a:off x="121991" y="4390619"/>
            <a:ext cx="4010519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Замена дефектных изоляторов</a:t>
            </a:r>
            <a:endParaRPr lang="ru-RU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7" name="CustomShape 15"/>
          <p:cNvSpPr/>
          <p:nvPr/>
        </p:nvSpPr>
        <p:spPr>
          <a:xfrm>
            <a:off x="4003707" y="4390618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15 </a:t>
            </a:r>
            <a:r>
              <a:rPr lang="ru-RU" sz="2000" spc="-120" dirty="0" err="1" smtClean="0">
                <a:solidFill>
                  <a:srgbClr val="0070C0"/>
                </a:solidFill>
                <a:ea typeface="DejaVu Sans"/>
              </a:rPr>
              <a:t>шт</a:t>
            </a:r>
            <a:endParaRPr lang="ru-RU" sz="2000" spc="-1" dirty="0">
              <a:latin typeface="Arial"/>
            </a:endParaRPr>
          </a:p>
        </p:txBody>
      </p:sp>
      <p:sp>
        <p:nvSpPr>
          <p:cNvPr id="28" name="CustomShape 11"/>
          <p:cNvSpPr/>
          <p:nvPr/>
        </p:nvSpPr>
        <p:spPr>
          <a:xfrm>
            <a:off x="114550" y="5157192"/>
            <a:ext cx="4010519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Вырубка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деревьев</a:t>
            </a:r>
            <a:endParaRPr lang="ru-RU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9" name="CustomShape 15"/>
          <p:cNvSpPr/>
          <p:nvPr/>
        </p:nvSpPr>
        <p:spPr>
          <a:xfrm>
            <a:off x="4013480" y="5156535"/>
            <a:ext cx="1405843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37 </a:t>
            </a:r>
            <a:r>
              <a:rPr lang="ru-RU" sz="2000" spc="-120" dirty="0" err="1" smtClean="0">
                <a:solidFill>
                  <a:srgbClr val="0070C0"/>
                </a:solidFill>
                <a:ea typeface="DejaVu Sans"/>
              </a:rPr>
              <a:t>шт</a:t>
            </a:r>
            <a:endParaRPr lang="ru-RU" sz="2000" spc="-1" dirty="0">
              <a:latin typeface="Arial"/>
            </a:endParaRPr>
          </a:p>
        </p:txBody>
      </p:sp>
      <p:sp>
        <p:nvSpPr>
          <p:cNvPr id="30" name="CustomShape 11"/>
          <p:cNvSpPr/>
          <p:nvPr/>
        </p:nvSpPr>
        <p:spPr>
          <a:xfrm>
            <a:off x="129435" y="5942914"/>
            <a:ext cx="3995634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Регулировка стрелы провиса </a:t>
            </a:r>
            <a:endParaRPr lang="ru-RU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31" name="CustomShape 15"/>
          <p:cNvSpPr/>
          <p:nvPr/>
        </p:nvSpPr>
        <p:spPr>
          <a:xfrm>
            <a:off x="3945231" y="5942912"/>
            <a:ext cx="1608057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72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пролета</a:t>
            </a:r>
            <a:endParaRPr lang="ru-RU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70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531" y="72104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ТРАНСПОРТ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66057505"/>
              </p:ext>
            </p:extLst>
          </p:nvPr>
        </p:nvGraphicFramePr>
        <p:xfrm>
          <a:off x="4448667" y="2945199"/>
          <a:ext cx="4695333" cy="338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5725" y="1302175"/>
            <a:ext cx="39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Пассажирооборот (</a:t>
            </a:r>
            <a:r>
              <a:rPr lang="ru-RU" spc="-1" dirty="0" err="1" smtClean="0">
                <a:solidFill>
                  <a:srgbClr val="0070C0"/>
                </a:solidFill>
                <a:ea typeface="DejaVu Sans"/>
              </a:rPr>
              <a:t>тыс.пасс.км</a:t>
            </a: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)</a:t>
            </a:r>
            <a:endParaRPr lang="ru-RU" spc="-1" dirty="0">
              <a:solidFill>
                <a:srgbClr val="0070C0"/>
              </a:solidFill>
              <a:ea typeface="DejaVu Sans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129132883"/>
              </p:ext>
            </p:extLst>
          </p:nvPr>
        </p:nvGraphicFramePr>
        <p:xfrm>
          <a:off x="204769" y="1279855"/>
          <a:ext cx="4370052" cy="316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55776" y="2492896"/>
            <a:ext cx="4820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-1" dirty="0">
                <a:solidFill>
                  <a:srgbClr val="0070C0"/>
                </a:solidFill>
                <a:ea typeface="DejaVu Sans"/>
              </a:rPr>
              <a:t>Количество пассажиров, воспользовавшихся транспортными услугами на территории </a:t>
            </a: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района</a:t>
            </a:r>
            <a:endParaRPr lang="ru-RU" sz="2000" dirty="0"/>
          </a:p>
        </p:txBody>
      </p:sp>
      <p:pic>
        <p:nvPicPr>
          <p:cNvPr id="1026" name="Picture 2" descr="D:\Фото 2016\Фото 2016\воскресенское ПАП\IMG_49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b="20639"/>
          <a:stretch/>
        </p:blipFill>
        <p:spPr bwMode="auto">
          <a:xfrm>
            <a:off x="6300744" y="332656"/>
            <a:ext cx="2520280" cy="189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stomShape 2"/>
          <p:cNvSpPr/>
          <p:nvPr/>
        </p:nvSpPr>
        <p:spPr>
          <a:xfrm>
            <a:off x="325117" y="4509120"/>
            <a:ext cx="4048747" cy="205118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В конце прошлого года </a:t>
            </a:r>
          </a:p>
          <a:p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МУП «Воскресенское ПАП» проведена работа по переходу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на автоматическую систему оплаты проезда (АСОП)</a:t>
            </a:r>
          </a:p>
        </p:txBody>
      </p:sp>
    </p:spTree>
    <p:extLst>
      <p:ext uri="{BB962C8B-B14F-4D97-AF65-F5344CB8AC3E}">
        <p14:creationId xmlns:p14="http://schemas.microsoft.com/office/powerpoint/2010/main" val="20004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531" y="72104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СОДЕРЖАНИЕ ДОРОГ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467544" y="1340768"/>
            <a:ext cx="8462628" cy="7200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altLang="ru-RU" sz="2000" spc="-120" dirty="0" smtClean="0">
                <a:solidFill>
                  <a:srgbClr val="0070C0"/>
                </a:solidFill>
                <a:ea typeface="DejaVu Sans"/>
              </a:rPr>
              <a:t>На 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ремонт автомобильных дорог общего пользования и искусственных сооружений потрачено </a:t>
            </a:r>
            <a:r>
              <a:rPr lang="ru-RU" altLang="ru-RU" sz="2000" b="1" spc="-120" dirty="0">
                <a:solidFill>
                  <a:srgbClr val="C00000"/>
                </a:solidFill>
                <a:ea typeface="DejaVu Sans"/>
              </a:rPr>
              <a:t>7 </a:t>
            </a:r>
            <a:r>
              <a:rPr lang="ru-RU" altLang="ru-RU" sz="2000" spc="-120" dirty="0" err="1">
                <a:solidFill>
                  <a:srgbClr val="0070C0"/>
                </a:solidFill>
                <a:ea typeface="DejaVu Sans"/>
              </a:rPr>
              <a:t>млн.руб.из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 муниципального дорожного </a:t>
            </a:r>
            <a:r>
              <a:rPr lang="ru-RU" altLang="ru-RU" sz="2000" spc="-120" dirty="0" smtClean="0">
                <a:solidFill>
                  <a:srgbClr val="0070C0"/>
                </a:solidFill>
                <a:ea typeface="DejaVu Sans"/>
              </a:rPr>
              <a:t>фонда</a:t>
            </a:r>
            <a:endParaRPr lang="ru-RU" altLang="ru-RU" sz="2000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10" name="CustomShape 11"/>
          <p:cNvSpPr/>
          <p:nvPr/>
        </p:nvSpPr>
        <p:spPr>
          <a:xfrm>
            <a:off x="3851920" y="2197339"/>
            <a:ext cx="3672408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err="1" smtClean="0">
                <a:solidFill>
                  <a:srgbClr val="0070C0"/>
                </a:solidFill>
                <a:ea typeface="DejaVu Sans"/>
              </a:rPr>
              <a:t>Щебенение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и </a:t>
            </a:r>
            <a:r>
              <a:rPr lang="ru-RU" sz="2000" spc="-1" dirty="0" err="1">
                <a:solidFill>
                  <a:srgbClr val="0070C0"/>
                </a:solidFill>
                <a:ea typeface="DejaVu Sans"/>
              </a:rPr>
              <a:t>грейдерование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2" name="CustomShape 15"/>
          <p:cNvSpPr/>
          <p:nvPr/>
        </p:nvSpPr>
        <p:spPr>
          <a:xfrm>
            <a:off x="7380312" y="2197340"/>
            <a:ext cx="1549859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26,2 </a:t>
            </a: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км</a:t>
            </a:r>
            <a:endParaRPr lang="ru-RU" sz="2000" spc="-1" dirty="0">
              <a:latin typeface="Arial"/>
            </a:endParaRPr>
          </a:p>
        </p:txBody>
      </p:sp>
      <p:sp>
        <p:nvSpPr>
          <p:cNvPr id="13" name="CustomShape 11"/>
          <p:cNvSpPr/>
          <p:nvPr/>
        </p:nvSpPr>
        <p:spPr>
          <a:xfrm>
            <a:off x="3851920" y="2738083"/>
            <a:ext cx="3654981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Ямочный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ремонт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7" name="CustomShape 15"/>
          <p:cNvSpPr/>
          <p:nvPr/>
        </p:nvSpPr>
        <p:spPr>
          <a:xfrm>
            <a:off x="7380312" y="2738084"/>
            <a:ext cx="1549859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20208 </a:t>
            </a:r>
            <a:r>
              <a:rPr lang="ru-RU" sz="2000" spc="-120" dirty="0" err="1" smtClean="0">
                <a:solidFill>
                  <a:srgbClr val="0070C0"/>
                </a:solidFill>
                <a:ea typeface="DejaVu Sans"/>
              </a:rPr>
              <a:t>кв.м</a:t>
            </a:r>
            <a:endParaRPr lang="ru-RU" sz="2000" spc="-1" dirty="0">
              <a:latin typeface="Arial"/>
            </a:endParaRPr>
          </a:p>
        </p:txBody>
      </p:sp>
      <p:sp>
        <p:nvSpPr>
          <p:cNvPr id="18" name="CustomShape 11"/>
          <p:cNvSpPr/>
          <p:nvPr/>
        </p:nvSpPr>
        <p:spPr>
          <a:xfrm>
            <a:off x="3851921" y="3284984"/>
            <a:ext cx="3672408" cy="446091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Ремонт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мостов 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9" name="CustomShape 15"/>
          <p:cNvSpPr/>
          <p:nvPr/>
        </p:nvSpPr>
        <p:spPr>
          <a:xfrm>
            <a:off x="7380312" y="3284983"/>
            <a:ext cx="1532431" cy="446091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224 </a:t>
            </a:r>
            <a:r>
              <a:rPr lang="ru-RU" sz="2000" spc="-120" dirty="0" err="1">
                <a:solidFill>
                  <a:srgbClr val="0070C0"/>
                </a:solidFill>
                <a:ea typeface="DejaVu Sans"/>
              </a:rPr>
              <a:t>кв.м</a:t>
            </a:r>
            <a:endParaRPr lang="ru-RU" sz="2000" spc="-1" dirty="0">
              <a:latin typeface="Arial"/>
            </a:endParaRPr>
          </a:p>
        </p:txBody>
      </p:sp>
      <p:pic>
        <p:nvPicPr>
          <p:cNvPr id="20" name="Picture 3" descr="D:\Фото 2018\Ремонт дороги и моста\IMG_1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6" y="3897285"/>
            <a:ext cx="3621087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:\Фото 2018\Ремонт дороги и моста\IMG_1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14" y="3912029"/>
            <a:ext cx="3581255" cy="268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 b="14234"/>
          <a:stretch/>
        </p:blipFill>
        <p:spPr bwMode="auto">
          <a:xfrm>
            <a:off x="484836" y="2206860"/>
            <a:ext cx="2834297" cy="153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0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2063" y="84919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ОТДЕЛ МВД РОССИИ ПО ВОСКРЕСЕНСКОМУ РАЙОНУ 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539552" y="1340768"/>
            <a:ext cx="8064895" cy="7200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По итогам 2018 года Отдел МВД России по Воскресенскому району </a:t>
            </a:r>
            <a:r>
              <a:rPr lang="ru-RU" altLang="ru-RU" sz="2000" spc="-120" dirty="0" smtClean="0">
                <a:solidFill>
                  <a:srgbClr val="0070C0"/>
                </a:solidFill>
                <a:ea typeface="DejaVu Sans"/>
              </a:rPr>
              <a:t>занял </a:t>
            </a: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altLang="ru-RU" sz="2000" spc="-120" dirty="0" smtClean="0">
                <a:solidFill>
                  <a:srgbClr val="C00000"/>
                </a:solidFill>
                <a:ea typeface="DejaVu Sans"/>
              </a:rPr>
              <a:t>11 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место из </a:t>
            </a:r>
            <a:r>
              <a:rPr lang="ru-RU" altLang="ru-RU" sz="2000" spc="-120" dirty="0">
                <a:solidFill>
                  <a:srgbClr val="C00000"/>
                </a:solidFill>
                <a:ea typeface="DejaVu Sans"/>
              </a:rPr>
              <a:t>34</a:t>
            </a:r>
            <a:r>
              <a:rPr lang="ru-RU" altLang="ru-RU" sz="2000" spc="-120" dirty="0">
                <a:solidFill>
                  <a:srgbClr val="0070C0"/>
                </a:solidFill>
                <a:ea typeface="DejaVu Sans"/>
              </a:rPr>
              <a:t> по Нижегородской области.</a:t>
            </a:r>
          </a:p>
        </p:txBody>
      </p:sp>
      <p:graphicFrame>
        <p:nvGraphicFramePr>
          <p:cNvPr id="9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879268"/>
              </p:ext>
            </p:extLst>
          </p:nvPr>
        </p:nvGraphicFramePr>
        <p:xfrm>
          <a:off x="-218950" y="1605995"/>
          <a:ext cx="9183438" cy="522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95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stomShape 1"/>
          <p:cNvSpPr/>
          <p:nvPr/>
        </p:nvSpPr>
        <p:spPr>
          <a:xfrm>
            <a:off x="3707904" y="597174"/>
            <a:ext cx="287379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БЮДЖЕТ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4664" y="1101222"/>
            <a:ext cx="87393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u="sng" spc="-120" dirty="0">
                <a:solidFill>
                  <a:srgbClr val="0070C0"/>
                </a:solidFill>
                <a:latin typeface="Trebuchet MS"/>
                <a:ea typeface="DejaVu Sans"/>
              </a:rPr>
              <a:t>Наибольший удельный вес в структуре собственных </a:t>
            </a:r>
            <a:endParaRPr lang="ru-RU" sz="2000" b="1" u="sng" spc="-120" dirty="0" smtClean="0">
              <a:solidFill>
                <a:srgbClr val="0070C0"/>
              </a:solidFill>
              <a:latin typeface="Trebuchet MS"/>
              <a:ea typeface="DejaVu Sans"/>
            </a:endParaRPr>
          </a:p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u="sng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доходов </a:t>
            </a:r>
            <a:r>
              <a:rPr lang="ru-RU" sz="2000" b="1" u="sng" spc="-120" dirty="0">
                <a:solidFill>
                  <a:srgbClr val="0070C0"/>
                </a:solidFill>
                <a:latin typeface="Trebuchet MS"/>
                <a:ea typeface="DejaVu Sans"/>
              </a:rPr>
              <a:t>консолидированного бюджета района в 2018 </a:t>
            </a:r>
            <a:endParaRPr lang="ru-RU" sz="2000" b="1" u="sng" spc="-120" dirty="0" smtClean="0">
              <a:solidFill>
                <a:srgbClr val="0070C0"/>
              </a:solidFill>
              <a:latin typeface="Trebuchet MS"/>
              <a:ea typeface="DejaVu Sans"/>
            </a:endParaRPr>
          </a:p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u="sng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году </a:t>
            </a:r>
            <a:r>
              <a:rPr lang="ru-RU" sz="2000" b="1" u="sng" spc="-120" dirty="0">
                <a:solidFill>
                  <a:srgbClr val="0070C0"/>
                </a:solidFill>
                <a:latin typeface="Trebuchet MS"/>
                <a:ea typeface="DejaVu Sans"/>
              </a:rPr>
              <a:t>имеют такие налоговые поступления как: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-налог 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на доходы физических лиц – </a:t>
            </a:r>
            <a:r>
              <a:rPr lang="ru-RU" sz="2000" spc="-120" dirty="0">
                <a:solidFill>
                  <a:srgbClr val="FF0000"/>
                </a:solidFill>
                <a:latin typeface="Trebuchet MS"/>
                <a:ea typeface="DejaVu Sans"/>
              </a:rPr>
              <a:t>113,9 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млн. </a:t>
            </a:r>
            <a:r>
              <a:rPr lang="ru-RU" sz="2000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рублей; </a:t>
            </a:r>
            <a:endParaRPr lang="ru-RU" sz="2000" spc="-120" dirty="0">
              <a:solidFill>
                <a:srgbClr val="0070C0"/>
              </a:solidFill>
              <a:latin typeface="Trebuchet MS"/>
              <a:ea typeface="DejaVu Sans"/>
            </a:endParaRPr>
          </a:p>
          <a:p>
            <a:pPr marL="285750" indent="-285750">
              <a:buFont typeface="Wingdings" panose="05000000000000000000" pitchFamily="2" charset="2"/>
              <a:buChar char="q"/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-доходы 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от уплаты акцизов на нефтепродукты, подлежащие перераспределению – </a:t>
            </a:r>
            <a:r>
              <a:rPr lang="ru-RU" sz="2000" spc="-120" dirty="0">
                <a:solidFill>
                  <a:srgbClr val="FF0000"/>
                </a:solidFill>
                <a:latin typeface="Trebuchet MS"/>
                <a:ea typeface="DejaVu Sans"/>
              </a:rPr>
              <a:t>15,4 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млн. </a:t>
            </a:r>
            <a:r>
              <a:rPr lang="ru-RU" sz="2000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рублей;</a:t>
            </a:r>
            <a:endParaRPr lang="ru-RU" sz="2000" spc="-120" dirty="0">
              <a:solidFill>
                <a:srgbClr val="0070C0"/>
              </a:solidFill>
              <a:latin typeface="Trebuchet MS"/>
              <a:ea typeface="DejaVu Sans"/>
            </a:endParaRPr>
          </a:p>
          <a:p>
            <a:pPr marL="285750" indent="-285750">
              <a:buFont typeface="Wingdings" panose="05000000000000000000" pitchFamily="2" charset="2"/>
              <a:buChar char="q"/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-налоги 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на имущество (налог на имущество физических </a:t>
            </a:r>
            <a:endParaRPr lang="ru-RU" sz="2000" spc="-120" dirty="0" smtClean="0">
              <a:solidFill>
                <a:srgbClr val="0070C0"/>
              </a:solidFill>
              <a:latin typeface="Trebuchet MS"/>
              <a:ea typeface="DejaVu Sans"/>
            </a:endParaRPr>
          </a:p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лиц 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и земельный налог) – </a:t>
            </a:r>
            <a:r>
              <a:rPr lang="ru-RU" sz="2000" spc="-120" dirty="0">
                <a:solidFill>
                  <a:srgbClr val="FF0000"/>
                </a:solidFill>
                <a:latin typeface="Trebuchet MS"/>
                <a:ea typeface="DejaVu Sans"/>
              </a:rPr>
              <a:t>16,9</a:t>
            </a:r>
            <a:r>
              <a:rPr lang="ru-RU" sz="2000" spc="-120" dirty="0">
                <a:solidFill>
                  <a:srgbClr val="0070C0"/>
                </a:solidFill>
                <a:latin typeface="Trebuchet MS"/>
                <a:ea typeface="DejaVu Sans"/>
              </a:rPr>
              <a:t> млн. </a:t>
            </a:r>
            <a:r>
              <a:rPr lang="ru-RU" sz="2000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рублей.</a:t>
            </a:r>
            <a:endParaRPr lang="ru-RU" sz="2000" spc="-120" dirty="0">
              <a:solidFill>
                <a:srgbClr val="0070C0"/>
              </a:solidFill>
              <a:latin typeface="Trebuchet MS"/>
              <a:ea typeface="DejaVu Sans"/>
            </a:endParaRPr>
          </a:p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endParaRPr lang="ru-RU" sz="2000" b="1" spc="-120" dirty="0" smtClean="0">
              <a:solidFill>
                <a:srgbClr val="0070C0"/>
              </a:solidFill>
              <a:latin typeface="Trebuchet MS"/>
              <a:ea typeface="DejaVu Sans"/>
            </a:endParaRPr>
          </a:p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  <a:p>
            <a:pPr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u="sng" spc="-120" dirty="0">
                <a:solidFill>
                  <a:srgbClr val="0070C0"/>
                </a:solidFill>
                <a:latin typeface="Trebuchet MS"/>
                <a:ea typeface="DejaVu Sans"/>
              </a:rPr>
              <a:t>Основными </a:t>
            </a:r>
            <a:r>
              <a:rPr lang="ru-RU" sz="2000" b="1" u="sng" spc="-120" dirty="0">
                <a:solidFill>
                  <a:srgbClr val="0070C0"/>
                </a:solidFill>
                <a:latin typeface="Trebuchet MS"/>
                <a:ea typeface="DejaVu Sans"/>
              </a:rPr>
              <a:t>источниками поступления неналоговых доходов консолидированного бюджета в 2018 году являются: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- доходы от оказания платных услуг (работ) муниципальными учреждениями –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17,0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 млн.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рублей;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  <a:p>
            <a:pPr marL="285750" indent="-285750">
              <a:buFont typeface="Wingdings" panose="05000000000000000000" pitchFamily="2" charset="2"/>
              <a:buChar char="q"/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- доходы от аренды земли и имущества –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9,4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 млн.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рублей;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  <a:p>
            <a:pPr marL="285750" indent="-285750">
              <a:buFont typeface="Wingdings" panose="05000000000000000000" pitchFamily="2" charset="2"/>
              <a:buChar char="q"/>
              <a:defRPr lang="ru-RU" sz="2000" b="1" i="0" u="none" strike="noStrike" kern="1200" spc="-120" baseline="0" dirty="0">
                <a:solidFill>
                  <a:srgbClr val="0070C0"/>
                </a:solidFill>
                <a:latin typeface="Trebuchet MS"/>
                <a:ea typeface="DejaVu Sans"/>
                <a:cs typeface="+mn-cs"/>
              </a:defRPr>
            </a:pP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- доходы от продажи имущества и земельных участков –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2,9 </a:t>
            </a:r>
            <a:r>
              <a:rPr lang="ru-RU" sz="2000" b="1" spc="-120" dirty="0" err="1" smtClean="0">
                <a:solidFill>
                  <a:srgbClr val="0070C0"/>
                </a:solidFill>
                <a:latin typeface="Trebuchet MS"/>
                <a:ea typeface="DejaVu Sans"/>
              </a:rPr>
              <a:t>млн.рублей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.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pic>
        <p:nvPicPr>
          <p:cNvPr id="3074" name="Picture 2" descr="https://hyser.com.ua/wp-content/uploads/2016/10/20-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3457"/>
          <a:stretch/>
        </p:blipFill>
        <p:spPr bwMode="auto">
          <a:xfrm>
            <a:off x="6876256" y="149118"/>
            <a:ext cx="2016224" cy="187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960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3635896" y="515019"/>
            <a:ext cx="2304256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ГО И ЧС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251520" y="975628"/>
            <a:ext cx="8640960" cy="7201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" dirty="0">
                <a:solidFill>
                  <a:srgbClr val="FF0000"/>
                </a:solidFill>
                <a:latin typeface="Times New Roman"/>
                <a:ea typeface="DejaVu Sans"/>
              </a:rPr>
              <a:t>24 августа 2018 года</a:t>
            </a:r>
            <a:r>
              <a:rPr lang="ru-RU" b="1" spc="-1" dirty="0">
                <a:solidFill>
                  <a:srgbClr val="0070C0"/>
                </a:solidFill>
                <a:latin typeface="Times New Roman"/>
                <a:ea typeface="DejaVu Sans"/>
              </a:rPr>
              <a:t> 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в границах муниципальных образований </a:t>
            </a:r>
            <a:r>
              <a:rPr lang="ru-RU" spc="-1" dirty="0" err="1">
                <a:solidFill>
                  <a:srgbClr val="0070C0"/>
                </a:solidFill>
                <a:latin typeface="Times New Roman"/>
                <a:ea typeface="DejaVu Sans"/>
              </a:rPr>
              <a:t>р.п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. Воскресенское и </a:t>
            </a:r>
            <a:r>
              <a:rPr lang="ru-RU" spc="-1" dirty="0" err="1">
                <a:solidFill>
                  <a:srgbClr val="0070C0"/>
                </a:solidFill>
                <a:latin typeface="Times New Roman"/>
                <a:ea typeface="DejaVu Sans"/>
              </a:rPr>
              <a:t>Капустихинской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 сельской администрации был введён режим чрезвычайной ситуации. </a:t>
            </a:r>
            <a:r>
              <a:rPr lang="ru-RU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 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251520" y="1772640"/>
            <a:ext cx="8640960" cy="108029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В мае 2018 года введён в промышленную эксплуатацию муниципальный сегмент РАСЦО  охватывающий населенные пункты: </a:t>
            </a:r>
            <a:r>
              <a:rPr lang="ru-RU" spc="-1" dirty="0" err="1">
                <a:solidFill>
                  <a:srgbClr val="0070C0"/>
                </a:solidFill>
                <a:latin typeface="Times New Roman"/>
                <a:ea typeface="DejaVu Sans"/>
              </a:rPr>
              <a:t>р.п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. Воскресенское, п. </a:t>
            </a:r>
            <a:r>
              <a:rPr lang="ru-RU" spc="-1" dirty="0" err="1">
                <a:solidFill>
                  <a:srgbClr val="0070C0"/>
                </a:solidFill>
                <a:latin typeface="Times New Roman"/>
                <a:ea typeface="DejaVu Sans"/>
              </a:rPr>
              <a:t>Калиниха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, п. Красный Яр, с. Владимирское, с. Воздвиженское и с. </a:t>
            </a:r>
            <a:r>
              <a:rPr lang="ru-RU" spc="-1" dirty="0" err="1">
                <a:solidFill>
                  <a:srgbClr val="0070C0"/>
                </a:solidFill>
                <a:latin typeface="Times New Roman"/>
                <a:ea typeface="DejaVu Sans"/>
              </a:rPr>
              <a:t>Богородское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, на территории которых проживает </a:t>
            </a:r>
            <a:r>
              <a:rPr lang="ru-RU" b="1" spc="-1" dirty="0">
                <a:solidFill>
                  <a:srgbClr val="FF0000"/>
                </a:solidFill>
                <a:latin typeface="Times New Roman"/>
                <a:ea typeface="DejaVu Sans"/>
              </a:rPr>
              <a:t>10490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 человек.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251520" y="2924944"/>
            <a:ext cx="8640960" cy="10072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Постоянно действуют комиссии по </a:t>
            </a:r>
            <a:r>
              <a:rPr lang="ru-RU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предупреждению 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и ликвидации ЧС и обеспечению ПБ, </a:t>
            </a:r>
            <a:r>
              <a:rPr lang="ru-RU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антитеррористическая, </a:t>
            </a:r>
            <a:r>
              <a:rPr lang="ru-RU" b="0" strike="noStrike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комиссия </a:t>
            </a:r>
            <a:r>
              <a:rPr lang="ru-RU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по повышению устойчивости функционирования объектов </a:t>
            </a:r>
            <a:r>
              <a:rPr lang="ru-RU" b="0" strike="noStrike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экономики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, </a:t>
            </a:r>
            <a:r>
              <a:rPr lang="ru-RU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по обеспечению 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безопасности дорожного движения </a:t>
            </a:r>
            <a:r>
              <a:rPr lang="ru-RU" b="0" strike="noStrike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и </a:t>
            </a:r>
            <a:r>
              <a:rPr lang="ru-RU" b="0" strike="noStrike" spc="-1" dirty="0" err="1" smtClean="0">
                <a:solidFill>
                  <a:srgbClr val="0070C0"/>
                </a:solidFill>
                <a:latin typeface="Times New Roman"/>
                <a:ea typeface="DejaVu Sans"/>
              </a:rPr>
              <a:t>противопаводковая</a:t>
            </a:r>
            <a:r>
              <a:rPr lang="ru-RU" b="0" strike="noStrike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4822630" y="4004920"/>
            <a:ext cx="3865688" cy="576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Выявлено </a:t>
            </a:r>
            <a:r>
              <a:rPr lang="ru-RU" b="1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10</a:t>
            </a:r>
            <a:r>
              <a:rPr lang="ru-RU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единиц разукомплектованного автотранспорта </a:t>
            </a:r>
          </a:p>
        </p:txBody>
      </p:sp>
      <p:sp>
        <p:nvSpPr>
          <p:cNvPr id="348" name="CustomShape 7"/>
          <p:cNvSpPr/>
          <p:nvPr/>
        </p:nvSpPr>
        <p:spPr>
          <a:xfrm>
            <a:off x="4822631" y="4710742"/>
            <a:ext cx="3865688" cy="4312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latin typeface="Times New Roman"/>
                <a:ea typeface="DejaVu Sans"/>
              </a:rPr>
              <a:t>Проведено</a:t>
            </a:r>
            <a:r>
              <a:rPr lang="ru-RU" sz="2000" b="0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b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44</a:t>
            </a:r>
            <a:r>
              <a:rPr lang="ru-RU" b="0" strike="noStrike" spc="-1" dirty="0" smtClean="0">
                <a:solidFill>
                  <a:srgbClr val="0070C0"/>
                </a:solidFill>
                <a:latin typeface="Times New Roman"/>
                <a:ea typeface="DejaVu Sans"/>
              </a:rPr>
              <a:t> </a:t>
            </a:r>
            <a:r>
              <a:rPr lang="ru-RU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учений и тренировок.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1986" y="149118"/>
            <a:ext cx="1943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13" name="Picture 6" descr="D:\Фото 2018\свалка\IMG_2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8" b="11942"/>
          <a:stretch>
            <a:fillRect/>
          </a:stretch>
        </p:blipFill>
        <p:spPr bwMode="auto">
          <a:xfrm>
            <a:off x="4887930" y="5229200"/>
            <a:ext cx="3735089" cy="151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\\10.152.17.161\сетевая\Позднякова Е.В\20180531122634_!!!!!!!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2415"/>
            <a:ext cx="2025740" cy="270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Моя рабочая\2019 год\Отчет\отчеты подразделений\Отчет_2018_ГОЧСиМП_в отдел экономики___22.01.2019\IMG_20180515_1443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r="13320"/>
          <a:stretch/>
        </p:blipFill>
        <p:spPr bwMode="auto">
          <a:xfrm flipH="1">
            <a:off x="2595101" y="4098996"/>
            <a:ext cx="2081589" cy="264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2063" y="84919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УРОВЕНЬ ЖИЗНИ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179512" y="1517555"/>
            <a:ext cx="8352928" cy="5760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По состоянию на </a:t>
            </a:r>
            <a:r>
              <a:rPr lang="ru-RU" altLang="ru-RU" sz="2400" spc="-120" dirty="0" smtClean="0">
                <a:solidFill>
                  <a:srgbClr val="0070C0"/>
                </a:solidFill>
                <a:ea typeface="DejaVu Sans"/>
              </a:rPr>
              <a:t>01.10.2018 </a:t>
            </a: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в районе проживало </a:t>
            </a:r>
            <a:r>
              <a:rPr lang="ru-RU" altLang="ru-RU" sz="2400" spc="-120" dirty="0">
                <a:solidFill>
                  <a:srgbClr val="C00000"/>
                </a:solidFill>
                <a:ea typeface="DejaVu Sans"/>
              </a:rPr>
              <a:t>19568</a:t>
            </a:r>
            <a:r>
              <a:rPr lang="ru-RU" altLang="ru-RU" sz="2400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человек.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30148607"/>
              </p:ext>
            </p:extLst>
          </p:nvPr>
        </p:nvGraphicFramePr>
        <p:xfrm>
          <a:off x="3275856" y="1912474"/>
          <a:ext cx="6003549" cy="4612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5096" t="18804" r="27309" b="8405"/>
          <a:stretch/>
        </p:blipFill>
        <p:spPr>
          <a:xfrm>
            <a:off x="467544" y="2356762"/>
            <a:ext cx="3123700" cy="254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2063" y="84919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УРОВЕНЬ ЖИЗНИ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179512" y="1517554"/>
            <a:ext cx="8712968" cy="7593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altLang="ru-RU" sz="2200" spc="-120" dirty="0">
                <a:solidFill>
                  <a:srgbClr val="0070C0"/>
                </a:solidFill>
                <a:ea typeface="DejaVu Sans"/>
              </a:rPr>
              <a:t>За январь – сентябрь 2018 года среднемесячная заработная плата работающих по полному кругу организаций составила </a:t>
            </a:r>
            <a:r>
              <a:rPr lang="ru-RU" altLang="ru-RU" sz="2200" b="1" spc="-120" dirty="0" smtClean="0">
                <a:solidFill>
                  <a:srgbClr val="FF0000"/>
                </a:solidFill>
                <a:ea typeface="DejaVu Sans"/>
              </a:rPr>
              <a:t>16 719,7 </a:t>
            </a:r>
            <a:r>
              <a:rPr lang="ru-RU" altLang="ru-RU" sz="2200" spc="-120" dirty="0">
                <a:solidFill>
                  <a:srgbClr val="0070C0"/>
                </a:solidFill>
                <a:ea typeface="DejaVu Sans"/>
              </a:rPr>
              <a:t>руб. </a:t>
            </a:r>
          </a:p>
        </p:txBody>
      </p:sp>
      <p:sp>
        <p:nvSpPr>
          <p:cNvPr id="8" name="CustomShape 2"/>
          <p:cNvSpPr/>
          <p:nvPr/>
        </p:nvSpPr>
        <p:spPr>
          <a:xfrm>
            <a:off x="171580" y="2420888"/>
            <a:ext cx="8712968" cy="7593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altLang="ru-RU" sz="2200" spc="-120" dirty="0">
                <a:solidFill>
                  <a:srgbClr val="0070C0"/>
                </a:solidFill>
                <a:ea typeface="DejaVu Sans"/>
              </a:rPr>
              <a:t>в </a:t>
            </a:r>
            <a:r>
              <a:rPr lang="ru-RU" altLang="ru-RU" sz="2200" spc="-120" dirty="0" err="1">
                <a:solidFill>
                  <a:srgbClr val="0070C0"/>
                </a:solidFill>
                <a:ea typeface="DejaVu Sans"/>
              </a:rPr>
              <a:t>т.ч</a:t>
            </a:r>
            <a:r>
              <a:rPr lang="ru-RU" altLang="ru-RU" sz="2200" spc="-120" dirty="0">
                <a:solidFill>
                  <a:srgbClr val="0070C0"/>
                </a:solidFill>
                <a:ea typeface="DejaVu Sans"/>
              </a:rPr>
              <a:t>. на малых предприятиях и у индивидуальных предпринимателей – </a:t>
            </a:r>
            <a:r>
              <a:rPr lang="ru-RU" altLang="ru-RU" sz="2200" b="1" spc="-120" dirty="0" smtClean="0">
                <a:solidFill>
                  <a:srgbClr val="FF0000"/>
                </a:solidFill>
                <a:ea typeface="DejaVu Sans"/>
              </a:rPr>
              <a:t>12 610,6</a:t>
            </a:r>
            <a:r>
              <a:rPr lang="ru-RU" altLang="ru-RU" sz="2200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altLang="ru-RU" sz="2200" spc="-120" dirty="0">
                <a:solidFill>
                  <a:srgbClr val="0070C0"/>
                </a:solidFill>
                <a:ea typeface="DejaVu Sans"/>
              </a:rPr>
              <a:t>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494748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spc="-120" dirty="0">
                <a:solidFill>
                  <a:srgbClr val="0070C0"/>
                </a:solidFill>
                <a:ea typeface="DejaVu Sans"/>
              </a:rPr>
              <a:t>За 2018 год в Центр занятости населения </a:t>
            </a:r>
            <a:r>
              <a:rPr lang="ru-RU" sz="2200" spc="-120" dirty="0" smtClean="0">
                <a:solidFill>
                  <a:srgbClr val="0070C0"/>
                </a:solidFill>
                <a:ea typeface="DejaVu Sans"/>
              </a:rPr>
              <a:t>обратилось: </a:t>
            </a:r>
            <a:endParaRPr lang="ru-RU" sz="2200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10" name="CustomShape 11"/>
          <p:cNvSpPr/>
          <p:nvPr/>
        </p:nvSpPr>
        <p:spPr>
          <a:xfrm>
            <a:off x="4572001" y="3924927"/>
            <a:ext cx="4312548" cy="43204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200" spc="-120" dirty="0" smtClean="0">
                <a:solidFill>
                  <a:srgbClr val="0070C0"/>
                </a:solidFill>
                <a:ea typeface="DejaVu Sans"/>
              </a:rPr>
              <a:t>за поиском </a:t>
            </a:r>
            <a:r>
              <a:rPr lang="ru-RU" sz="2200" spc="-120" dirty="0">
                <a:solidFill>
                  <a:srgbClr val="0070C0"/>
                </a:solidFill>
                <a:ea typeface="DejaVu Sans"/>
              </a:rPr>
              <a:t>работы </a:t>
            </a:r>
            <a:r>
              <a:rPr lang="ru-RU" sz="2200" spc="-120" dirty="0" smtClean="0">
                <a:solidFill>
                  <a:srgbClr val="FF0000"/>
                </a:solidFill>
                <a:ea typeface="DejaVu Sans"/>
              </a:rPr>
              <a:t>515</a:t>
            </a:r>
            <a:r>
              <a:rPr lang="ru-RU" sz="2200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200" spc="-120" dirty="0">
                <a:solidFill>
                  <a:srgbClr val="0070C0"/>
                </a:solidFill>
                <a:ea typeface="DejaVu Sans"/>
              </a:rPr>
              <a:t>человека</a:t>
            </a:r>
          </a:p>
        </p:txBody>
      </p:sp>
      <p:sp>
        <p:nvSpPr>
          <p:cNvPr id="12" name="CustomShape 11"/>
          <p:cNvSpPr/>
          <p:nvPr/>
        </p:nvSpPr>
        <p:spPr>
          <a:xfrm>
            <a:off x="4572001" y="4496688"/>
            <a:ext cx="4312547" cy="43204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200" spc="-120" dirty="0">
                <a:solidFill>
                  <a:srgbClr val="0070C0"/>
                </a:solidFill>
                <a:ea typeface="DejaVu Sans"/>
              </a:rPr>
              <a:t>из них трудоустроено </a:t>
            </a:r>
            <a:r>
              <a:rPr lang="ru-RU" sz="2200" spc="-120" dirty="0">
                <a:solidFill>
                  <a:srgbClr val="FF0000"/>
                </a:solidFill>
                <a:ea typeface="DejaVu Sans"/>
              </a:rPr>
              <a:t>413</a:t>
            </a:r>
            <a:r>
              <a:rPr lang="ru-RU" sz="2200" spc="-120" dirty="0">
                <a:solidFill>
                  <a:srgbClr val="0070C0"/>
                </a:solidFill>
                <a:ea typeface="DejaVu Sans"/>
              </a:rPr>
              <a:t> человек</a:t>
            </a:r>
          </a:p>
        </p:txBody>
      </p:sp>
      <p:sp>
        <p:nvSpPr>
          <p:cNvPr id="13" name="CustomShape 11"/>
          <p:cNvSpPr/>
          <p:nvPr/>
        </p:nvSpPr>
        <p:spPr>
          <a:xfrm>
            <a:off x="4572001" y="5068450"/>
            <a:ext cx="4312547" cy="43204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200" spc="-120" dirty="0" smtClean="0">
                <a:solidFill>
                  <a:srgbClr val="0070C0"/>
                </a:solidFill>
                <a:ea typeface="DejaVu Sans"/>
              </a:rPr>
              <a:t>уровень трудоустройства – </a:t>
            </a:r>
            <a:r>
              <a:rPr lang="ru-RU" sz="2200" spc="-120" dirty="0" smtClean="0">
                <a:solidFill>
                  <a:srgbClr val="FF0000"/>
                </a:solidFill>
                <a:ea typeface="DejaVu Sans"/>
              </a:rPr>
              <a:t>80,2</a:t>
            </a:r>
            <a:r>
              <a:rPr lang="ru-RU" sz="2200" spc="-120" dirty="0" smtClean="0">
                <a:solidFill>
                  <a:srgbClr val="0070C0"/>
                </a:solidFill>
                <a:ea typeface="DejaVu Sans"/>
              </a:rPr>
              <a:t>%</a:t>
            </a:r>
            <a:endParaRPr lang="ru-RU" sz="2200" spc="-120" dirty="0">
              <a:solidFill>
                <a:srgbClr val="0070C0"/>
              </a:solidFill>
              <a:ea typeface="DejaVu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21651"/>
          <a:stretch/>
        </p:blipFill>
        <p:spPr>
          <a:xfrm>
            <a:off x="467544" y="3948755"/>
            <a:ext cx="3720997" cy="267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6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2063" y="84919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ЗДРАВООХРАНЕНИЕ ВОСКРЕСЕНСКОГО РАЙОНА В 2018 ГОДУ</a:t>
            </a:r>
            <a:endParaRPr lang="ru-RU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6" name="CustomShape 11"/>
          <p:cNvSpPr/>
          <p:nvPr/>
        </p:nvSpPr>
        <p:spPr>
          <a:xfrm>
            <a:off x="285009" y="1340768"/>
            <a:ext cx="4032062" cy="86409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1900" b="1" spc="-120" dirty="0">
                <a:solidFill>
                  <a:srgbClr val="C00000"/>
                </a:solidFill>
                <a:ea typeface="DejaVu Sans"/>
              </a:rPr>
              <a:t>ЦРБ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 (стационар, поликлиника, отделение скорой помощи)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8" name="CustomShape 11"/>
          <p:cNvSpPr/>
          <p:nvPr/>
        </p:nvSpPr>
        <p:spPr>
          <a:xfrm>
            <a:off x="285009" y="2348880"/>
            <a:ext cx="4032062" cy="86409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1900" b="1" spc="-120" dirty="0" smtClean="0">
                <a:solidFill>
                  <a:srgbClr val="C00000"/>
                </a:solidFill>
                <a:ea typeface="DejaVu Sans"/>
              </a:rPr>
              <a:t> 3 амбулатории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(Владимирская, </a:t>
            </a:r>
            <a:r>
              <a:rPr lang="ru-RU" sz="2000" spc="-1" dirty="0" err="1">
                <a:solidFill>
                  <a:srgbClr val="0070C0"/>
                </a:solidFill>
                <a:ea typeface="DejaVu Sans"/>
              </a:rPr>
              <a:t>Нестиарская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, Воздвиженская с койками дневного стационара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9" name="CustomShape 11"/>
          <p:cNvSpPr/>
          <p:nvPr/>
        </p:nvSpPr>
        <p:spPr>
          <a:xfrm>
            <a:off x="284265" y="3320033"/>
            <a:ext cx="3927695" cy="43204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1900" b="1" spc="-120" dirty="0" smtClean="0">
                <a:solidFill>
                  <a:srgbClr val="C00000"/>
                </a:solidFill>
                <a:ea typeface="DejaVu Sans"/>
              </a:rPr>
              <a:t> 29 ФАП</a:t>
            </a:r>
            <a:endParaRPr lang="ru-RU" sz="2000" spc="-1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946" y="4342964"/>
            <a:ext cx="8752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" dirty="0">
                <a:solidFill>
                  <a:srgbClr val="0070C0"/>
                </a:solidFill>
                <a:ea typeface="DejaVu Sans"/>
              </a:rPr>
              <a:t>Коечный   фонд  составляет:  </a:t>
            </a:r>
            <a:endParaRPr lang="ru-RU" sz="2000" spc="-1" dirty="0" smtClean="0">
              <a:solidFill>
                <a:srgbClr val="0070C0"/>
              </a:solidFill>
              <a:ea typeface="DejaVu Sans"/>
            </a:endParaRPr>
          </a:p>
          <a:p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83 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койки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круглосуточного  </a:t>
            </a:r>
          </a:p>
          <a:p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стационара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и </a:t>
            </a:r>
            <a:r>
              <a:rPr lang="ru-RU" sz="1900" b="1" spc="-120" dirty="0" smtClean="0">
                <a:solidFill>
                  <a:srgbClr val="C00000"/>
                </a:solidFill>
                <a:ea typeface="DejaVu Sans"/>
              </a:rPr>
              <a:t>46</a:t>
            </a: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коек  </a:t>
            </a:r>
          </a:p>
          <a:p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дневного </a:t>
            </a:r>
            <a:r>
              <a:rPr lang="ru-RU" sz="2000" spc="-1" dirty="0">
                <a:solidFill>
                  <a:srgbClr val="0070C0"/>
                </a:solidFill>
                <a:ea typeface="DejaVu Sans"/>
              </a:rPr>
              <a:t>стационара.</a:t>
            </a:r>
          </a:p>
        </p:txBody>
      </p:sp>
      <p:pic>
        <p:nvPicPr>
          <p:cNvPr id="1026" name="Picture 2" descr="\\10.152.17.161\сетевая\Позднякова Е.В\ФАП фото\IMG_20190121_1435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4463"/>
          <a:stretch/>
        </p:blipFill>
        <p:spPr bwMode="auto">
          <a:xfrm>
            <a:off x="4499992" y="1340768"/>
            <a:ext cx="4277449" cy="241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о 2018\Поезд здоровья\IMG_1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 b="17863"/>
          <a:stretch/>
        </p:blipFill>
        <p:spPr bwMode="auto">
          <a:xfrm>
            <a:off x="4344291" y="4342964"/>
            <a:ext cx="4433149" cy="21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2063" y="849198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СОЦИАЛЬНАЯ ПОЛИТИКА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570" y="1460702"/>
            <a:ext cx="650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20" dirty="0">
                <a:solidFill>
                  <a:srgbClr val="0070C0"/>
                </a:solidFill>
                <a:ea typeface="DejaVu Sans"/>
              </a:rPr>
              <a:t>В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ыплаты </a:t>
            </a:r>
            <a:r>
              <a:rPr lang="ru-RU" sz="2400" b="1" spc="-120" dirty="0">
                <a:solidFill>
                  <a:srgbClr val="0070C0"/>
                </a:solidFill>
                <a:ea typeface="DejaVu Sans"/>
              </a:rPr>
              <a:t>по видам социальных пособий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r="19231" b="30590"/>
          <a:stretch/>
        </p:blipFill>
        <p:spPr bwMode="auto">
          <a:xfrm>
            <a:off x="426914" y="2564904"/>
            <a:ext cx="433515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67807417"/>
              </p:ext>
            </p:extLst>
          </p:nvPr>
        </p:nvGraphicFramePr>
        <p:xfrm>
          <a:off x="4283968" y="1691534"/>
          <a:ext cx="4536504" cy="476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82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2097" y="683461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СОЦИАЛЬНАЯ ПОЛИТИКА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2050" name="Picture 2" descr="D:\Фото 2018\12.07 Красный крест\IMG_1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16438" r="2902" b="9198"/>
          <a:stretch/>
        </p:blipFill>
        <p:spPr bwMode="auto">
          <a:xfrm>
            <a:off x="4932040" y="1180817"/>
            <a:ext cx="3883334" cy="25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9" y="1180817"/>
            <a:ext cx="4148473" cy="255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3596"/>
          <a:stretch/>
        </p:blipFill>
        <p:spPr bwMode="auto">
          <a:xfrm>
            <a:off x="423709" y="3854981"/>
            <a:ext cx="4148473" cy="284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Моя рабочая\2018 год\Гумеровы\DSC_05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/>
          <a:stretch/>
        </p:blipFill>
        <p:spPr bwMode="auto">
          <a:xfrm>
            <a:off x="4932040" y="3800660"/>
            <a:ext cx="3883334" cy="295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6627" y="714114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ДОШКОЛЬНОЕ ОБРАЗОВАНИЕ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/>
          <a:stretch>
            <a:fillRect/>
          </a:stretch>
        </p:blipFill>
        <p:spPr bwMode="auto">
          <a:xfrm>
            <a:off x="165467" y="3150066"/>
            <a:ext cx="4358751" cy="329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11"/>
          <p:cNvSpPr/>
          <p:nvPr/>
        </p:nvSpPr>
        <p:spPr>
          <a:xfrm>
            <a:off x="144799" y="1650200"/>
            <a:ext cx="4790707" cy="105095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1900" spc="-1" dirty="0">
                <a:solidFill>
                  <a:srgbClr val="0070C0"/>
                </a:solidFill>
                <a:ea typeface="DejaVu Sans"/>
              </a:rPr>
              <a:t>В  дошкольных образовательных организациях  на конец 2018 года </a:t>
            </a:r>
          </a:p>
          <a:p>
            <a:r>
              <a:rPr lang="ru-RU" sz="1900" b="1" spc="-1" dirty="0">
                <a:solidFill>
                  <a:srgbClr val="FF0000"/>
                </a:solidFill>
                <a:ea typeface="DejaVu Sans"/>
              </a:rPr>
              <a:t>792</a:t>
            </a:r>
            <a:r>
              <a:rPr lang="ru-RU" sz="1900" spc="-1" dirty="0">
                <a:solidFill>
                  <a:srgbClr val="0070C0"/>
                </a:solidFill>
                <a:ea typeface="DejaVu Sans"/>
              </a:rPr>
              <a:t> ребенка, 18 %  из которых до 3 лет. </a:t>
            </a:r>
          </a:p>
        </p:txBody>
      </p:sp>
      <p:sp>
        <p:nvSpPr>
          <p:cNvPr id="10" name="CustomShape 11"/>
          <p:cNvSpPr/>
          <p:nvPr/>
        </p:nvSpPr>
        <p:spPr>
          <a:xfrm>
            <a:off x="4756243" y="4641009"/>
            <a:ext cx="4280253" cy="105095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1900" spc="-1" dirty="0">
                <a:solidFill>
                  <a:srgbClr val="0070C0"/>
                </a:solidFill>
                <a:ea typeface="DejaVu Sans"/>
              </a:rPr>
              <a:t>Дошкольные учреждения посещают </a:t>
            </a:r>
            <a:r>
              <a:rPr lang="ru-RU" sz="1900" b="1" spc="-1" dirty="0">
                <a:solidFill>
                  <a:srgbClr val="FF0000"/>
                </a:solidFill>
                <a:ea typeface="DejaVu Sans"/>
              </a:rPr>
              <a:t>12</a:t>
            </a:r>
            <a:r>
              <a:rPr lang="ru-RU" sz="1900" spc="-1" dirty="0">
                <a:solidFill>
                  <a:srgbClr val="0070C0"/>
                </a:solidFill>
                <a:ea typeface="DejaVu Sans"/>
              </a:rPr>
              <a:t> детей-инвалидов </a:t>
            </a:r>
            <a:r>
              <a:rPr lang="ru-RU" sz="1900" spc="-1" dirty="0" smtClean="0">
                <a:solidFill>
                  <a:srgbClr val="0070C0"/>
                </a:solidFill>
                <a:ea typeface="DejaVu Sans"/>
              </a:rPr>
              <a:t>(</a:t>
            </a:r>
            <a:r>
              <a:rPr lang="ru-RU" sz="1900" spc="-1" dirty="0">
                <a:solidFill>
                  <a:srgbClr val="FF0000"/>
                </a:solidFill>
                <a:ea typeface="DejaVu Sans"/>
              </a:rPr>
              <a:t>1,2 %</a:t>
            </a:r>
            <a:r>
              <a:rPr lang="ru-RU" sz="1900" spc="-1" dirty="0">
                <a:solidFill>
                  <a:srgbClr val="0070C0"/>
                </a:solidFill>
                <a:ea typeface="DejaVu Sans"/>
              </a:rPr>
              <a:t> от общего числа детей в ДОУ).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234" y="1394799"/>
            <a:ext cx="3416269" cy="261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9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-900608" y="664663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ОБЩЕЕ ОБРАЗОВАНИЕ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755576" y="1229397"/>
            <a:ext cx="2465699" cy="605137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Обучающиеся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" name="CustomShape 15"/>
          <p:cNvSpPr/>
          <p:nvPr/>
        </p:nvSpPr>
        <p:spPr>
          <a:xfrm>
            <a:off x="3120709" y="1226864"/>
            <a:ext cx="196433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1737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чел.</a:t>
            </a:r>
          </a:p>
        </p:txBody>
      </p:sp>
      <p:sp>
        <p:nvSpPr>
          <p:cNvPr id="8" name="CustomShape 3"/>
          <p:cNvSpPr/>
          <p:nvPr/>
        </p:nvSpPr>
        <p:spPr>
          <a:xfrm>
            <a:off x="755576" y="1848865"/>
            <a:ext cx="2465699" cy="605137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Выпускники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9" name="CustomShape 15"/>
          <p:cNvSpPr/>
          <p:nvPr/>
        </p:nvSpPr>
        <p:spPr>
          <a:xfrm>
            <a:off x="3120709" y="1860738"/>
            <a:ext cx="196433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209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чел.</a:t>
            </a:r>
          </a:p>
        </p:txBody>
      </p:sp>
      <p:sp>
        <p:nvSpPr>
          <p:cNvPr id="10" name="CustomShape 3"/>
          <p:cNvSpPr/>
          <p:nvPr/>
        </p:nvSpPr>
        <p:spPr>
          <a:xfrm>
            <a:off x="755576" y="2497824"/>
            <a:ext cx="2465699" cy="605137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Медалисты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1" name="CustomShape 15"/>
          <p:cNvSpPr/>
          <p:nvPr/>
        </p:nvSpPr>
        <p:spPr>
          <a:xfrm>
            <a:off x="3120709" y="2494612"/>
            <a:ext cx="196433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11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чел.</a:t>
            </a:r>
          </a:p>
        </p:txBody>
      </p:sp>
      <p:sp>
        <p:nvSpPr>
          <p:cNvPr id="12" name="CustomShape 3"/>
          <p:cNvSpPr/>
          <p:nvPr/>
        </p:nvSpPr>
        <p:spPr>
          <a:xfrm>
            <a:off x="755576" y="3142596"/>
            <a:ext cx="2459465" cy="605137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Обновление автопарка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3" name="CustomShape 15"/>
          <p:cNvSpPr/>
          <p:nvPr/>
        </p:nvSpPr>
        <p:spPr>
          <a:xfrm>
            <a:off x="3120709" y="3140991"/>
            <a:ext cx="196433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ед.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 </a:t>
            </a:r>
            <a:endParaRPr lang="ru-RU" spc="-1" dirty="0">
              <a:latin typeface="Arial"/>
            </a:endParaRPr>
          </a:p>
        </p:txBody>
      </p:sp>
      <p:pic>
        <p:nvPicPr>
          <p:cNvPr id="16" name="Picture 2" descr="D:\Фото 2018\ремонт кровли в школах\IMG_15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3"/>
          <a:stretch/>
        </p:blipFill>
        <p:spPr bwMode="auto">
          <a:xfrm>
            <a:off x="294567" y="4005064"/>
            <a:ext cx="3922685" cy="262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Фото 2018\прием школьных автомоб\IMG_19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2" b="7836"/>
          <a:stretch/>
        </p:blipFill>
        <p:spPr bwMode="auto">
          <a:xfrm>
            <a:off x="4710935" y="4045872"/>
            <a:ext cx="4199310" cy="25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D:\Фото 2018\Ученик года 2018\IMG_00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14203" r="22511"/>
          <a:stretch/>
        </p:blipFill>
        <p:spPr bwMode="auto">
          <a:xfrm>
            <a:off x="5721987" y="575892"/>
            <a:ext cx="2918538" cy="305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53870" y="703116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ДОПОЛНИТЕЛЬНОЕ ОБРАЗОВАНИЕ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r="6000"/>
          <a:stretch/>
        </p:blipFill>
        <p:spPr>
          <a:xfrm>
            <a:off x="53870" y="1257114"/>
            <a:ext cx="3582144" cy="254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01768800"/>
              </p:ext>
            </p:extLst>
          </p:nvPr>
        </p:nvGraphicFramePr>
        <p:xfrm>
          <a:off x="3666152" y="1257114"/>
          <a:ext cx="5562872" cy="3289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" y="3979172"/>
            <a:ext cx="3582144" cy="268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" t="28500" r="753" b="-1010"/>
          <a:stretch/>
        </p:blipFill>
        <p:spPr>
          <a:xfrm>
            <a:off x="4139952" y="4376049"/>
            <a:ext cx="4320480" cy="248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2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949" y="764704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СПОРТИВНАЯ ЖИЗНЬ РАЙОНА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6" name="Picture 4" descr="\\10.152.17.161\сетевая\Позднякова Е.В\Культура Е.Поздняковой\ФОТО\спорт\pKACQRq43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4383" b="26578"/>
          <a:stretch>
            <a:fillRect/>
          </a:stretch>
        </p:blipFill>
        <p:spPr bwMode="auto">
          <a:xfrm>
            <a:off x="4385218" y="3890973"/>
            <a:ext cx="4498975" cy="280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5218" y="1233954"/>
            <a:ext cx="4492866" cy="25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https://pp.userapi.com/c841537/v841537053/5eaaa/EZ2BOoGwF3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 r="186" b="-1433"/>
          <a:stretch/>
        </p:blipFill>
        <p:spPr bwMode="auto">
          <a:xfrm>
            <a:off x="228631" y="1255312"/>
            <a:ext cx="3888432" cy="259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xn----7sbfmaihhmc6agc3andc9rzb.xn--p1ai/uploads/posts/2018-06/1528126862_img_63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/>
          <a:stretch/>
        </p:blipFill>
        <p:spPr bwMode="auto">
          <a:xfrm>
            <a:off x="179512" y="3884180"/>
            <a:ext cx="3960953" cy="280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stomShape 1"/>
          <p:cNvSpPr/>
          <p:nvPr/>
        </p:nvSpPr>
        <p:spPr>
          <a:xfrm>
            <a:off x="3707904" y="597174"/>
            <a:ext cx="2873790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БЮДЖЕТ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2" name="CustomShape 2"/>
          <p:cNvSpPr/>
          <p:nvPr/>
        </p:nvSpPr>
        <p:spPr>
          <a:xfrm>
            <a:off x="467640" y="1196640"/>
            <a:ext cx="3816328" cy="791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Расходная часть консолидированного бюджета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3" name="CustomShape 3"/>
          <p:cNvSpPr/>
          <p:nvPr/>
        </p:nvSpPr>
        <p:spPr>
          <a:xfrm>
            <a:off x="4283968" y="1196640"/>
            <a:ext cx="3024336" cy="791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643,7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млн. </a:t>
            </a:r>
            <a:r>
              <a:rPr lang="ru-RU" sz="18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</a:t>
            </a:r>
            <a:r>
              <a:rPr lang="ru-RU" sz="18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4" name="CustomShape 4"/>
          <p:cNvSpPr/>
          <p:nvPr/>
        </p:nvSpPr>
        <p:spPr>
          <a:xfrm>
            <a:off x="7308304" y="1196640"/>
            <a:ext cx="1583336" cy="791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5,1%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5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3036" y="1450188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323" y="4278723"/>
            <a:ext cx="42181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Д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оходы бюджета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района (всего) на 1 жителя в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год увеличились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по сравнению с 2017 годом на </a:t>
            </a:r>
            <a:r>
              <a:rPr lang="ru-RU" sz="2000" b="1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3,4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%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 и 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составили </a:t>
            </a:r>
            <a:r>
              <a:rPr lang="ru-RU" sz="2000" b="1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32 252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рублей.</a:t>
            </a:r>
          </a:p>
        </p:txBody>
      </p:sp>
      <p:sp>
        <p:nvSpPr>
          <p:cNvPr id="15" name="CustomShape 2"/>
          <p:cNvSpPr/>
          <p:nvPr/>
        </p:nvSpPr>
        <p:spPr>
          <a:xfrm>
            <a:off x="735571" y="2378268"/>
            <a:ext cx="7704000" cy="9975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70C0"/>
                </a:solidFill>
                <a:ea typeface="DejaVu Sans"/>
              </a:rPr>
              <a:t>На финансирование </a:t>
            </a:r>
            <a:r>
              <a:rPr lang="ru-RU" sz="2000" b="1" spc="-1" dirty="0">
                <a:solidFill>
                  <a:srgbClr val="0070C0"/>
                </a:solidFill>
                <a:ea typeface="DejaVu Sans"/>
              </a:rPr>
              <a:t>отраслей социальной сферы направлено </a:t>
            </a:r>
            <a:r>
              <a:rPr lang="ru-RU" sz="2000" b="1" spc="-1" dirty="0">
                <a:solidFill>
                  <a:srgbClr val="FF0000"/>
                </a:solidFill>
                <a:ea typeface="DejaVu Sans"/>
              </a:rPr>
              <a:t>71,4%</a:t>
            </a:r>
            <a:r>
              <a:rPr lang="ru-RU" sz="2000" b="1" spc="-1" dirty="0">
                <a:solidFill>
                  <a:srgbClr val="0070C0"/>
                </a:solidFill>
                <a:ea typeface="DejaVu Sans"/>
              </a:rPr>
              <a:t> от общих расходов бюджета</a:t>
            </a:r>
          </a:p>
        </p:txBody>
      </p:sp>
      <p:pic>
        <p:nvPicPr>
          <p:cNvPr id="16" name="Рисунок 42"/>
          <p:cNvPicPr/>
          <p:nvPr/>
        </p:nvPicPr>
        <p:blipFill>
          <a:blip r:embed="rId4" cstate="print"/>
          <a:srcRect b="6879"/>
          <a:stretch/>
        </p:blipFill>
        <p:spPr>
          <a:xfrm>
            <a:off x="4439441" y="3766120"/>
            <a:ext cx="4746408" cy="23486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1948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04" y="180992"/>
            <a:ext cx="3960440" cy="133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11"/>
          <p:cNvSpPr/>
          <p:nvPr/>
        </p:nvSpPr>
        <p:spPr>
          <a:xfrm>
            <a:off x="251520" y="1772816"/>
            <a:ext cx="6935614" cy="608349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Проведено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 95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м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ероприятий с участием </a:t>
            </a: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542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 волонтеров 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2066" r="1258"/>
          <a:stretch/>
        </p:blipFill>
        <p:spPr bwMode="auto">
          <a:xfrm>
            <a:off x="4355976" y="2666759"/>
            <a:ext cx="4350929" cy="377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" b="10950"/>
          <a:stretch/>
        </p:blipFill>
        <p:spPr bwMode="auto">
          <a:xfrm>
            <a:off x="443375" y="2641571"/>
            <a:ext cx="3541492" cy="380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24328" y="6165304"/>
            <a:ext cx="432048" cy="27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33205" y="6304213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949" y="764704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КУЛЬТУРНАЯ ЖИЗНЬ РАЙОНА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5122" name="Picture 2" descr="http://storage.inovaco.ru/media/cache/a3/8b/e0/96/60/22/a38be0966022e416f3035051a62825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1212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torage.inovaco.ru/media/cache/a4/da/bc/63/df/b9/a4dabc63dfb9cb404f8107eb45e1173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25293" r="4767"/>
          <a:stretch/>
        </p:blipFill>
        <p:spPr bwMode="auto">
          <a:xfrm>
            <a:off x="4286116" y="1221212"/>
            <a:ext cx="467837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xn----7sbfmaihhmc6agc3andc9rzb.xn--p1ai/uploads/posts/2018-12/1544629362_2tstnpdjtl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r="5571" b="3139"/>
          <a:stretch/>
        </p:blipFill>
        <p:spPr bwMode="auto">
          <a:xfrm>
            <a:off x="4272747" y="4005064"/>
            <a:ext cx="4744349" cy="269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/>
          <a:stretch/>
        </p:blipFill>
        <p:spPr bwMode="auto">
          <a:xfrm>
            <a:off x="179512" y="4005064"/>
            <a:ext cx="3927703" cy="266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1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949" y="764704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КУЛЬТУРНАЯ ЖИЗНЬ РАЙОНА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390" y="1221212"/>
            <a:ext cx="85011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В 2018 году в рамках проекта партии </a:t>
            </a:r>
            <a:r>
              <a:rPr lang="ru-RU" altLang="ru-RU" sz="2400" spc="-120" dirty="0">
                <a:solidFill>
                  <a:srgbClr val="C00000"/>
                </a:solidFill>
                <a:ea typeface="DejaVu Sans"/>
              </a:rPr>
              <a:t>Единая Россия «Местный дом культуры</a:t>
            </a:r>
            <a:r>
              <a:rPr lang="ru-RU" altLang="ru-RU" sz="2400" spc="-120" dirty="0" smtClean="0">
                <a:solidFill>
                  <a:srgbClr val="C00000"/>
                </a:solidFill>
                <a:ea typeface="DejaVu Sans"/>
              </a:rPr>
              <a:t>» </a:t>
            </a:r>
            <a:r>
              <a:rPr lang="ru-RU" altLang="ru-RU" sz="2400" spc="-120" dirty="0">
                <a:solidFill>
                  <a:srgbClr val="C00000"/>
                </a:solidFill>
                <a:ea typeface="DejaVu Sans"/>
              </a:rPr>
              <a:t>14 </a:t>
            </a: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сельских клубов получили </a:t>
            </a:r>
            <a:endParaRPr lang="ru-RU" altLang="ru-RU" sz="2400" spc="-120" dirty="0" smtClean="0">
              <a:solidFill>
                <a:srgbClr val="0070C0"/>
              </a:solidFill>
              <a:ea typeface="DejaVu San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400" spc="-120" dirty="0" smtClean="0">
                <a:solidFill>
                  <a:srgbClr val="0070C0"/>
                </a:solidFill>
                <a:ea typeface="DejaVu Sans"/>
              </a:rPr>
              <a:t>оборудование </a:t>
            </a: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и аппаратуру на общую сумму </a:t>
            </a:r>
            <a:endParaRPr lang="ru-RU" altLang="ru-RU" sz="2400" spc="-120" dirty="0" smtClean="0">
              <a:solidFill>
                <a:srgbClr val="0070C0"/>
              </a:solidFill>
              <a:ea typeface="DejaVu San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400" spc="-120" dirty="0" smtClean="0">
                <a:solidFill>
                  <a:srgbClr val="C00000"/>
                </a:solidFill>
                <a:ea typeface="DejaVu Sans"/>
              </a:rPr>
              <a:t>1</a:t>
            </a:r>
            <a:r>
              <a:rPr lang="ru-RU" altLang="ru-RU" sz="2400" spc="-120" dirty="0">
                <a:solidFill>
                  <a:srgbClr val="C00000"/>
                </a:solidFill>
                <a:ea typeface="DejaVu Sans"/>
              </a:rPr>
              <a:t> 399 100,00 </a:t>
            </a:r>
            <a:r>
              <a:rPr lang="ru-RU" altLang="ru-RU" sz="2400" spc="-120" dirty="0">
                <a:solidFill>
                  <a:srgbClr val="0070C0"/>
                </a:solidFill>
                <a:ea typeface="DejaVu Sans"/>
              </a:rPr>
              <a:t>рублей.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altLang="ru-RU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5"/>
          <a:stretch>
            <a:fillRect/>
          </a:stretch>
        </p:blipFill>
        <p:spPr bwMode="auto">
          <a:xfrm>
            <a:off x="6516216" y="1750341"/>
            <a:ext cx="1872208" cy="131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552" y="2924944"/>
            <a:ext cx="4412397" cy="291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http://storage.inovaco.ru/media/cache/d1/60/52/76/06/66/d16052760666a3550b009cbcc8a521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4831" b="12467"/>
          <a:stretch/>
        </p:blipFill>
        <p:spPr bwMode="auto">
          <a:xfrm>
            <a:off x="4713326" y="3541701"/>
            <a:ext cx="4349701" cy="301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949" y="764704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ДЕТСКАЯ ШКОЛА ИСКУССТВ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10" name="Picture 7" descr="\\10.152.17.161\сетевая\Позднякова Е.В\Культура Е.Поздняковой\ФОТО\отчет ДШИ\Фото 18\IMG_8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5956"/>
          <a:stretch>
            <a:fillRect/>
          </a:stretch>
        </p:blipFill>
        <p:spPr bwMode="auto">
          <a:xfrm>
            <a:off x="417186" y="1164814"/>
            <a:ext cx="3672407" cy="263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\\10.152.17.161\сетевая\Позднякова Е.В\Культура Е.Поздняковой\ФОТО\отчет ДШИ\Фото 18\20180325_153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517"/>
            <a:ext cx="4623053" cy="260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\\10.152.17.161\сетевая\Позднякова Е.В\Культура Е.Поздняковой\ФОТО\отчет ДШИ\Фото 18\IMG_01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66" y="3917032"/>
            <a:ext cx="3716483" cy="278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10.152.17.161\сетевая\Позднякова Е.В\Культура Е.Поздняковой\ФОТО\отчет ДШИ\Фото 18\IMG_05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94" y="3917032"/>
            <a:ext cx="2091070" cy="278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\\10.152.17.161\сетевая\Позднякова Е.В\Культура Е.Поздняковой\ФОТО\отчет ДШИ\Фото 18\Топанова М.А.SAM_04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" y="3917032"/>
            <a:ext cx="1846076" cy="2766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3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7949" y="764704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БИБЛИОТЕЧНАЯ СИСТЕМА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sp>
        <p:nvSpPr>
          <p:cNvPr id="6" name="CustomShape 11"/>
          <p:cNvSpPr/>
          <p:nvPr/>
        </p:nvSpPr>
        <p:spPr>
          <a:xfrm>
            <a:off x="611560" y="1221212"/>
            <a:ext cx="7416824" cy="1002248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spc="-120" dirty="0">
                <a:solidFill>
                  <a:srgbClr val="0070C0"/>
                </a:solidFill>
                <a:ea typeface="DejaVu Sans"/>
              </a:rPr>
              <a:t>Количество библиографических записей в сводном электронном каталоге МКУК «Воскресенская МЦБС» </a:t>
            </a:r>
            <a:endParaRPr lang="ru-RU" sz="2400" spc="-120" dirty="0" smtClean="0">
              <a:solidFill>
                <a:srgbClr val="0070C0"/>
              </a:solidFill>
              <a:ea typeface="DejaVu Sans"/>
            </a:endParaRPr>
          </a:p>
          <a:p>
            <a:pPr>
              <a:lnSpc>
                <a:spcPct val="90000"/>
              </a:lnSpc>
            </a:pPr>
            <a:r>
              <a:rPr lang="ru-RU" sz="2400" spc="-120" dirty="0" smtClean="0">
                <a:solidFill>
                  <a:srgbClr val="0070C0"/>
                </a:solidFill>
                <a:ea typeface="DejaVu Sans"/>
              </a:rPr>
              <a:t>на </a:t>
            </a:r>
            <a:r>
              <a:rPr lang="ru-RU" sz="2400" spc="-120" dirty="0">
                <a:solidFill>
                  <a:srgbClr val="FF0000"/>
                </a:solidFill>
                <a:ea typeface="DejaVu Sans"/>
              </a:rPr>
              <a:t>53</a:t>
            </a:r>
            <a:r>
              <a:rPr lang="ru-RU" sz="2400" spc="-120" dirty="0">
                <a:solidFill>
                  <a:srgbClr val="0070C0"/>
                </a:solidFill>
                <a:ea typeface="DejaVu Sans"/>
              </a:rPr>
              <a:t> больше по сравнению с 2017 годом.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2"/>
          <a:stretch/>
        </p:blipFill>
        <p:spPr bwMode="auto">
          <a:xfrm>
            <a:off x="373782" y="2420888"/>
            <a:ext cx="3384376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63875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 descr="D:\фотомер\2018\октябрь-дек 2018\P10500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9"/>
          <a:stretch/>
        </p:blipFill>
        <p:spPr bwMode="auto">
          <a:xfrm>
            <a:off x="406238" y="4653491"/>
            <a:ext cx="3319463" cy="204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2097" y="571176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МУЗЕИ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7" y="1999327"/>
            <a:ext cx="2617769" cy="174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0218" y="1964921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ПРОЕКТ</a:t>
            </a:r>
            <a:r>
              <a:rPr lang="ru-RU" sz="2000" dirty="0"/>
              <a:t>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"ОТГОЛОСКИ..." ("Голоса Воскресенской истории"). При поддержке Российского Фонда Культуры. Экспедиция в Большое Поле.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306" y="4368585"/>
            <a:ext cx="354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Музей культуры дерева им. Е.И. </a:t>
            </a:r>
            <a:r>
              <a:rPr lang="ru-RU" sz="2000" spc="-120" dirty="0" err="1">
                <a:solidFill>
                  <a:srgbClr val="0070C0"/>
                </a:solidFill>
                <a:ea typeface="DejaVu Sans"/>
              </a:rPr>
              <a:t>Яранцева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 получил грант Министерства Культуры на сумму 130 тыс. рублей в номинации «Лучшее сельское учреждение культуры»</a:t>
            </a:r>
          </a:p>
        </p:txBody>
      </p:sp>
      <p:pic>
        <p:nvPicPr>
          <p:cNvPr id="5124" name="Picture 4" descr="http://vkm-museum.nnov.muzkult.ru/media/2018/08/16/1230228724/image_image_4506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85" y="1999327"/>
            <a:ext cx="2542451" cy="169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19" y="3858492"/>
            <a:ext cx="5182131" cy="291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11"/>
          <p:cNvSpPr/>
          <p:nvPr/>
        </p:nvSpPr>
        <p:spPr>
          <a:xfrm>
            <a:off x="447000" y="1009071"/>
            <a:ext cx="7293352" cy="858766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spc="-120" dirty="0">
                <a:solidFill>
                  <a:srgbClr val="0070C0"/>
                </a:solidFill>
                <a:ea typeface="DejaVu Sans"/>
              </a:rPr>
              <a:t>Количество музейных предметов, представленных зрителю, </a:t>
            </a:r>
            <a:r>
              <a:rPr lang="ru-RU" sz="2400" spc="-120" dirty="0" smtClean="0">
                <a:solidFill>
                  <a:srgbClr val="0070C0"/>
                </a:solidFill>
                <a:ea typeface="DejaVu Sans"/>
              </a:rPr>
              <a:t>увеличилось </a:t>
            </a:r>
            <a:r>
              <a:rPr lang="ru-RU" sz="2400" spc="-120" dirty="0">
                <a:solidFill>
                  <a:srgbClr val="0070C0"/>
                </a:solidFill>
                <a:ea typeface="DejaVu Sans"/>
              </a:rPr>
              <a:t>на </a:t>
            </a:r>
            <a:r>
              <a:rPr lang="ru-RU" sz="2400" spc="-120" dirty="0">
                <a:solidFill>
                  <a:srgbClr val="FF0000"/>
                </a:solidFill>
                <a:ea typeface="DejaVu Sans"/>
              </a:rPr>
              <a:t>17,4 %</a:t>
            </a:r>
          </a:p>
        </p:txBody>
      </p:sp>
    </p:spTree>
    <p:extLst>
      <p:ext uri="{BB962C8B-B14F-4D97-AF65-F5344CB8AC3E}">
        <p14:creationId xmlns:p14="http://schemas.microsoft.com/office/powerpoint/2010/main" val="2287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827584" y="714981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ТУРИЗМ</a:t>
            </a:r>
          </a:p>
        </p:txBody>
      </p:sp>
      <p:sp>
        <p:nvSpPr>
          <p:cNvPr id="248" name="CustomShape 20"/>
          <p:cNvSpPr/>
          <p:nvPr/>
        </p:nvSpPr>
        <p:spPr>
          <a:xfrm>
            <a:off x="610554" y="1326255"/>
            <a:ext cx="3527640" cy="608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" dirty="0" smtClean="0">
                <a:solidFill>
                  <a:srgbClr val="0070C0"/>
                </a:solidFill>
                <a:ea typeface="DejaVu Sans"/>
              </a:rPr>
              <a:t>Туристический поток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49" name="CustomShape 21"/>
          <p:cNvSpPr/>
          <p:nvPr/>
        </p:nvSpPr>
        <p:spPr>
          <a:xfrm>
            <a:off x="3872505" y="1270055"/>
            <a:ext cx="1251864" cy="719280"/>
          </a:xfrm>
          <a:prstGeom prst="ellipse">
            <a:avLst/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20" dirty="0" smtClean="0">
                <a:solidFill>
                  <a:srgbClr val="FF0000"/>
                </a:solidFill>
                <a:ea typeface="DejaVu Sans"/>
              </a:rPr>
              <a:t>    3%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50" name="CustomShape 22"/>
          <p:cNvSpPr/>
          <p:nvPr/>
        </p:nvSpPr>
        <p:spPr>
          <a:xfrm>
            <a:off x="610554" y="2259892"/>
            <a:ext cx="3527640" cy="608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Посещение музеев</a:t>
            </a:r>
            <a:endParaRPr lang="ru-RU" spc="-1" dirty="0">
              <a:latin typeface="Arial"/>
            </a:endParaRPr>
          </a:p>
        </p:txBody>
      </p:sp>
      <p:sp>
        <p:nvSpPr>
          <p:cNvPr id="252" name="CustomShape 24"/>
          <p:cNvSpPr/>
          <p:nvPr/>
        </p:nvSpPr>
        <p:spPr>
          <a:xfrm>
            <a:off x="608607" y="3208583"/>
            <a:ext cx="3527640" cy="608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" dirty="0">
                <a:solidFill>
                  <a:srgbClr val="0070C0"/>
                </a:solidFill>
                <a:ea typeface="DejaVu Sans"/>
              </a:rPr>
              <a:t>Экологическая тропа "Ноев ковчег", </a:t>
            </a:r>
            <a:r>
              <a:rPr lang="ru-RU" spc="-1" dirty="0" err="1">
                <a:solidFill>
                  <a:srgbClr val="0070C0"/>
                </a:solidFill>
                <a:ea typeface="DejaVu Sans"/>
              </a:rPr>
              <a:t>с.Троицкое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53" name="CustomShape 25"/>
          <p:cNvSpPr/>
          <p:nvPr/>
        </p:nvSpPr>
        <p:spPr>
          <a:xfrm>
            <a:off x="3911100" y="3140431"/>
            <a:ext cx="1251864" cy="719280"/>
          </a:xfrm>
          <a:prstGeom prst="ellipse">
            <a:avLst/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417 чел.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3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39" name="CustomShape 21"/>
          <p:cNvSpPr/>
          <p:nvPr/>
        </p:nvSpPr>
        <p:spPr>
          <a:xfrm>
            <a:off x="3872505" y="2217818"/>
            <a:ext cx="1251864" cy="719280"/>
          </a:xfrm>
          <a:prstGeom prst="ellipse">
            <a:avLst/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20" dirty="0" smtClean="0">
                <a:solidFill>
                  <a:srgbClr val="FF0000"/>
                </a:solidFill>
                <a:ea typeface="DejaVu Sans"/>
              </a:rPr>
              <a:t>1474 чел.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40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6961" y="1447308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6246" r="9699" b="39005"/>
          <a:stretch/>
        </p:blipFill>
        <p:spPr bwMode="auto">
          <a:xfrm>
            <a:off x="6764993" y="2700271"/>
            <a:ext cx="1551422" cy="143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-4010" r="7138" b="6869"/>
          <a:stretch/>
        </p:blipFill>
        <p:spPr bwMode="auto">
          <a:xfrm>
            <a:off x="6768909" y="73839"/>
            <a:ext cx="1470913" cy="1342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05" y="1417987"/>
            <a:ext cx="1484994" cy="1279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2" y="4130195"/>
            <a:ext cx="3768710" cy="251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70" y="4130195"/>
            <a:ext cx="3421045" cy="25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stomShape 21"/>
          <p:cNvSpPr/>
          <p:nvPr/>
        </p:nvSpPr>
        <p:spPr>
          <a:xfrm>
            <a:off x="5124369" y="2217818"/>
            <a:ext cx="1251864" cy="719280"/>
          </a:xfrm>
          <a:prstGeom prst="ellipse">
            <a:avLst/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20" dirty="0" smtClean="0">
                <a:solidFill>
                  <a:srgbClr val="FF0000"/>
                </a:solidFill>
                <a:ea typeface="DejaVu Sans"/>
              </a:rPr>
              <a:t>    1,8%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8" name="Picture 8" descr="https://upload.wikimedia.org/wikipedia/commons/thumb/d/d3/Blue_Merge_arrow.svg/1280px-Blue_Merge_arro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5937" y="2427355"/>
            <a:ext cx="546767" cy="2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827584" y="714981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РАБОТА С НАСЕЛЕНИЕМ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3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971986" y="149118"/>
            <a:ext cx="1943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3" name="CustomShape 3"/>
          <p:cNvSpPr/>
          <p:nvPr/>
        </p:nvSpPr>
        <p:spPr>
          <a:xfrm>
            <a:off x="610554" y="1247970"/>
            <a:ext cx="3746626" cy="605137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Письменные обращения граждан</a:t>
            </a:r>
            <a:endParaRPr lang="ru-RU" sz="2000" strike="noStrike" spc="-1" dirty="0">
              <a:latin typeface="Arial"/>
            </a:endParaRPr>
          </a:p>
        </p:txBody>
      </p:sp>
      <p:sp>
        <p:nvSpPr>
          <p:cNvPr id="25" name="CustomShape 15"/>
          <p:cNvSpPr/>
          <p:nvPr/>
        </p:nvSpPr>
        <p:spPr>
          <a:xfrm>
            <a:off x="4213163" y="1246363"/>
            <a:ext cx="934901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226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7" name="CustomShape 15"/>
          <p:cNvSpPr/>
          <p:nvPr/>
        </p:nvSpPr>
        <p:spPr>
          <a:xfrm>
            <a:off x="5004048" y="1251871"/>
            <a:ext cx="3959896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в </a:t>
            </a:r>
            <a:r>
              <a:rPr lang="ru-RU" sz="2000" spc="-120" dirty="0" err="1">
                <a:solidFill>
                  <a:srgbClr val="0070C0"/>
                </a:solidFill>
                <a:ea typeface="DejaVu Sans"/>
              </a:rPr>
              <a:t>т.ч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.</a:t>
            </a: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 43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- на сайт администрации</a:t>
            </a:r>
          </a:p>
        </p:txBody>
      </p:sp>
      <p:sp>
        <p:nvSpPr>
          <p:cNvPr id="29" name="CustomShape 3"/>
          <p:cNvSpPr/>
          <p:nvPr/>
        </p:nvSpPr>
        <p:spPr>
          <a:xfrm>
            <a:off x="610554" y="1991174"/>
            <a:ext cx="5617630" cy="605137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Принято </a:t>
            </a:r>
            <a:r>
              <a:rPr lang="ru-RU" sz="2000" spc="-120" dirty="0">
                <a:solidFill>
                  <a:srgbClr val="0070C0"/>
                </a:solidFill>
                <a:ea typeface="DejaVu Sans"/>
              </a:rPr>
              <a:t>главой администрации на личном приеме</a:t>
            </a:r>
          </a:p>
        </p:txBody>
      </p:sp>
      <p:sp>
        <p:nvSpPr>
          <p:cNvPr id="30" name="CustomShape 15"/>
          <p:cNvSpPr/>
          <p:nvPr/>
        </p:nvSpPr>
        <p:spPr>
          <a:xfrm>
            <a:off x="6089966" y="1991174"/>
            <a:ext cx="934901" cy="608349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33</a:t>
            </a:r>
            <a:endParaRPr lang="ru-RU" sz="2000" b="1" spc="-120" dirty="0">
              <a:solidFill>
                <a:srgbClr val="0070C0"/>
              </a:solidFill>
              <a:ea typeface="DejaVu San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91234819"/>
              </p:ext>
            </p:extLst>
          </p:nvPr>
        </p:nvGraphicFramePr>
        <p:xfrm>
          <a:off x="5004048" y="3665788"/>
          <a:ext cx="4239373" cy="3103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CustomShape 20"/>
          <p:cNvSpPr/>
          <p:nvPr/>
        </p:nvSpPr>
        <p:spPr>
          <a:xfrm>
            <a:off x="5233985" y="2996952"/>
            <a:ext cx="3527640" cy="608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" dirty="0" smtClean="0">
                <a:solidFill>
                  <a:srgbClr val="0070C0"/>
                </a:solidFill>
                <a:ea typeface="DejaVu Sans"/>
              </a:rPr>
              <a:t>Предоставлено муниципальных услуг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42" name="Picture 2" descr="D:\Фото 2018\прямая линия водоканал\IMG_20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2714"/>
          <a:stretch/>
        </p:blipFill>
        <p:spPr bwMode="auto">
          <a:xfrm>
            <a:off x="827583" y="2723507"/>
            <a:ext cx="3318701" cy="188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оя рабочая\2018 год\Выездные встречи с населением\Благовещенский сельсовет 14.06\д.Погатиха\Поготиха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33380"/>
          <a:stretch/>
        </p:blipFill>
        <p:spPr bwMode="auto">
          <a:xfrm>
            <a:off x="821448" y="4725144"/>
            <a:ext cx="3324837" cy="190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56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2405" r="17917" b="54962"/>
          <a:stretch/>
        </p:blipFill>
        <p:spPr bwMode="auto">
          <a:xfrm>
            <a:off x="433497" y="1244118"/>
            <a:ext cx="3005053" cy="67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CustomShape 1"/>
          <p:cNvSpPr/>
          <p:nvPr/>
        </p:nvSpPr>
        <p:spPr>
          <a:xfrm>
            <a:off x="830181" y="706153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ОСВЕЩЕНИЕ ДЕЯТЕЛЬНОСТИ АДМИНИСТРАЦИИ</a:t>
            </a:r>
            <a:endParaRPr 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3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4703" r="18542" b="3457"/>
          <a:stretch/>
        </p:blipFill>
        <p:spPr bwMode="auto">
          <a:xfrm>
            <a:off x="433496" y="1915836"/>
            <a:ext cx="3005053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PomRuk\Desktop\в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7" y="3789040"/>
            <a:ext cx="3005053" cy="288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PomRuk\Desktop\вж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55822"/>
            <a:ext cx="2541638" cy="351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PomRuk\Desktop\вж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80" y="3284984"/>
            <a:ext cx="2557172" cy="347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67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2806977" y="550561"/>
            <a:ext cx="4165997" cy="53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7" rIns="68575" bIns="34287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ОБЩЕСТВЕННЫЙ</a:t>
            </a:r>
            <a:r>
              <a:rPr lang="ru-RU" altLang="ru-RU" sz="3000" b="1" dirty="0">
                <a:solidFill>
                  <a:schemeClr val="bg1"/>
                </a:solidFill>
              </a:rPr>
              <a:t> </a:t>
            </a:r>
            <a:r>
              <a:rPr lang="ru-RU" alt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СОВЕТ</a:t>
            </a:r>
          </a:p>
        </p:txBody>
      </p:sp>
      <p:pic>
        <p:nvPicPr>
          <p:cNvPr id="57349" name="Picture 2" descr="D:\Моя рабочая\2018 год\Общественный совет\Фото\19.04\20180419_100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4"/>
          <a:stretch>
            <a:fillRect/>
          </a:stretch>
        </p:blipFill>
        <p:spPr bwMode="auto">
          <a:xfrm>
            <a:off x="915244" y="1794931"/>
            <a:ext cx="3188358" cy="190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Box 4"/>
          <p:cNvSpPr txBox="1">
            <a:spLocks noChangeArrowheads="1"/>
          </p:cNvSpPr>
          <p:nvPr/>
        </p:nvSpPr>
        <p:spPr bwMode="auto">
          <a:xfrm>
            <a:off x="2552398" y="1109713"/>
            <a:ext cx="6015038" cy="6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7" rIns="68575" bIns="34287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spc="-120" dirty="0">
                <a:solidFill>
                  <a:srgbClr val="0070C0"/>
                </a:solidFill>
                <a:latin typeface="+mn-lt"/>
                <a:ea typeface="DejaVu Sans"/>
              </a:rPr>
              <a:t>Общественный совет при главе администрации района ( состав 2017-2018 гг.)</a:t>
            </a:r>
          </a:p>
        </p:txBody>
      </p:sp>
      <p:pic>
        <p:nvPicPr>
          <p:cNvPr id="57351" name="Picture 4" descr="C:\Users\PomRuk\Downloads\20181224_100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0" y="4602302"/>
            <a:ext cx="3547707" cy="199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5" descr="C:\Users\PomRuk\Downloads\20181224_10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96" y="4501941"/>
            <a:ext cx="3460556" cy="19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Прямоугольник 6"/>
          <p:cNvSpPr>
            <a:spLocks noChangeArrowheads="1"/>
          </p:cNvSpPr>
          <p:nvPr/>
        </p:nvSpPr>
        <p:spPr bwMode="auto">
          <a:xfrm>
            <a:off x="2800350" y="3817144"/>
            <a:ext cx="5836444" cy="6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7" rIns="68575" bIns="34287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spc="-120" dirty="0">
                <a:solidFill>
                  <a:srgbClr val="0070C0"/>
                </a:solidFill>
                <a:latin typeface="+mn-lt"/>
                <a:ea typeface="DejaVu Sans"/>
              </a:rPr>
              <a:t>Общественный совет при главе администрации района ( новый состав)</a:t>
            </a:r>
          </a:p>
        </p:txBody>
      </p:sp>
      <p:pic>
        <p:nvPicPr>
          <p:cNvPr id="57354" name="Picture 6" descr="D:\Фото 2018\16.10 общ.совет\20181016_134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 b="13902"/>
          <a:stretch>
            <a:fillRect/>
          </a:stretch>
        </p:blipFill>
        <p:spPr bwMode="auto">
          <a:xfrm>
            <a:off x="5242696" y="1600702"/>
            <a:ext cx="3460556" cy="18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1986" y="149118"/>
            <a:ext cx="1943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2"/>
          <p:cNvSpPr/>
          <p:nvPr/>
        </p:nvSpPr>
        <p:spPr>
          <a:xfrm>
            <a:off x="158252" y="1247490"/>
            <a:ext cx="2160112" cy="1433004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160</a:t>
            </a: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закупочных процедур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2107264" y="1228805"/>
            <a:ext cx="3023640" cy="1433004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75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млн.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832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тыс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. рублей </a:t>
            </a:r>
          </a:p>
        </p:txBody>
      </p:sp>
      <p:sp>
        <p:nvSpPr>
          <p:cNvPr id="186" name="CustomShape 4"/>
          <p:cNvSpPr/>
          <p:nvPr/>
        </p:nvSpPr>
        <p:spPr>
          <a:xfrm flipH="1">
            <a:off x="5107108" y="1938215"/>
            <a:ext cx="3552185" cy="362160"/>
          </a:xfrm>
          <a:custGeom>
            <a:avLst/>
            <a:gdLst/>
            <a:ahLst/>
            <a:cxnLst/>
            <a:rect l="l" t="t" r="r" b="b"/>
            <a:pathLst>
              <a:path w="4320480" h="432048">
                <a:moveTo>
                  <a:pt x="0" y="0"/>
                </a:moveTo>
                <a:lnTo>
                  <a:pt x="4032448" y="0"/>
                </a:lnTo>
                <a:lnTo>
                  <a:pt x="4320480" y="432048"/>
                </a:lnTo>
                <a:lnTo>
                  <a:pt x="4320480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271440" algn="just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6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запросов котировок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87" name="CustomShape 5"/>
          <p:cNvSpPr/>
          <p:nvPr/>
        </p:nvSpPr>
        <p:spPr>
          <a:xfrm flipH="1">
            <a:off x="4829775" y="1238094"/>
            <a:ext cx="3829519" cy="354705"/>
          </a:xfrm>
          <a:custGeom>
            <a:avLst/>
            <a:gdLst/>
            <a:ahLst/>
            <a:cxnLst/>
            <a:rect l="l" t="t" r="r" b="b"/>
            <a:pathLst>
              <a:path w="4104512" h="431936">
                <a:moveTo>
                  <a:pt x="0" y="0"/>
                </a:moveTo>
                <a:lnTo>
                  <a:pt x="4104512" y="0"/>
                </a:lnTo>
                <a:lnTo>
                  <a:pt x="3816424" y="431936"/>
                </a:lnTo>
                <a:lnTo>
                  <a:pt x="3744416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271440" algn="just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152</a:t>
            </a:r>
            <a:r>
              <a:rPr lang="ru-RU" sz="20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электронных аукционов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88" name="CustomShape 6"/>
          <p:cNvSpPr/>
          <p:nvPr/>
        </p:nvSpPr>
        <p:spPr>
          <a:xfrm>
            <a:off x="2560390" y="4203692"/>
            <a:ext cx="3150000" cy="791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2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млн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.</a:t>
            </a:r>
            <a:r>
              <a:rPr lang="ru-RU" sz="20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884</a:t>
            </a:r>
            <a:r>
              <a:rPr lang="ru-RU" sz="1800" b="1" strike="noStrike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тыс. рублей</a:t>
            </a:r>
            <a:r>
              <a:rPr lang="ru-RU" sz="1800" b="1" strike="noStrike" spc="-120" dirty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89" name="CustomShape 7"/>
          <p:cNvSpPr/>
          <p:nvPr/>
        </p:nvSpPr>
        <p:spPr>
          <a:xfrm>
            <a:off x="158252" y="4185007"/>
            <a:ext cx="2512800" cy="791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trike="noStrike" spc="-120">
                <a:solidFill>
                  <a:srgbClr val="0070C0"/>
                </a:solidFill>
                <a:latin typeface="Trebuchet MS"/>
                <a:ea typeface="DejaVu Sans"/>
              </a:rPr>
              <a:t>Экономия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90" name="Рисунок 28"/>
          <p:cNvPicPr/>
          <p:nvPr/>
        </p:nvPicPr>
        <p:blipFill>
          <a:blip r:embed="rId2" cstate="print"/>
          <a:stretch/>
        </p:blipFill>
        <p:spPr>
          <a:xfrm>
            <a:off x="5868144" y="3474427"/>
            <a:ext cx="3096344" cy="284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1" name="CustomShape 8"/>
          <p:cNvSpPr/>
          <p:nvPr/>
        </p:nvSpPr>
        <p:spPr>
          <a:xfrm>
            <a:off x="2529250" y="3070846"/>
            <a:ext cx="3212280" cy="791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72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млн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. </a:t>
            </a: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948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тыс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. рублей </a:t>
            </a:r>
          </a:p>
        </p:txBody>
      </p:sp>
      <p:sp>
        <p:nvSpPr>
          <p:cNvPr id="192" name="CustomShape 9"/>
          <p:cNvSpPr/>
          <p:nvPr/>
        </p:nvSpPr>
        <p:spPr>
          <a:xfrm>
            <a:off x="164106" y="3078787"/>
            <a:ext cx="2447640" cy="791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>
                <a:solidFill>
                  <a:srgbClr val="FF0000"/>
                </a:solidFill>
                <a:latin typeface="Trebuchet MS"/>
                <a:ea typeface="DejaVu Sans"/>
              </a:rPr>
              <a:t>122</a:t>
            </a:r>
            <a:r>
              <a:rPr lang="ru-RU" sz="2400" b="1" strike="noStrike" spc="-12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контракта</a:t>
            </a: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"/>
          <p:cNvSpPr/>
          <p:nvPr/>
        </p:nvSpPr>
        <p:spPr>
          <a:xfrm>
            <a:off x="1187624" y="579633"/>
            <a:ext cx="6840760" cy="799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ЗАКУПКИ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8" name="CustomShape 5"/>
          <p:cNvSpPr/>
          <p:nvPr/>
        </p:nvSpPr>
        <p:spPr>
          <a:xfrm flipH="1">
            <a:off x="5083315" y="1592513"/>
            <a:ext cx="3575980" cy="354705"/>
          </a:xfrm>
          <a:custGeom>
            <a:avLst/>
            <a:gdLst/>
            <a:ahLst/>
            <a:cxnLst/>
            <a:rect l="l" t="t" r="r" b="b"/>
            <a:pathLst>
              <a:path w="4104512" h="431936">
                <a:moveTo>
                  <a:pt x="0" y="0"/>
                </a:moveTo>
                <a:lnTo>
                  <a:pt x="4104512" y="0"/>
                </a:lnTo>
                <a:lnTo>
                  <a:pt x="3816424" y="431936"/>
                </a:lnTo>
                <a:lnTo>
                  <a:pt x="3744416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271440" algn="just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</a:t>
            </a:r>
            <a:r>
              <a:rPr lang="ru-RU" sz="18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открытый конкурс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9" name="CustomShape 4"/>
          <p:cNvSpPr/>
          <p:nvPr/>
        </p:nvSpPr>
        <p:spPr>
          <a:xfrm flipH="1">
            <a:off x="4853570" y="2301351"/>
            <a:ext cx="3805725" cy="362160"/>
          </a:xfrm>
          <a:custGeom>
            <a:avLst/>
            <a:gdLst/>
            <a:ahLst/>
            <a:cxnLst/>
            <a:rect l="l" t="t" r="r" b="b"/>
            <a:pathLst>
              <a:path w="4320480" h="432048">
                <a:moveTo>
                  <a:pt x="0" y="0"/>
                </a:moveTo>
                <a:lnTo>
                  <a:pt x="4032448" y="0"/>
                </a:lnTo>
                <a:lnTo>
                  <a:pt x="4320480" y="432048"/>
                </a:lnTo>
                <a:lnTo>
                  <a:pt x="4320480" y="431936"/>
                </a:lnTo>
                <a:lnTo>
                  <a:pt x="0" y="4319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271440" algn="just">
              <a:lnSpc>
                <a:spcPct val="90000"/>
              </a:lnSpc>
            </a:pPr>
            <a:r>
              <a:rPr lang="ru-RU" sz="2000" b="1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 </a:t>
            </a:r>
            <a:r>
              <a:rPr lang="ru-RU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предварительный отбор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477907" y="1052736"/>
            <a:ext cx="8568952" cy="42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5" tIns="34287" rIns="68575" bIns="34287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РЕЙТИНГ СОЦИАЛЬНО-ЭКОНОМИЧЕСКОГО РАЗВИТИЯ</a:t>
            </a:r>
            <a:endParaRPr lang="ru-RU" altLang="ru-RU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DejaVu Sans"/>
            </a:endParaRP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1986" y="149118"/>
            <a:ext cx="1943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2146773" y="1581552"/>
            <a:ext cx="361432" cy="357706"/>
          </a:xfrm>
          <a:prstGeom prst="homePlate">
            <a:avLst>
              <a:gd name="adj" fmla="val 29499"/>
            </a:avLst>
          </a:prstGeom>
          <a:solidFill>
            <a:srgbClr val="07BD07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1</a:t>
            </a:r>
            <a:endParaRPr lang="ru-RU" sz="2400" spc="-120" dirty="0">
              <a:ea typeface="DejaVu Sans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2146773" y="1924569"/>
            <a:ext cx="361432" cy="357706"/>
          </a:xfrm>
          <a:prstGeom prst="homePlate">
            <a:avLst>
              <a:gd name="adj" fmla="val 29499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2</a:t>
            </a:r>
            <a:endParaRPr lang="ru-RU" sz="2000" spc="-120" dirty="0">
              <a:ea typeface="DejaVu Sans"/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2148399" y="2286654"/>
            <a:ext cx="361432" cy="357706"/>
          </a:xfrm>
          <a:prstGeom prst="homePlate">
            <a:avLst>
              <a:gd name="adj" fmla="val 2949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3</a:t>
            </a:r>
            <a:endParaRPr lang="ru-RU" sz="2400" spc="-120" dirty="0">
              <a:ea typeface="DejaVu Sans"/>
            </a:endParaRPr>
          </a:p>
        </p:txBody>
      </p:sp>
      <p:sp>
        <p:nvSpPr>
          <p:cNvPr id="16" name="CustomShape 3"/>
          <p:cNvSpPr/>
          <p:nvPr/>
        </p:nvSpPr>
        <p:spPr>
          <a:xfrm>
            <a:off x="2156851" y="3707167"/>
            <a:ext cx="361432" cy="383335"/>
          </a:xfrm>
          <a:prstGeom prst="homePlate">
            <a:avLst>
              <a:gd name="adj" fmla="val 2949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…</a:t>
            </a:r>
            <a:endParaRPr lang="ru-RU" sz="2400" spc="-120" dirty="0">
              <a:ea typeface="DejaVu Sans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2146773" y="2982932"/>
            <a:ext cx="361432" cy="357706"/>
          </a:xfrm>
          <a:prstGeom prst="homePlate">
            <a:avLst>
              <a:gd name="adj" fmla="val 294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…</a:t>
            </a:r>
            <a:endParaRPr lang="ru-RU" sz="2400" spc="-120" dirty="0">
              <a:ea typeface="DejaVu Sans"/>
            </a:endParaRPr>
          </a:p>
        </p:txBody>
      </p:sp>
      <p:sp>
        <p:nvSpPr>
          <p:cNvPr id="18" name="CustomShape 3"/>
          <p:cNvSpPr/>
          <p:nvPr/>
        </p:nvSpPr>
        <p:spPr>
          <a:xfrm>
            <a:off x="2156134" y="3352783"/>
            <a:ext cx="361432" cy="357706"/>
          </a:xfrm>
          <a:prstGeom prst="homePlate">
            <a:avLst>
              <a:gd name="adj" fmla="val 29499"/>
            </a:avLst>
          </a:prstGeom>
          <a:solidFill>
            <a:srgbClr val="FFFF8B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14</a:t>
            </a:r>
            <a:endParaRPr lang="ru-RU" sz="2400" spc="-120" dirty="0">
              <a:ea typeface="DejaVu Sans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2146773" y="2630381"/>
            <a:ext cx="361432" cy="357706"/>
          </a:xfrm>
          <a:prstGeom prst="homePlate">
            <a:avLst>
              <a:gd name="adj" fmla="val 2949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4</a:t>
            </a:r>
            <a:endParaRPr lang="ru-RU" sz="2000" spc="-120" dirty="0">
              <a:ea typeface="DejaVu Sans"/>
            </a:endParaRPr>
          </a:p>
        </p:txBody>
      </p:sp>
      <p:sp>
        <p:nvSpPr>
          <p:cNvPr id="20" name="CustomShape 15"/>
          <p:cNvSpPr/>
          <p:nvPr/>
        </p:nvSpPr>
        <p:spPr>
          <a:xfrm>
            <a:off x="2483768" y="1575489"/>
            <a:ext cx="3959896" cy="361429"/>
          </a:xfrm>
          <a:prstGeom prst="chevron">
            <a:avLst>
              <a:gd name="adj" fmla="val 29499"/>
            </a:avLst>
          </a:prstGeom>
          <a:solidFill>
            <a:srgbClr val="07BD07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spc="-120" dirty="0" smtClean="0">
                <a:solidFill>
                  <a:srgbClr val="0070C0"/>
                </a:solidFill>
                <a:ea typeface="DejaVu Sans"/>
              </a:rPr>
              <a:t>  </a:t>
            </a:r>
            <a:r>
              <a:rPr lang="ru-RU" sz="2400" spc="-120" dirty="0" err="1" smtClean="0">
                <a:ea typeface="DejaVu Sans"/>
              </a:rPr>
              <a:t>г.о.г</a:t>
            </a:r>
            <a:r>
              <a:rPr lang="ru-RU" sz="2400" spc="-120" dirty="0" smtClean="0">
                <a:ea typeface="DejaVu Sans"/>
              </a:rPr>
              <a:t>. Выкса</a:t>
            </a:r>
            <a:endParaRPr lang="ru-RU" sz="2400" spc="-120" dirty="0">
              <a:ea typeface="DejaVu Sans"/>
            </a:endParaRPr>
          </a:p>
        </p:txBody>
      </p:sp>
      <p:sp>
        <p:nvSpPr>
          <p:cNvPr id="21" name="CustomShape 15"/>
          <p:cNvSpPr/>
          <p:nvPr/>
        </p:nvSpPr>
        <p:spPr>
          <a:xfrm>
            <a:off x="2495987" y="1934103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  </a:t>
            </a:r>
            <a:r>
              <a:rPr lang="ru-RU" sz="2400" spc="-120" dirty="0" err="1" smtClean="0">
                <a:ea typeface="DejaVu Sans"/>
              </a:rPr>
              <a:t>Кстовский</a:t>
            </a:r>
            <a:r>
              <a:rPr lang="ru-RU" sz="2400" spc="-120" dirty="0" smtClean="0">
                <a:ea typeface="DejaVu Sans"/>
              </a:rPr>
              <a:t> р-н</a:t>
            </a:r>
            <a:endParaRPr lang="ru-RU" sz="2400" spc="-120" dirty="0">
              <a:ea typeface="DejaVu Sans"/>
            </a:endParaRPr>
          </a:p>
        </p:txBody>
      </p:sp>
      <p:sp>
        <p:nvSpPr>
          <p:cNvPr id="22" name="CustomShape 15"/>
          <p:cNvSpPr/>
          <p:nvPr/>
        </p:nvSpPr>
        <p:spPr>
          <a:xfrm>
            <a:off x="2502096" y="2292146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 </a:t>
            </a:r>
            <a:r>
              <a:rPr lang="ru-RU" sz="2400" spc="-120" dirty="0" err="1" smtClean="0">
                <a:ea typeface="DejaVu Sans"/>
              </a:rPr>
              <a:t>г.о.г</a:t>
            </a:r>
            <a:r>
              <a:rPr lang="ru-RU" sz="2400" spc="-120" dirty="0" smtClean="0">
                <a:ea typeface="DejaVu Sans"/>
              </a:rPr>
              <a:t>. Нижний Новгород</a:t>
            </a:r>
            <a:endParaRPr lang="ru-RU" sz="2400" spc="-120" dirty="0">
              <a:ea typeface="DejaVu Sans"/>
            </a:endParaRPr>
          </a:p>
        </p:txBody>
      </p:sp>
      <p:sp>
        <p:nvSpPr>
          <p:cNvPr id="23" name="CustomShape 15"/>
          <p:cNvSpPr/>
          <p:nvPr/>
        </p:nvSpPr>
        <p:spPr>
          <a:xfrm>
            <a:off x="2508205" y="2648083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  </a:t>
            </a:r>
            <a:r>
              <a:rPr lang="ru-RU" sz="2400" spc="-120" dirty="0" err="1" smtClean="0">
                <a:ea typeface="DejaVu Sans"/>
              </a:rPr>
              <a:t>г.о.г</a:t>
            </a:r>
            <a:r>
              <a:rPr lang="ru-RU" sz="2400" spc="-120" dirty="0" smtClean="0">
                <a:ea typeface="DejaVu Sans"/>
              </a:rPr>
              <a:t>. Саров</a:t>
            </a:r>
            <a:endParaRPr lang="ru-RU" sz="2400" spc="-120" dirty="0">
              <a:ea typeface="DejaVu Sans"/>
            </a:endParaRPr>
          </a:p>
        </p:txBody>
      </p:sp>
      <p:sp>
        <p:nvSpPr>
          <p:cNvPr id="24" name="CustomShape 15"/>
          <p:cNvSpPr/>
          <p:nvPr/>
        </p:nvSpPr>
        <p:spPr>
          <a:xfrm>
            <a:off x="2508205" y="3014548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  </a:t>
            </a:r>
            <a:r>
              <a:rPr lang="ru-RU" sz="2400" spc="-120" dirty="0" smtClean="0">
                <a:ea typeface="DejaVu Sans"/>
              </a:rPr>
              <a:t>…</a:t>
            </a:r>
            <a:endParaRPr lang="ru-RU" sz="2400" spc="-120" dirty="0">
              <a:ea typeface="DejaVu Sans"/>
            </a:endParaRPr>
          </a:p>
        </p:txBody>
      </p:sp>
      <p:sp>
        <p:nvSpPr>
          <p:cNvPr id="25" name="CustomShape 15"/>
          <p:cNvSpPr/>
          <p:nvPr/>
        </p:nvSpPr>
        <p:spPr>
          <a:xfrm>
            <a:off x="2517566" y="3375977"/>
            <a:ext cx="3959896" cy="361429"/>
          </a:xfrm>
          <a:prstGeom prst="chevron">
            <a:avLst>
              <a:gd name="adj" fmla="val 29499"/>
            </a:avLst>
          </a:prstGeom>
          <a:solidFill>
            <a:srgbClr val="FFFF8B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  </a:t>
            </a:r>
            <a:r>
              <a:rPr lang="ru-RU" sz="2400" spc="-120" dirty="0" smtClean="0">
                <a:ea typeface="DejaVu Sans"/>
              </a:rPr>
              <a:t>Воскресенский р-н</a:t>
            </a:r>
            <a:endParaRPr lang="ru-RU" sz="2400" spc="-120" dirty="0">
              <a:ea typeface="DejaVu Sans"/>
            </a:endParaRPr>
          </a:p>
        </p:txBody>
      </p:sp>
      <p:sp>
        <p:nvSpPr>
          <p:cNvPr id="26" name="CustomShape 15"/>
          <p:cNvSpPr/>
          <p:nvPr/>
        </p:nvSpPr>
        <p:spPr>
          <a:xfrm>
            <a:off x="2532642" y="3745777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 </a:t>
            </a:r>
            <a:r>
              <a:rPr lang="ru-RU" sz="2400" spc="-120" dirty="0">
                <a:ea typeface="DejaVu Sans"/>
              </a:rPr>
              <a:t>…</a:t>
            </a:r>
          </a:p>
        </p:txBody>
      </p:sp>
      <p:sp>
        <p:nvSpPr>
          <p:cNvPr id="27" name="CustomShape 3"/>
          <p:cNvSpPr/>
          <p:nvPr/>
        </p:nvSpPr>
        <p:spPr>
          <a:xfrm>
            <a:off x="2176893" y="4090503"/>
            <a:ext cx="361432" cy="357706"/>
          </a:xfrm>
          <a:prstGeom prst="homePlate">
            <a:avLst>
              <a:gd name="adj" fmla="val 294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49</a:t>
            </a:r>
            <a:endParaRPr lang="ru-RU" sz="2400" spc="-120" dirty="0">
              <a:ea typeface="DejaVu Sans"/>
            </a:endParaRPr>
          </a:p>
        </p:txBody>
      </p:sp>
      <p:sp>
        <p:nvSpPr>
          <p:cNvPr id="28" name="CustomShape 3"/>
          <p:cNvSpPr/>
          <p:nvPr/>
        </p:nvSpPr>
        <p:spPr>
          <a:xfrm>
            <a:off x="2182576" y="4459808"/>
            <a:ext cx="361432" cy="357706"/>
          </a:xfrm>
          <a:prstGeom prst="homePlate">
            <a:avLst>
              <a:gd name="adj" fmla="val 2949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50</a:t>
            </a:r>
            <a:endParaRPr lang="ru-RU" sz="2400" spc="-120" dirty="0">
              <a:ea typeface="DejaVu Sans"/>
            </a:endParaRPr>
          </a:p>
        </p:txBody>
      </p:sp>
      <p:sp>
        <p:nvSpPr>
          <p:cNvPr id="29" name="CustomShape 3"/>
          <p:cNvSpPr/>
          <p:nvPr/>
        </p:nvSpPr>
        <p:spPr>
          <a:xfrm>
            <a:off x="2182576" y="4829113"/>
            <a:ext cx="361432" cy="337870"/>
          </a:xfrm>
          <a:prstGeom prst="homePlate">
            <a:avLst>
              <a:gd name="adj" fmla="val 29499"/>
            </a:avLst>
          </a:prstGeom>
          <a:solidFill>
            <a:schemeClr val="accent6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51</a:t>
            </a:r>
            <a:endParaRPr lang="ru-RU" sz="2400" spc="-120" dirty="0">
              <a:ea typeface="DejaVu Sans"/>
            </a:endParaRPr>
          </a:p>
        </p:txBody>
      </p:sp>
      <p:sp>
        <p:nvSpPr>
          <p:cNvPr id="30" name="CustomShape 3"/>
          <p:cNvSpPr/>
          <p:nvPr/>
        </p:nvSpPr>
        <p:spPr>
          <a:xfrm>
            <a:off x="2190784" y="5166983"/>
            <a:ext cx="361432" cy="357706"/>
          </a:xfrm>
          <a:prstGeom prst="homePlate">
            <a:avLst>
              <a:gd name="adj" fmla="val 29499"/>
            </a:avLst>
          </a:prstGeom>
          <a:solidFill>
            <a:srgbClr val="D00000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spc="-120" dirty="0" smtClean="0">
                <a:ea typeface="DejaVu Sans"/>
              </a:rPr>
              <a:t>52</a:t>
            </a:r>
            <a:endParaRPr lang="ru-RU" sz="2000" spc="-120" dirty="0">
              <a:ea typeface="DejaVu Sans"/>
            </a:endParaRPr>
          </a:p>
        </p:txBody>
      </p:sp>
      <p:sp>
        <p:nvSpPr>
          <p:cNvPr id="32" name="CustomShape 15"/>
          <p:cNvSpPr/>
          <p:nvPr/>
        </p:nvSpPr>
        <p:spPr>
          <a:xfrm>
            <a:off x="2536411" y="4089620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 </a:t>
            </a:r>
            <a:r>
              <a:rPr lang="ru-RU" sz="2400" spc="-120" dirty="0" smtClean="0">
                <a:ea typeface="DejaVu Sans"/>
              </a:rPr>
              <a:t>Краснооктябрьский р-н</a:t>
            </a:r>
            <a:endParaRPr lang="ru-RU" sz="2400" spc="-120" dirty="0">
              <a:ea typeface="DejaVu Sans"/>
            </a:endParaRPr>
          </a:p>
        </p:txBody>
      </p:sp>
      <p:sp>
        <p:nvSpPr>
          <p:cNvPr id="33" name="CustomShape 15"/>
          <p:cNvSpPr/>
          <p:nvPr/>
        </p:nvSpPr>
        <p:spPr>
          <a:xfrm>
            <a:off x="2542094" y="4448209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 </a:t>
            </a:r>
            <a:r>
              <a:rPr lang="ru-RU" sz="2400" spc="-120" dirty="0" smtClean="0">
                <a:ea typeface="DejaVu Sans"/>
              </a:rPr>
              <a:t>Тонкинский р-н</a:t>
            </a:r>
            <a:endParaRPr lang="ru-RU" sz="2400" spc="-120" dirty="0">
              <a:ea typeface="DejaVu Sans"/>
            </a:endParaRPr>
          </a:p>
        </p:txBody>
      </p:sp>
      <p:sp>
        <p:nvSpPr>
          <p:cNvPr id="34" name="CustomShape 15"/>
          <p:cNvSpPr/>
          <p:nvPr/>
        </p:nvSpPr>
        <p:spPr>
          <a:xfrm>
            <a:off x="2548112" y="4805554"/>
            <a:ext cx="3959896" cy="361429"/>
          </a:xfrm>
          <a:prstGeom prst="chevron">
            <a:avLst>
              <a:gd name="adj" fmla="val 29499"/>
            </a:avLst>
          </a:prstGeom>
          <a:solidFill>
            <a:schemeClr val="accent6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ea typeface="DejaVu Sans"/>
              </a:rPr>
              <a:t>  </a:t>
            </a:r>
            <a:r>
              <a:rPr lang="ru-RU" sz="2400" spc="-120" dirty="0" err="1" smtClean="0">
                <a:ea typeface="DejaVu Sans"/>
              </a:rPr>
              <a:t>Б.Болдинский</a:t>
            </a:r>
            <a:r>
              <a:rPr lang="ru-RU" sz="2400" spc="-120" dirty="0" smtClean="0">
                <a:ea typeface="DejaVu Sans"/>
              </a:rPr>
              <a:t> р-н</a:t>
            </a:r>
            <a:endParaRPr lang="ru-RU" sz="2400" spc="-120" dirty="0">
              <a:ea typeface="DejaVu Sans"/>
            </a:endParaRPr>
          </a:p>
        </p:txBody>
      </p:sp>
      <p:sp>
        <p:nvSpPr>
          <p:cNvPr id="35" name="CustomShape 15"/>
          <p:cNvSpPr/>
          <p:nvPr/>
        </p:nvSpPr>
        <p:spPr>
          <a:xfrm>
            <a:off x="2552216" y="5168611"/>
            <a:ext cx="3959896" cy="361429"/>
          </a:xfrm>
          <a:prstGeom prst="chevron">
            <a:avLst>
              <a:gd name="adj" fmla="val 29499"/>
            </a:avLst>
          </a:prstGeom>
          <a:solidFill>
            <a:srgbClr val="D00000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000" spc="-120" dirty="0" smtClean="0">
                <a:solidFill>
                  <a:srgbClr val="0070C0"/>
                </a:solidFill>
                <a:ea typeface="DejaVu Sans"/>
              </a:rPr>
              <a:t>  </a:t>
            </a:r>
            <a:r>
              <a:rPr lang="ru-RU" sz="2400" spc="-120" dirty="0" err="1" smtClean="0">
                <a:ea typeface="DejaVu Sans"/>
              </a:rPr>
              <a:t>Гагинский</a:t>
            </a:r>
            <a:r>
              <a:rPr lang="ru-RU" sz="2400" spc="-120" dirty="0" smtClean="0">
                <a:ea typeface="DejaVu Sans"/>
              </a:rPr>
              <a:t> р-н</a:t>
            </a:r>
            <a:endParaRPr lang="ru-RU" sz="2400" spc="-120" dirty="0"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495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880871"/>
            <a:ext cx="7092280" cy="216024"/>
          </a:xfrm>
          <a:prstGeom prst="rect">
            <a:avLst/>
          </a:prstGeom>
          <a:solidFill>
            <a:srgbClr val="C9C9C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CustomShape 1"/>
          <p:cNvSpPr/>
          <p:nvPr/>
        </p:nvSpPr>
        <p:spPr>
          <a:xfrm>
            <a:off x="899592" y="1412776"/>
            <a:ext cx="7560840" cy="5256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3200" b="1" strike="noStrik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strike="noStrik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СПАСИБО ЗА ВНИМАНИЕ!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р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.п.Воскресенское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28 февраля 2019 г.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0" y="119403"/>
            <a:ext cx="838326" cy="104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5616" y="96331"/>
            <a:ext cx="37444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537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977940" y="515019"/>
            <a:ext cx="8136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ЗЕМЛЯ, ИМУЩЕСТВО</a:t>
            </a:r>
          </a:p>
        </p:txBody>
      </p:sp>
      <p:sp>
        <p:nvSpPr>
          <p:cNvPr id="329" name="CustomShape 2"/>
          <p:cNvSpPr/>
          <p:nvPr/>
        </p:nvSpPr>
        <p:spPr>
          <a:xfrm>
            <a:off x="1194120" y="980728"/>
            <a:ext cx="7704000" cy="18722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По состоянию на 31 декабря </a:t>
            </a: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2018 </a:t>
            </a: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года в </a:t>
            </a:r>
            <a:r>
              <a:rPr lang="ru-RU" sz="1600" b="1" u="sng" strike="noStrike" spc="-1" dirty="0">
                <a:solidFill>
                  <a:srgbClr val="0070C0"/>
                </a:solidFill>
                <a:uFillTx/>
                <a:latin typeface="Trebuchet MS"/>
                <a:ea typeface="DejaVu Sans"/>
              </a:rPr>
              <a:t>реестр объектов муниципальной собственности</a:t>
            </a: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Воскресенского муниципального района </a:t>
            </a: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включено:</a:t>
            </a:r>
            <a:endParaRPr lang="ru-RU" sz="1600" b="0" strike="noStrike" spc="-1" dirty="0">
              <a:latin typeface="Arial"/>
            </a:endParaRPr>
          </a:p>
          <a:p>
            <a:pPr marL="181080" indent="36180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- </a:t>
            </a:r>
            <a:r>
              <a:rPr lang="ru-RU" sz="1600" b="1" strike="noStrike" spc="-1" dirty="0" smtClean="0">
                <a:solidFill>
                  <a:srgbClr val="FF0000"/>
                </a:solidFill>
                <a:latin typeface="Trebuchet MS"/>
                <a:ea typeface="DejaVu Sans"/>
              </a:rPr>
              <a:t>1185</a:t>
            </a: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объект недвижимого имущества,</a:t>
            </a:r>
            <a:endParaRPr lang="ru-RU" sz="1600" b="0" strike="noStrike" spc="-1" dirty="0">
              <a:latin typeface="Arial"/>
            </a:endParaRPr>
          </a:p>
          <a:p>
            <a:pPr marL="181080" indent="36180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- </a:t>
            </a:r>
            <a:r>
              <a:rPr lang="ru-RU" sz="1600" b="1" strike="noStrike" spc="-1" dirty="0" smtClean="0">
                <a:solidFill>
                  <a:srgbClr val="FF0000"/>
                </a:solidFill>
                <a:latin typeface="Trebuchet MS"/>
                <a:ea typeface="DejaVu Sans"/>
              </a:rPr>
              <a:t>136</a:t>
            </a:r>
            <a:r>
              <a:rPr lang="ru-RU" sz="1600" b="1" spc="-1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1600" b="1" spc="-1" dirty="0">
                <a:solidFill>
                  <a:srgbClr val="0070C0"/>
                </a:solidFill>
                <a:ea typeface="DejaVu Sans"/>
              </a:rPr>
              <a:t>единиц автотранспорта (включая самоходную технику),</a:t>
            </a:r>
            <a:endParaRPr lang="ru-RU" sz="1600" b="0" strike="noStrike" spc="-1" dirty="0">
              <a:latin typeface="Arial"/>
            </a:endParaRPr>
          </a:p>
          <a:p>
            <a:pPr marL="181080" indent="361800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- </a:t>
            </a:r>
            <a:r>
              <a:rPr lang="ru-RU" sz="1600" b="1" strike="noStrike" spc="-1" dirty="0" smtClean="0">
                <a:solidFill>
                  <a:srgbClr val="FF0000"/>
                </a:solidFill>
                <a:latin typeface="Trebuchet MS"/>
                <a:ea typeface="DejaVu Sans"/>
              </a:rPr>
              <a:t>11</a:t>
            </a: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1600" b="1" strike="noStrike" spc="-1" dirty="0">
                <a:solidFill>
                  <a:srgbClr val="0070C0"/>
                </a:solidFill>
                <a:latin typeface="Trebuchet MS"/>
                <a:ea typeface="DejaVu Sans"/>
              </a:rPr>
              <a:t>муниципальных </a:t>
            </a: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образований,</a:t>
            </a:r>
            <a:endParaRPr lang="ru-RU" sz="1600" b="0" strike="noStrike" spc="-1" dirty="0">
              <a:latin typeface="Arial"/>
            </a:endParaRPr>
          </a:p>
          <a:p>
            <a:pPr marL="181080" indent="361800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- </a:t>
            </a:r>
            <a:r>
              <a:rPr lang="ru-RU" sz="1600" b="1" strike="noStrike" spc="-1" dirty="0" smtClean="0">
                <a:solidFill>
                  <a:srgbClr val="FF0000"/>
                </a:solidFill>
                <a:latin typeface="Trebuchet MS"/>
                <a:ea typeface="DejaVu Sans"/>
              </a:rPr>
              <a:t>35</a:t>
            </a:r>
            <a:r>
              <a:rPr lang="ru-RU" sz="1600" b="1" strike="noStrike" spc="-1" dirty="0" smtClean="0">
                <a:solidFill>
                  <a:srgbClr val="0070C0"/>
                </a:solidFill>
                <a:latin typeface="Trebuchet MS"/>
                <a:ea typeface="DejaVu Sans"/>
              </a:rPr>
              <a:t> муниципальных учреждений,</a:t>
            </a:r>
          </a:p>
          <a:p>
            <a:pPr marL="181080" indent="361800"/>
            <a:r>
              <a:rPr lang="ru-RU" sz="1600" b="1" spc="-1" dirty="0">
                <a:solidFill>
                  <a:srgbClr val="0070C0"/>
                </a:solidFill>
                <a:ea typeface="DejaVu Sans"/>
              </a:rPr>
              <a:t>- </a:t>
            </a:r>
            <a:r>
              <a:rPr lang="ru-RU" sz="1600" b="1" spc="-1" dirty="0" smtClean="0">
                <a:solidFill>
                  <a:srgbClr val="FF0000"/>
                </a:solidFill>
                <a:ea typeface="DejaVu Sans"/>
              </a:rPr>
              <a:t>4</a:t>
            </a:r>
            <a:r>
              <a:rPr lang="ru-RU" sz="1600" b="1" spc="-1" dirty="0" smtClean="0">
                <a:solidFill>
                  <a:srgbClr val="0070C0"/>
                </a:solidFill>
                <a:ea typeface="DejaVu Sans"/>
              </a:rPr>
              <a:t> муниципальных предприятия.</a:t>
            </a:r>
            <a:endParaRPr lang="ru-RU" sz="1600" b="1" spc="-1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2699791" y="3488224"/>
            <a:ext cx="3456385" cy="50328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0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от  </a:t>
            </a:r>
            <a:r>
              <a:rPr lang="ru-RU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продажи имущества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357702" y="3489978"/>
            <a:ext cx="2558114" cy="503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689 </a:t>
            </a:r>
            <a:r>
              <a:rPr lang="ru-RU" sz="1800" b="0" strike="noStrike" spc="-120" dirty="0" err="1" smtClean="0">
                <a:solidFill>
                  <a:srgbClr val="0070C0"/>
                </a:solidFill>
                <a:latin typeface="Trebuchet MS"/>
                <a:ea typeface="DejaVu Sans"/>
              </a:rPr>
              <a:t>тыс.рублей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2" name="CustomShape 5"/>
          <p:cNvSpPr/>
          <p:nvPr/>
        </p:nvSpPr>
        <p:spPr>
          <a:xfrm>
            <a:off x="2699790" y="3991504"/>
            <a:ext cx="3456386" cy="50328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20" dirty="0" smtClean="0">
                <a:solidFill>
                  <a:srgbClr val="0070C0"/>
                </a:solidFill>
                <a:latin typeface="Trebuchet MS"/>
              </a:rPr>
              <a:t>  от продажи земельных участков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33" name="CustomShape 6"/>
          <p:cNvSpPr/>
          <p:nvPr/>
        </p:nvSpPr>
        <p:spPr>
          <a:xfrm>
            <a:off x="357702" y="3991571"/>
            <a:ext cx="2558114" cy="503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1 </a:t>
            </a:r>
            <a:r>
              <a:rPr lang="ru-RU" sz="1800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млн.</a:t>
            </a: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965 </a:t>
            </a:r>
            <a:r>
              <a:rPr lang="ru-RU" sz="1800" b="0" strike="noStrike" spc="-120" dirty="0" err="1" smtClean="0">
                <a:solidFill>
                  <a:srgbClr val="0070C0"/>
                </a:solidFill>
                <a:latin typeface="Trebuchet MS"/>
                <a:ea typeface="DejaVu Sans"/>
              </a:rPr>
              <a:t>тыс.рублей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4" name="CustomShape 7"/>
          <p:cNvSpPr/>
          <p:nvPr/>
        </p:nvSpPr>
        <p:spPr>
          <a:xfrm>
            <a:off x="2699790" y="4509120"/>
            <a:ext cx="3456386" cy="50328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90360" algn="ctr">
              <a:lnSpc>
                <a:spcPct val="90000"/>
              </a:lnSpc>
            </a:pPr>
            <a:r>
              <a:rPr lang="ru-RU" b="0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от аренды земельных участков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35" name="CustomShape 8"/>
          <p:cNvSpPr/>
          <p:nvPr/>
        </p:nvSpPr>
        <p:spPr>
          <a:xfrm>
            <a:off x="357702" y="4509120"/>
            <a:ext cx="2558114" cy="503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4</a:t>
            </a: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 </a:t>
            </a:r>
            <a:r>
              <a:rPr lang="ru-RU" sz="1800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млн.</a:t>
            </a: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717 </a:t>
            </a:r>
            <a:r>
              <a:rPr lang="ru-RU" sz="1800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тыс.</a:t>
            </a: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 </a:t>
            </a:r>
            <a:r>
              <a:rPr lang="ru-RU" sz="1800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рублей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6" name="CustomShape 9"/>
          <p:cNvSpPr/>
          <p:nvPr/>
        </p:nvSpPr>
        <p:spPr>
          <a:xfrm>
            <a:off x="5579280" y="5254803"/>
            <a:ext cx="3297946" cy="64728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90360" algn="ctr">
              <a:lnSpc>
                <a:spcPct val="90000"/>
              </a:lnSpc>
            </a:pPr>
            <a:r>
              <a:rPr lang="ru-RU" b="0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аренды муниципального имущества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37" name="CustomShape 10"/>
          <p:cNvSpPr/>
          <p:nvPr/>
        </p:nvSpPr>
        <p:spPr>
          <a:xfrm>
            <a:off x="4284000" y="5254803"/>
            <a:ext cx="1524240" cy="64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85 </a:t>
            </a:r>
            <a:r>
              <a:rPr lang="ru-RU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договоров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38" name="CustomShape 11"/>
          <p:cNvSpPr/>
          <p:nvPr/>
        </p:nvSpPr>
        <p:spPr>
          <a:xfrm>
            <a:off x="5579280" y="5877272"/>
            <a:ext cx="3297946" cy="64728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marL="181080" algn="ctr">
              <a:lnSpc>
                <a:spcPct val="90000"/>
              </a:lnSpc>
            </a:pPr>
            <a:r>
              <a:rPr lang="ru-RU" b="0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аренды земельных участков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39" name="CustomShape 12"/>
          <p:cNvSpPr/>
          <p:nvPr/>
        </p:nvSpPr>
        <p:spPr>
          <a:xfrm>
            <a:off x="4284000" y="5877272"/>
            <a:ext cx="1524240" cy="647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339 </a:t>
            </a:r>
            <a:r>
              <a:rPr lang="ru-RU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договоров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71986" y="149118"/>
            <a:ext cx="1943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2699792" y="3013683"/>
            <a:ext cx="3456384" cy="50328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0" strike="noStrike" spc="-120" dirty="0">
                <a:solidFill>
                  <a:srgbClr val="0070C0"/>
                </a:solidFill>
                <a:latin typeface="Trebuchet MS"/>
                <a:ea typeface="DejaVu Sans"/>
              </a:rPr>
              <a:t>от  </a:t>
            </a:r>
            <a:r>
              <a:rPr lang="ru-RU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аренды нежилого фонда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357702" y="2999280"/>
            <a:ext cx="2558114" cy="50328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4 </a:t>
            </a:r>
            <a:r>
              <a:rPr lang="ru-RU" sz="1800" b="0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млн.</a:t>
            </a:r>
            <a:r>
              <a:rPr lang="ru-RU" sz="1800" b="0" strike="noStrike" spc="-120" dirty="0" smtClean="0">
                <a:solidFill>
                  <a:srgbClr val="FF0000"/>
                </a:solidFill>
                <a:latin typeface="Trebuchet MS"/>
                <a:ea typeface="DejaVu Sans"/>
              </a:rPr>
              <a:t> 690 </a:t>
            </a:r>
            <a:r>
              <a:rPr lang="ru-RU" sz="1800" b="0" strike="noStrike" spc="-120" dirty="0" err="1" smtClean="0">
                <a:solidFill>
                  <a:srgbClr val="0070C0"/>
                </a:solidFill>
                <a:latin typeface="Trebuchet MS"/>
                <a:ea typeface="DejaVu Sans"/>
              </a:rPr>
              <a:t>тыс.рублей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13" y="3250920"/>
            <a:ext cx="2549013" cy="152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"/>
          <p:cNvSpPr/>
          <p:nvPr/>
        </p:nvSpPr>
        <p:spPr>
          <a:xfrm>
            <a:off x="1187624" y="676693"/>
            <a:ext cx="6840760" cy="799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БЮДЖЕТНЫЕ ИНВЕСТИЦИИ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8" name="CustomShape 2"/>
          <p:cNvSpPr/>
          <p:nvPr/>
        </p:nvSpPr>
        <p:spPr>
          <a:xfrm>
            <a:off x="173482" y="1291477"/>
            <a:ext cx="3822453" cy="2563694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Бюджетные инвестиции </a:t>
            </a:r>
            <a:r>
              <a:rPr lang="ru-RU" sz="2000" b="1" spc="-120" dirty="0">
                <a:solidFill>
                  <a:srgbClr val="0070C0"/>
                </a:solidFill>
                <a:latin typeface="Trebuchet MS"/>
                <a:ea typeface="DejaVu Sans"/>
              </a:rPr>
              <a:t>в объекты капитального строительства в 2018 году составили </a:t>
            </a:r>
            <a:endParaRPr lang="ru-RU" sz="2000" b="1" spc="-120" dirty="0" smtClean="0">
              <a:solidFill>
                <a:srgbClr val="0070C0"/>
              </a:solidFill>
              <a:latin typeface="Trebuchet MS"/>
              <a:ea typeface="DejaVu Sans"/>
            </a:endParaRPr>
          </a:p>
          <a:p>
            <a:pPr algn="ct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19,0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 </a:t>
            </a:r>
            <a:r>
              <a:rPr lang="ru-RU" sz="2000" b="1" spc="-120" dirty="0" err="1" smtClean="0">
                <a:solidFill>
                  <a:srgbClr val="0070C0"/>
                </a:solidFill>
                <a:latin typeface="Trebuchet MS"/>
                <a:ea typeface="DejaVu Sans"/>
              </a:rPr>
              <a:t>млн.руб</a:t>
            </a:r>
            <a:r>
              <a:rPr lang="ru-RU" sz="2000" b="1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.</a:t>
            </a:r>
            <a:endParaRPr lang="ru-RU" sz="20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3995936" y="1291477"/>
            <a:ext cx="4477991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>
                <a:solidFill>
                  <a:srgbClr val="0070C0"/>
                </a:solidFill>
                <a:latin typeface="Trebuchet MS"/>
                <a:ea typeface="DejaVu Sans"/>
              </a:rPr>
              <a:t>Газоснабжение </a:t>
            </a:r>
            <a:r>
              <a:rPr lang="ru-RU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п.Калиниха</a:t>
            </a:r>
            <a:r>
              <a:rPr lang="ru-RU" b="1" spc="-120" dirty="0">
                <a:solidFill>
                  <a:srgbClr val="0070C0"/>
                </a:solidFill>
                <a:latin typeface="Trebuchet MS"/>
                <a:ea typeface="DejaVu Sans"/>
              </a:rPr>
              <a:t>, </a:t>
            </a:r>
            <a:r>
              <a:rPr lang="ru-RU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с.Владимирское</a:t>
            </a:r>
            <a:r>
              <a:rPr lang="ru-RU" b="1" spc="-120" dirty="0">
                <a:solidFill>
                  <a:srgbClr val="0070C0"/>
                </a:solidFill>
                <a:latin typeface="Trebuchet MS"/>
                <a:ea typeface="DejaVu Sans"/>
              </a:rPr>
              <a:t>, </a:t>
            </a:r>
            <a:r>
              <a:rPr lang="ru-RU" b="1" spc="-120" dirty="0" err="1">
                <a:solidFill>
                  <a:srgbClr val="0070C0"/>
                </a:solidFill>
                <a:latin typeface="Trebuchet MS"/>
                <a:ea typeface="DejaVu Sans"/>
              </a:rPr>
              <a:t>д.Чухломка</a:t>
            </a:r>
            <a:endParaRPr lang="ru-RU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1" name="CustomShape 3"/>
          <p:cNvSpPr/>
          <p:nvPr/>
        </p:nvSpPr>
        <p:spPr>
          <a:xfrm>
            <a:off x="3995936" y="1855476"/>
            <a:ext cx="4535254" cy="723635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Разработка </a:t>
            </a:r>
            <a:r>
              <a:rPr lang="ru-RU" b="1" spc="-120" dirty="0" err="1" smtClean="0">
                <a:solidFill>
                  <a:srgbClr val="0070C0"/>
                </a:solidFill>
                <a:ea typeface="DejaVu Sans"/>
              </a:rPr>
              <a:t>проектно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- сметной документации </a:t>
            </a: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«</a:t>
            </a:r>
            <a:r>
              <a:rPr lang="ru-RU" b="1" spc="-120" dirty="0" err="1">
                <a:solidFill>
                  <a:srgbClr val="0070C0"/>
                </a:solidFill>
                <a:ea typeface="DejaVu Sans"/>
              </a:rPr>
              <a:t>Берегоукрепление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 реки Уста в районе деревни Большие Отары»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2" name="CustomShape 3"/>
          <p:cNvSpPr/>
          <p:nvPr/>
        </p:nvSpPr>
        <p:spPr>
          <a:xfrm>
            <a:off x="4017862" y="2607031"/>
            <a:ext cx="4434138" cy="539280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Строительство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водопровода по </a:t>
            </a:r>
            <a:r>
              <a:rPr lang="ru-RU" b="1" spc="-120" dirty="0" err="1">
                <a:solidFill>
                  <a:srgbClr val="0070C0"/>
                </a:solidFill>
                <a:ea typeface="DejaVu Sans"/>
              </a:rPr>
              <a:t>ул.Марунова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b="1" spc="-120" dirty="0" err="1">
                <a:solidFill>
                  <a:srgbClr val="0070C0"/>
                </a:solidFill>
                <a:ea typeface="DejaVu Sans"/>
              </a:rPr>
              <a:t>р.п.Воскресенское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3" name="CustomShape 3"/>
          <p:cNvSpPr/>
          <p:nvPr/>
        </p:nvSpPr>
        <p:spPr>
          <a:xfrm>
            <a:off x="4017862" y="3160635"/>
            <a:ext cx="4477991" cy="576064"/>
          </a:xfrm>
          <a:prstGeom prst="chevron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«Формирование 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комфортной </a:t>
            </a:r>
            <a:r>
              <a:rPr lang="ru-RU" sz="1800" b="1" strike="noStrike" spc="-120" dirty="0" smtClean="0">
                <a:solidFill>
                  <a:srgbClr val="0070C0"/>
                </a:solidFill>
                <a:latin typeface="Trebuchet MS"/>
                <a:ea typeface="DejaVu Sans"/>
              </a:rPr>
              <a:t>городской среды»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34" name="Picture 3" descr="\\10.152.17.161\сетевая\Позднякова Е.В\Сделано\Фото, берег Уста ,01.06.16\DSCN01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3"/>
          <a:stretch/>
        </p:blipFill>
        <p:spPr bwMode="auto">
          <a:xfrm>
            <a:off x="146049" y="4221088"/>
            <a:ext cx="2855943" cy="232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Фото 2017\газ в с Владимирское\100CANON1\IMG_36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85" r="-258" b="6069"/>
          <a:stretch/>
        </p:blipFill>
        <p:spPr bwMode="auto">
          <a:xfrm>
            <a:off x="3708290" y="4220659"/>
            <a:ext cx="2016224" cy="232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2018\ппми водобровод Бараново\IMG_24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16989"/>
          <a:stretch/>
        </p:blipFill>
        <p:spPr bwMode="auto">
          <a:xfrm rot="16200000">
            <a:off x="6404097" y="4128425"/>
            <a:ext cx="2387546" cy="245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41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"/>
          <p:cNvSpPr/>
          <p:nvPr/>
        </p:nvSpPr>
        <p:spPr>
          <a:xfrm>
            <a:off x="1296022" y="703116"/>
            <a:ext cx="6840760" cy="799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РЕАЛЬНЫЙ СЕКТОР ЭКОНОМИКИ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9" name="CustomShape 2"/>
          <p:cNvSpPr/>
          <p:nvPr/>
        </p:nvSpPr>
        <p:spPr>
          <a:xfrm>
            <a:off x="1003598" y="1887698"/>
            <a:ext cx="2201101" cy="54006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22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400" b="1" spc="-120" dirty="0">
                <a:solidFill>
                  <a:srgbClr val="0070C0"/>
                </a:solidFill>
                <a:ea typeface="DejaVu Sans"/>
              </a:rPr>
              <a:t>проекта</a:t>
            </a:r>
            <a:endParaRPr lang="ru-RU" sz="24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31" name="CustomShape 2"/>
          <p:cNvSpPr/>
          <p:nvPr/>
        </p:nvSpPr>
        <p:spPr>
          <a:xfrm>
            <a:off x="1003598" y="2521079"/>
            <a:ext cx="3907560" cy="54006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380,5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400" b="1" spc="-120" dirty="0" err="1" smtClean="0">
                <a:solidFill>
                  <a:srgbClr val="0070C0"/>
                </a:solidFill>
                <a:ea typeface="DejaVu Sans"/>
              </a:rPr>
              <a:t>млн.руб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. продукции </a:t>
            </a:r>
            <a:endParaRPr lang="ru-RU" sz="24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32" name="CustomShape 2"/>
          <p:cNvSpPr/>
          <p:nvPr/>
        </p:nvSpPr>
        <p:spPr>
          <a:xfrm>
            <a:off x="1003598" y="3244726"/>
            <a:ext cx="3907560" cy="54006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17,9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400" b="1" spc="-120" dirty="0" err="1" smtClean="0">
                <a:solidFill>
                  <a:srgbClr val="0070C0"/>
                </a:solidFill>
                <a:ea typeface="DejaVu Sans"/>
              </a:rPr>
              <a:t>млн.руб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. налогов </a:t>
            </a:r>
            <a:endParaRPr lang="ru-RU" sz="24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33" name="CustomShape 2"/>
          <p:cNvSpPr/>
          <p:nvPr/>
        </p:nvSpPr>
        <p:spPr>
          <a:xfrm>
            <a:off x="1007917" y="3912677"/>
            <a:ext cx="3907560" cy="54006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400" b="1" spc="-120" dirty="0" smtClean="0">
                <a:solidFill>
                  <a:srgbClr val="C00000"/>
                </a:solidFill>
                <a:latin typeface="Trebuchet MS"/>
                <a:ea typeface="DejaVu Sans"/>
              </a:rPr>
              <a:t>31</a:t>
            </a:r>
            <a:r>
              <a:rPr lang="ru-RU" sz="2400" b="1" spc="-120" dirty="0" smtClean="0">
                <a:solidFill>
                  <a:srgbClr val="0070C0"/>
                </a:solidFill>
                <a:ea typeface="DejaVu Sans"/>
              </a:rPr>
              <a:t> новое рабочее место </a:t>
            </a:r>
            <a:endParaRPr lang="ru-RU" sz="2400" b="1" spc="-120" dirty="0">
              <a:solidFill>
                <a:srgbClr val="0070C0"/>
              </a:solidFill>
              <a:latin typeface="Trebuchet MS"/>
              <a:ea typeface="DejaVu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708" y="1196752"/>
            <a:ext cx="774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Инвестиционный портфель предприятий реального сектора экономики составил </a:t>
            </a: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52,2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 </a:t>
            </a:r>
            <a:r>
              <a:rPr lang="ru-RU" sz="2000" b="1" spc="-120" dirty="0" err="1">
                <a:solidFill>
                  <a:srgbClr val="0070C0"/>
                </a:solidFill>
                <a:ea typeface="DejaVu Sans"/>
              </a:rPr>
              <a:t>млн.рублей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. </a:t>
            </a:r>
          </a:p>
        </p:txBody>
      </p:sp>
      <p:pic>
        <p:nvPicPr>
          <p:cNvPr id="3" name="Picture 2" descr="\\10.152.17.161\сетевая\Позднякова Е.В\Фото Агеевой\ИП Шадрунов С.Н\20170215_141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49" y="1887698"/>
            <a:ext cx="2699927" cy="479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10.152.17.161\сетевая\Позднякова Е.В\Фото Агеевой\ИП Медведев А.В\20170215_144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69" y="4621386"/>
            <a:ext cx="3695056" cy="207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5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3"/>
          <p:cNvSpPr/>
          <p:nvPr/>
        </p:nvSpPr>
        <p:spPr>
          <a:xfrm>
            <a:off x="5743708" y="3524647"/>
            <a:ext cx="1276564" cy="36004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2,5%</a:t>
            </a:r>
            <a:endParaRPr lang="ru-RU" sz="2000" b="1" spc="-120" dirty="0">
              <a:solidFill>
                <a:srgbClr val="C00000"/>
              </a:solidFill>
              <a:ea typeface="DejaVu Sans"/>
            </a:endParaRP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41"/>
            <a:ext cx="536054" cy="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"/>
          <p:cNvSpPr/>
          <p:nvPr/>
        </p:nvSpPr>
        <p:spPr>
          <a:xfrm>
            <a:off x="1296022" y="672902"/>
            <a:ext cx="6840760" cy="799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DejaVu Sans"/>
              </a:rPr>
              <a:t>РЕАЛЬНЫЙ СЕКТОР ЭКОНОМИКИ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986" y="1491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Воскресенский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м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униципальный район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5745702" y="2266609"/>
            <a:ext cx="1274570" cy="36004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72,4%</a:t>
            </a:r>
            <a:endParaRPr lang="ru-RU" sz="2000" b="1" spc="-120" dirty="0">
              <a:solidFill>
                <a:srgbClr val="C00000"/>
              </a:solidFill>
              <a:ea typeface="DejaVu Sans"/>
            </a:endParaRPr>
          </a:p>
        </p:txBody>
      </p:sp>
      <p:sp>
        <p:nvSpPr>
          <p:cNvPr id="12" name="CustomShape 4"/>
          <p:cNvSpPr/>
          <p:nvPr/>
        </p:nvSpPr>
        <p:spPr>
          <a:xfrm>
            <a:off x="570654" y="2212415"/>
            <a:ext cx="5585521" cy="36004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- культура</a:t>
            </a:r>
            <a:r>
              <a:rPr lang="ru-RU" b="1" spc="-120" dirty="0">
                <a:solidFill>
                  <a:srgbClr val="0070C0"/>
                </a:solidFill>
                <a:ea typeface="DejaVu Sans"/>
              </a:rPr>
              <a:t>, спорта, организация досуга и развлечений</a:t>
            </a:r>
          </a:p>
        </p:txBody>
      </p:sp>
      <p:sp>
        <p:nvSpPr>
          <p:cNvPr id="19" name="CustomShape 3"/>
          <p:cNvSpPr/>
          <p:nvPr/>
        </p:nvSpPr>
        <p:spPr>
          <a:xfrm>
            <a:off x="5743708" y="2691757"/>
            <a:ext cx="1276564" cy="36004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5,5%</a:t>
            </a:r>
            <a:endParaRPr lang="ru-RU" sz="2000" b="1" spc="-120" dirty="0">
              <a:solidFill>
                <a:srgbClr val="C00000"/>
              </a:solidFill>
              <a:ea typeface="DejaVu Sans"/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561125" y="2626649"/>
            <a:ext cx="5595049" cy="36004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b="1" spc="-120" dirty="0" smtClean="0">
                <a:solidFill>
                  <a:srgbClr val="0070C0"/>
                </a:solidFill>
                <a:ea typeface="DejaVu Sans"/>
              </a:rPr>
              <a:t>- строительство</a:t>
            </a:r>
            <a:endParaRPr lang="ru-RU" b="1" spc="-120" dirty="0">
              <a:solidFill>
                <a:srgbClr val="0070C0"/>
              </a:solidFill>
              <a:ea typeface="DejaVu Sans"/>
            </a:endParaRPr>
          </a:p>
        </p:txBody>
      </p:sp>
      <p:sp>
        <p:nvSpPr>
          <p:cNvPr id="22" name="CustomShape 4"/>
          <p:cNvSpPr/>
          <p:nvPr/>
        </p:nvSpPr>
        <p:spPr>
          <a:xfrm>
            <a:off x="565752" y="3478899"/>
            <a:ext cx="5590419" cy="36004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b="1" spc="-120" dirty="0">
                <a:solidFill>
                  <a:srgbClr val="0070C0"/>
                </a:solidFill>
                <a:ea typeface="DejaVu Sans"/>
              </a:rPr>
              <a:t>- сельское хозяйство</a:t>
            </a:r>
          </a:p>
        </p:txBody>
      </p:sp>
      <p:sp>
        <p:nvSpPr>
          <p:cNvPr id="34" name="CustomShape 3"/>
          <p:cNvSpPr/>
          <p:nvPr/>
        </p:nvSpPr>
        <p:spPr>
          <a:xfrm>
            <a:off x="5743708" y="3118859"/>
            <a:ext cx="1276564" cy="36004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4,8%</a:t>
            </a:r>
            <a:endParaRPr lang="ru-RU" sz="2000" b="1" spc="-120" dirty="0">
              <a:solidFill>
                <a:srgbClr val="C00000"/>
              </a:solidFill>
              <a:ea typeface="DejaVu Sans"/>
            </a:endParaRPr>
          </a:p>
        </p:txBody>
      </p:sp>
      <p:sp>
        <p:nvSpPr>
          <p:cNvPr id="20" name="CustomShape 4"/>
          <p:cNvSpPr/>
          <p:nvPr/>
        </p:nvSpPr>
        <p:spPr>
          <a:xfrm>
            <a:off x="578601" y="3051797"/>
            <a:ext cx="5587337" cy="360040"/>
          </a:xfrm>
          <a:prstGeom prst="homePlate">
            <a:avLst>
              <a:gd name="adj" fmla="val 29499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b="1" spc="-120" dirty="0">
                <a:solidFill>
                  <a:srgbClr val="0070C0"/>
                </a:solidFill>
                <a:ea typeface="DejaVu Sans"/>
              </a:rPr>
              <a:t>- обрабатывающие производства</a:t>
            </a:r>
          </a:p>
        </p:txBody>
      </p:sp>
      <p:pic>
        <p:nvPicPr>
          <p:cNvPr id="2050" name="Picture 2" descr="D:\Фото 2018\фок 13.09\IMG_28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b="16546"/>
          <a:stretch/>
        </p:blipFill>
        <p:spPr bwMode="auto">
          <a:xfrm>
            <a:off x="4490689" y="3990399"/>
            <a:ext cx="3537695" cy="260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я рабочая\2019 год\Отчет\фото к отчету\выставка 10.08.2018\WP_20180810_09_25_19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12196"/>
          <a:stretch/>
        </p:blipFill>
        <p:spPr bwMode="auto">
          <a:xfrm>
            <a:off x="702094" y="3987038"/>
            <a:ext cx="3299871" cy="257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stomShape 2"/>
          <p:cNvSpPr/>
          <p:nvPr/>
        </p:nvSpPr>
        <p:spPr>
          <a:xfrm>
            <a:off x="534708" y="1072845"/>
            <a:ext cx="8357771" cy="94833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0" tIns="0" rIns="0" bIns="0" anchor="ctr"/>
          <a:lstStyle/>
          <a:p>
            <a:pPr algn="just"/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Объем инвестиций в основной капитал за счет всех источников финансирования по полному кругу организаций за </a:t>
            </a:r>
            <a:r>
              <a:rPr lang="ru-RU" sz="2000" b="1" spc="-120" dirty="0" smtClean="0">
                <a:solidFill>
                  <a:srgbClr val="0070C0"/>
                </a:solidFill>
                <a:ea typeface="DejaVu Sans"/>
              </a:rPr>
              <a:t>2018 год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составил 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552</a:t>
            </a:r>
            <a:r>
              <a:rPr lang="ru-RU" sz="2000" b="1" spc="-120" dirty="0">
                <a:solidFill>
                  <a:srgbClr val="C00000"/>
                </a:solidFill>
                <a:ea typeface="DejaVu Sans"/>
              </a:rPr>
              <a:t> 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млн. </a:t>
            </a:r>
            <a:r>
              <a:rPr lang="ru-RU" sz="2000" b="1" spc="-120" dirty="0" smtClean="0">
                <a:solidFill>
                  <a:srgbClr val="C00000"/>
                </a:solidFill>
                <a:ea typeface="DejaVu Sans"/>
              </a:rPr>
              <a:t>872 </a:t>
            </a:r>
            <a:r>
              <a:rPr lang="ru-RU" sz="2000" b="1" spc="-120" dirty="0" err="1">
                <a:solidFill>
                  <a:srgbClr val="0070C0"/>
                </a:solidFill>
                <a:ea typeface="DejaVu Sans"/>
              </a:rPr>
              <a:t>тыс.ру</a:t>
            </a:r>
            <a:r>
              <a:rPr lang="ru-RU" sz="2000" b="1" spc="-120" dirty="0" err="1" smtClean="0">
                <a:solidFill>
                  <a:srgbClr val="0070C0"/>
                </a:solidFill>
                <a:ea typeface="DejaVu Sans"/>
              </a:rPr>
              <a:t>блей</a:t>
            </a:r>
            <a:r>
              <a:rPr lang="ru-RU" sz="2000" b="1" spc="-120" dirty="0">
                <a:solidFill>
                  <a:srgbClr val="0070C0"/>
                </a:solidFill>
                <a:ea typeface="DejaVu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09042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8209</TotalTime>
  <Words>1887</Words>
  <Application>Microsoft Office PowerPoint</Application>
  <PresentationFormat>Экран (4:3)</PresentationFormat>
  <Paragraphs>501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Tana</dc:creator>
  <cp:lastModifiedBy>PomRuk</cp:lastModifiedBy>
  <cp:revision>686</cp:revision>
  <cp:lastPrinted>2019-02-25T13:31:01Z</cp:lastPrinted>
  <dcterms:created xsi:type="dcterms:W3CDTF">2018-04-15T09:39:13Z</dcterms:created>
  <dcterms:modified xsi:type="dcterms:W3CDTF">2019-02-27T14:37:14Z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Krokoz™ Inc.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20</vt:i4>
  </property>
</Properties>
</file>