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70" r:id="rId3"/>
    <p:sldId id="302" r:id="rId4"/>
    <p:sldId id="303" r:id="rId5"/>
    <p:sldId id="283" r:id="rId6"/>
    <p:sldId id="288" r:id="rId7"/>
    <p:sldId id="294" r:id="rId8"/>
    <p:sldId id="305" r:id="rId9"/>
    <p:sldId id="284" r:id="rId10"/>
    <p:sldId id="295" r:id="rId11"/>
    <p:sldId id="286" r:id="rId12"/>
    <p:sldId id="300" r:id="rId13"/>
    <p:sldId id="271" r:id="rId14"/>
    <p:sldId id="304" r:id="rId15"/>
    <p:sldId id="272" r:id="rId16"/>
    <p:sldId id="273" r:id="rId17"/>
    <p:sldId id="296" r:id="rId18"/>
    <p:sldId id="298" r:id="rId19"/>
    <p:sldId id="297" r:id="rId20"/>
    <p:sldId id="301" r:id="rId21"/>
    <p:sldId id="289" r:id="rId22"/>
    <p:sldId id="290" r:id="rId23"/>
    <p:sldId id="291" r:id="rId24"/>
    <p:sldId id="299" r:id="rId25"/>
    <p:sldId id="292" r:id="rId26"/>
    <p:sldId id="293" r:id="rId27"/>
    <p:sldId id="287" r:id="rId28"/>
    <p:sldId id="26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3D8"/>
    <a:srgbClr val="02B3D5"/>
    <a:srgbClr val="32B0BE"/>
    <a:srgbClr val="A7D8DC"/>
    <a:srgbClr val="AAE2E8"/>
    <a:srgbClr val="64CED8"/>
    <a:srgbClr val="A7D8DE"/>
    <a:srgbClr val="C5E0B4"/>
    <a:srgbClr val="BCCF01"/>
    <a:srgbClr val="04A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74" autoAdjust="0"/>
  </p:normalViewPr>
  <p:slideViewPr>
    <p:cSldViewPr snapToGrid="0">
      <p:cViewPr>
        <p:scale>
          <a:sx n="96" d="100"/>
          <a:sy n="96" d="100"/>
        </p:scale>
        <p:origin x="-134" y="-43"/>
      </p:cViewPr>
      <p:guideLst>
        <p:guide orient="horz" pos="2205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94ED-9D5D-491E-9F05-FCC4098D1864}" type="datetimeFigureOut">
              <a:rPr lang="ru-RU" smtClean="0"/>
              <a:t>27.10.2022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4E0FA-809F-46A2-BE51-5F962004573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53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DDD8A0-30D5-4AA5-A0D9-2185C6E57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734" y="3935415"/>
            <a:ext cx="9144000" cy="1269965"/>
          </a:xfrm>
        </p:spPr>
        <p:txBody>
          <a:bodyPr anchor="b"/>
          <a:lstStyle>
            <a:lvl1pPr algn="ctr">
              <a:defRPr sz="6000" b="0">
                <a:solidFill>
                  <a:srgbClr val="002060"/>
                </a:solidFill>
              </a:defRPr>
            </a:lvl1pPr>
          </a:lstStyle>
          <a:p>
            <a:r>
              <a:rPr lang="ru-RU" sz="6000" spc="-100" dirty="0">
                <a:solidFill>
                  <a:srgbClr val="302783"/>
                </a:solidFill>
                <a:latin typeface="3ds Condensed" panose="02000506050000020004"/>
              </a:rPr>
              <a:t>Образец заголовка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651F471-FA3F-4747-969C-090897F6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bject 3">
            <a:extLst>
              <a:ext uri="{FF2B5EF4-FFF2-40B4-BE49-F238E27FC236}">
                <a16:creationId xmlns="" xmlns:a16="http://schemas.microsoft.com/office/drawing/2014/main" id="{ADA1438E-F175-4AB3-96B3-FD4FDDEB58F6}"/>
              </a:ext>
            </a:extLst>
          </p:cNvPr>
          <p:cNvSpPr/>
          <p:nvPr userDrawn="1"/>
        </p:nvSpPr>
        <p:spPr>
          <a:xfrm>
            <a:off x="0" y="6138949"/>
            <a:ext cx="12192000" cy="762784"/>
          </a:xfrm>
          <a:custGeom>
            <a:avLst/>
            <a:gdLst/>
            <a:ahLst/>
            <a:cxnLst/>
            <a:rect l="l" t="t" r="r" b="b"/>
            <a:pathLst>
              <a:path w="10690225" h="461009">
                <a:moveTo>
                  <a:pt x="0" y="460806"/>
                </a:moveTo>
                <a:lnTo>
                  <a:pt x="10689780" y="460806"/>
                </a:lnTo>
                <a:lnTo>
                  <a:pt x="10689780" y="0"/>
                </a:lnTo>
                <a:lnTo>
                  <a:pt x="0" y="0"/>
                </a:lnTo>
                <a:lnTo>
                  <a:pt x="0" y="460806"/>
                </a:lnTo>
                <a:close/>
              </a:path>
            </a:pathLst>
          </a:custGeom>
          <a:solidFill>
            <a:srgbClr val="1EBBC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42AC1905-8C44-423F-9AB9-FC7BB6E73B96}"/>
              </a:ext>
            </a:extLst>
          </p:cNvPr>
          <p:cNvSpPr/>
          <p:nvPr userDrawn="1"/>
        </p:nvSpPr>
        <p:spPr>
          <a:xfrm>
            <a:off x="141316" y="66502"/>
            <a:ext cx="1579418" cy="13050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EC8BEB3-6BDC-468A-BD77-C25CE1AE1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004" y="677636"/>
            <a:ext cx="4227991" cy="307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5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0703C1C-97C3-421C-9AB5-0B4FA567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3163364-7EA7-4329-A9F0-A150ED3D1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D102ECF-A6D8-4A4C-93A9-7DADD8F1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9CCFF08-5C0B-438F-8B3F-8CD0ABD06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038429-E4E3-47E0-ACDB-B1FD8EE16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9252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8C5541F-128E-4B05-A833-371864DA2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3962F5C-EC3E-47F5-BA81-F3EB93F71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330A9F-3D72-4D44-B5C7-EA4338D739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4FEF1E-F7C2-430F-AC3A-69F76F8A2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F8C4305-AF09-4BBA-836C-70109AB95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9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F355249-1119-4731-90F2-EF59DE2E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69344E2-F3A8-4D00-97AD-F1204662010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>
                <a:solidFill>
                  <a:srgbClr val="302783"/>
                </a:solidFill>
                <a:latin typeface="3ds Condensed" panose="02000506050000020004" pitchFamily="2" charset="-52"/>
              </a:rPr>
              <a:t>Текст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54316D5-308F-4662-BC99-42DE7D43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C26E8B-1FF4-4679-BB45-62A471C9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0A628F8-EC3C-4AC2-993D-9BB1DB34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chemeClr val="bg1"/>
                </a:solidFill>
                <a:latin typeface="3ds" panose="02000503020000020004"/>
              </a:defRPr>
            </a:lvl1pPr>
          </a:lstStyle>
          <a:p>
            <a:fld id="{31E0E006-C01D-4C0B-AF9D-C9E792D5554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98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F2F005-A8CF-491F-A91D-E8BEBA966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C0633FD-3B84-4279-8250-E0EE2B2A7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A9CD237-6301-4084-AAA0-1397C691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0D148F-118C-43C9-B443-99C77F5BA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DE1518-4D08-4F66-BD8B-23E31DD5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08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4744EC-86B9-40AE-9C18-2E8C569F1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A132EE7-0199-4A34-831A-2E694FE65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6409C45-02DC-43E6-A83D-FB9E70BAA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0EEE922-9E92-4FD6-84B7-520A09AF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E01CB9D-4516-42E2-AA61-261B9E28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0B0B7D4-3782-499C-8468-FA035273D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3633" y="6427485"/>
            <a:ext cx="2743200" cy="365125"/>
          </a:xfrm>
        </p:spPr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692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8013A7-F7B6-4031-972E-E98B1E7C2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D1B89E-83EA-4C3A-837A-C9929E57A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63CED98-4BBB-43E1-9223-C85DBAB63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3E8391A-032C-4953-A095-41C2DA4924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A65F36E-B30A-4FF6-BC47-6F3A098D1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F3882C2-5544-4C1E-8CAE-518D2A3B1C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4075C32-7F15-4B19-9EB8-24BBA9F8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87A7070-580E-4AF9-998D-F58512D2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86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A3326D-6D51-44FD-9E54-5FD11FB31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340C152-CBD2-42C2-A227-532501B5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3658" y="6087298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75E6F43-E3E5-4F15-A721-5CBEF1AF7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370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68FE295-0354-40BE-8C8F-81E21A052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7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B251537-4298-4F78-8E11-E9C242FB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B9BE95F8-E926-41D9-9F01-03009196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579572B-D324-44EA-A2AD-65019CAB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42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8692DE-5176-4C00-83DB-EA3C90168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EFCA4CF-41FD-4A78-8B96-3CB57071B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EBFCA06-6CE0-4CAE-8A13-8CDD9E712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FE5289E-5416-4494-A324-2D034EE2E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E66B5F7-63C1-44A3-BBE3-C36B83C78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A009BB9-BD2C-4451-8DBF-A5C57F68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81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9764FF-A0D3-4C52-923C-35D8ACAF5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7778CE7-7128-4EAE-9F54-F028EC70AA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EBAB5F-AFB0-49C9-A4A5-6701E8874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156DEE2-AD6C-4397-B561-A69E35D8E9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BAE17BF-0C7F-4F03-9A6F-8A581E6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5DDC0F-5DC2-4599-92EA-86EECDC58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23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B3F6A3-A4DA-4718-B1B5-3F69A275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688" y="4103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ru-RU" sz="4400" b="1" i="0" u="none" strike="noStrike" kern="1200" cap="none" spc="225" normalizeH="0" baseline="0" noProof="0" dirty="0">
                <a:ln>
                  <a:noFill/>
                </a:ln>
                <a:solidFill>
                  <a:srgbClr val="21B1B5"/>
                </a:solidFill>
                <a:effectLst/>
                <a:uLnTx/>
                <a:uFillTx/>
                <a:latin typeface="3ds" panose="02000503020000020004" pitchFamily="2" charset="-52"/>
                <a:ea typeface="+mn-ea"/>
                <a:cs typeface="Myriad Pro"/>
              </a:rPr>
              <a:t>Заголовок</a:t>
            </a: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21B1B5"/>
                </a:solidFill>
                <a:effectLst/>
                <a:uLnTx/>
                <a:uFillTx/>
                <a:latin typeface="3ds" panose="02000503020000020004" pitchFamily="2" charset="-52"/>
                <a:ea typeface="+mn-ea"/>
                <a:cs typeface="Myriad Pro"/>
              </a:rPr>
              <a:t/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21B1B5"/>
                </a:solidFill>
                <a:effectLst/>
                <a:uLnTx/>
                <a:uFillTx/>
                <a:latin typeface="3ds" panose="02000503020000020004" pitchFamily="2" charset="-52"/>
                <a:ea typeface="+mn-ea"/>
                <a:cs typeface="Myriad Pro"/>
              </a:rPr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42507FD-47BA-4BF0-8AE1-5113FE299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dirty="0">
                <a:solidFill>
                  <a:srgbClr val="302783"/>
                </a:solidFill>
                <a:latin typeface="3ds Condensed" panose="02000506050000020004" pitchFamily="2" charset="-52"/>
              </a:rPr>
              <a:t>Текст</a:t>
            </a:r>
            <a:endParaRPr lang="ru-RU" dirty="0"/>
          </a:p>
        </p:txBody>
      </p:sp>
      <p:sp>
        <p:nvSpPr>
          <p:cNvPr id="9" name="object 3">
            <a:extLst>
              <a:ext uri="{FF2B5EF4-FFF2-40B4-BE49-F238E27FC236}">
                <a16:creationId xmlns="" xmlns:a16="http://schemas.microsoft.com/office/drawing/2014/main" id="{BD671FA2-22C3-4249-9DD7-3E89D4A7B44E}"/>
              </a:ext>
            </a:extLst>
          </p:cNvPr>
          <p:cNvSpPr/>
          <p:nvPr userDrawn="1"/>
        </p:nvSpPr>
        <p:spPr>
          <a:xfrm>
            <a:off x="8903669" y="6406713"/>
            <a:ext cx="3288331" cy="461010"/>
          </a:xfrm>
          <a:custGeom>
            <a:avLst/>
            <a:gdLst/>
            <a:ahLst/>
            <a:cxnLst/>
            <a:rect l="l" t="t" r="r" b="b"/>
            <a:pathLst>
              <a:path w="1690370" h="605790">
                <a:moveTo>
                  <a:pt x="1689938" y="0"/>
                </a:moveTo>
                <a:lnTo>
                  <a:pt x="254444" y="0"/>
                </a:lnTo>
                <a:lnTo>
                  <a:pt x="0" y="605282"/>
                </a:lnTo>
                <a:lnTo>
                  <a:pt x="1689938" y="605282"/>
                </a:lnTo>
                <a:lnTo>
                  <a:pt x="1689938" y="0"/>
                </a:lnTo>
                <a:close/>
              </a:path>
            </a:pathLst>
          </a:custGeom>
          <a:solidFill>
            <a:srgbClr val="01B3D8"/>
          </a:solidFill>
        </p:spPr>
        <p:txBody>
          <a:bodyPr wrap="square" lIns="0" tIns="0" rIns="0" bIns="0" rtlCol="0"/>
          <a:lstStyle/>
          <a:p>
            <a:pPr defTabSz="914451">
              <a:defRPr/>
            </a:pPr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18">
            <a:extLst>
              <a:ext uri="{FF2B5EF4-FFF2-40B4-BE49-F238E27FC236}">
                <a16:creationId xmlns="" xmlns:a16="http://schemas.microsoft.com/office/drawing/2014/main" id="{4C1FEE02-2BC9-48D6-980C-FA33CEDFC9F0}"/>
              </a:ext>
            </a:extLst>
          </p:cNvPr>
          <p:cNvSpPr txBox="1"/>
          <p:nvPr userDrawn="1"/>
        </p:nvSpPr>
        <p:spPr>
          <a:xfrm>
            <a:off x="1914430" y="6671754"/>
            <a:ext cx="685165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1" defTabSz="914451">
              <a:defRPr/>
            </a:pPr>
            <a:r>
              <a:rPr sz="800" spc="-90" dirty="0">
                <a:solidFill>
                  <a:srgbClr val="FFFFFF"/>
                </a:solidFill>
                <a:latin typeface="Palatino Linotype"/>
                <a:cs typeface="Palatino Linotype"/>
              </a:rPr>
              <a:t>v</a:t>
            </a:r>
            <a:r>
              <a:rPr sz="8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k</a:t>
            </a:r>
            <a:r>
              <a:rPr sz="800" spc="10" dirty="0">
                <a:solidFill>
                  <a:srgbClr val="FFFFFF"/>
                </a:solidFill>
                <a:latin typeface="Palatino Linotype"/>
                <a:cs typeface="Palatino Linotype"/>
              </a:rPr>
              <a:t>.</a:t>
            </a:r>
            <a:r>
              <a:rPr sz="800" spc="25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8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800" spc="-10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800" spc="-40" dirty="0">
                <a:solidFill>
                  <a:srgbClr val="FFFFFF"/>
                </a:solidFill>
                <a:latin typeface="Palatino Linotype"/>
                <a:cs typeface="Palatino Linotype"/>
              </a:rPr>
              <a:t>/</a:t>
            </a:r>
            <a:r>
              <a:rPr sz="800" spc="5" dirty="0">
                <a:solidFill>
                  <a:srgbClr val="FFFFFF"/>
                </a:solidFill>
                <a:latin typeface="Palatino Linotype"/>
                <a:cs typeface="Palatino Linotype"/>
              </a:rPr>
              <a:t>n</a:t>
            </a:r>
            <a:r>
              <a:rPr sz="800" spc="-15" dirty="0">
                <a:solidFill>
                  <a:srgbClr val="FFFFFF"/>
                </a:solidFill>
                <a:latin typeface="Palatino Linotype"/>
                <a:cs typeface="Palatino Linotype"/>
              </a:rPr>
              <a:t>o</a:t>
            </a:r>
            <a:r>
              <a:rPr sz="800" spc="25" dirty="0">
                <a:solidFill>
                  <a:srgbClr val="FFFFFF"/>
                </a:solidFill>
                <a:latin typeface="Palatino Linotype"/>
                <a:cs typeface="Palatino Linotype"/>
              </a:rPr>
              <a:t>c</a:t>
            </a:r>
            <a:r>
              <a:rPr sz="800" spc="-20" dirty="0">
                <a:solidFill>
                  <a:srgbClr val="FFFFFF"/>
                </a:solidFill>
                <a:latin typeface="Palatino Linotype"/>
                <a:cs typeface="Palatino Linotype"/>
              </a:rPr>
              <a:t>m</a:t>
            </a:r>
            <a:r>
              <a:rPr sz="800" spc="-30" dirty="0">
                <a:solidFill>
                  <a:srgbClr val="FFFFFF"/>
                </a:solidFill>
                <a:latin typeface="Palatino Linotype"/>
                <a:cs typeface="Palatino Linotype"/>
              </a:rPr>
              <a:t>p</a:t>
            </a:r>
            <a:endParaRPr sz="800" dirty="0">
              <a:solidFill>
                <a:prstClr val="black"/>
              </a:solidFill>
              <a:latin typeface="Palatino Linotype"/>
              <a:cs typeface="Palatino Linotype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9B7632-1B53-498A-85D6-0FE4E7AD5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36884" y="64195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0E006-C01D-4C0B-AF9D-C9E792D5554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5F920BB-B859-4A50-A8EA-B2DDC478E03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05" y="321618"/>
            <a:ext cx="1208440" cy="87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1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0" lang="ru-RU" sz="2800" b="1" i="0" u="none" strike="noStrike" kern="1200" cap="none" spc="0" normalizeH="0" baseline="0" noProof="0" smtClean="0">
          <a:ln>
            <a:noFill/>
          </a:ln>
          <a:solidFill>
            <a:srgbClr val="21B1B5"/>
          </a:solidFill>
          <a:effectLst/>
          <a:uLnTx/>
          <a:uFillTx/>
          <a:latin typeface="3ds" panose="02000503020000020004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3ds" panose="02000503020000020004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0352284-FFBE-42E2-8A84-8D2DEE9C1CB1}"/>
              </a:ext>
            </a:extLst>
          </p:cNvPr>
          <p:cNvSpPr/>
          <p:nvPr/>
        </p:nvSpPr>
        <p:spPr>
          <a:xfrm>
            <a:off x="3065083" y="298966"/>
            <a:ext cx="5556738" cy="33147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диспансеризации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FCBF3DD-EA48-43BF-B10E-B37C73073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92" y="293132"/>
            <a:ext cx="3895216" cy="283043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85C0913-EAE9-4CD7-A338-7C28D1821CB9}"/>
              </a:ext>
            </a:extLst>
          </p:cNvPr>
          <p:cNvSpPr/>
          <p:nvPr/>
        </p:nvSpPr>
        <p:spPr>
          <a:xfrm>
            <a:off x="1973429" y="3123565"/>
            <a:ext cx="8245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Здоровые цифры здорового человека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810F308-113C-487B-B59A-C1CFB858942B}"/>
              </a:ext>
            </a:extLst>
          </p:cNvPr>
          <p:cNvSpPr/>
          <p:nvPr/>
        </p:nvSpPr>
        <p:spPr>
          <a:xfrm>
            <a:off x="2462213" y="4479571"/>
            <a:ext cx="7267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НО «Нижегородский областной центр общественного здоровья и медицинской </a:t>
            </a:r>
            <a:r>
              <a:rPr lang="ru-RU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91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BDC074-2132-4827-9F79-8E6425868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184" y="410369"/>
            <a:ext cx="10368103" cy="816646"/>
          </a:xfrm>
          <a:solidFill>
            <a:srgbClr val="01B3D8"/>
          </a:solidFill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Факторы риска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E5C4C6-6345-4D23-8E28-44B9281D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42" y="1568821"/>
            <a:ext cx="11370715" cy="112212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 доказано, что инфаркт миокарда, мозговой инсульт, сахарный диабет, бронхолегочные и онкологические заболевания у многих людей можно предотвратить за счет коррекции факторов риска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F904CC9-439A-4830-9A31-6EFF7226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FE71692-4636-43BE-824B-CB3EAD0967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7" t="21286" r="18919" b="11023"/>
          <a:stretch/>
        </p:blipFill>
        <p:spPr>
          <a:xfrm>
            <a:off x="967990" y="3174245"/>
            <a:ext cx="1820091" cy="25200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8EBB00A2-01EC-4CC7-8C84-B17B2C14E4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700" y="3032755"/>
            <a:ext cx="4620986" cy="308065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77216E5-9FF0-49BD-9252-7D8CA33013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221" y="3451854"/>
            <a:ext cx="3363404" cy="224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52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73AC63-C51C-476B-B2E8-ABDC14CA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977" y="1503630"/>
            <a:ext cx="11174046" cy="38507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повышает уровень артериального давления и холестерина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увеличивает риск инфаркта миокарда, ишемического инсульта, атеросклероза периферических сосудов, внезапной смерти, многократно увеличивает риск бронхолегочных и многих онкологических заболеваний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повышает риск импотенции у мужчин и нарушений репродуктивного здоровья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сокращает продолжительность жизни (в среднем на 7 лет)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числа сигарет, курение «легких» сигарет, трубки, кальяна и другие формы потребления табака не снижают риски!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44FC54B-5248-46BF-8336-CBBD469D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="" xmlns:a16="http://schemas.microsoft.com/office/drawing/2014/main" id="{DE8890C5-DDEC-4AD3-81F9-043D2865BDDF}"/>
              </a:ext>
            </a:extLst>
          </p:cNvPr>
          <p:cNvSpPr/>
          <p:nvPr/>
        </p:nvSpPr>
        <p:spPr>
          <a:xfrm>
            <a:off x="2698922" y="236077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3ds Condensed"/>
              </a:rPr>
              <a:t>Курение</a:t>
            </a:r>
            <a:endParaRPr lang="ru-RU" sz="3600" b="1" dirty="0">
              <a:latin typeface="3d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498036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173AC63-C51C-476B-B2E8-ABDC14CA2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38" y="2757665"/>
            <a:ext cx="4977423" cy="13426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Курящим считается человек, который выкуривает одну и более сигареты в день.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44FC54B-5248-46BF-8336-CBBD469D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Свиток: горизонтальный 4">
            <a:extLst>
              <a:ext uri="{FF2B5EF4-FFF2-40B4-BE49-F238E27FC236}">
                <a16:creationId xmlns="" xmlns:a16="http://schemas.microsoft.com/office/drawing/2014/main" id="{DE8890C5-DDEC-4AD3-81F9-043D2865BDDF}"/>
              </a:ext>
            </a:extLst>
          </p:cNvPr>
          <p:cNvSpPr/>
          <p:nvPr/>
        </p:nvSpPr>
        <p:spPr>
          <a:xfrm>
            <a:off x="2698922" y="236077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bg1"/>
                </a:solidFill>
                <a:latin typeface="3ds Condensed"/>
              </a:rPr>
              <a:t>Курение</a:t>
            </a:r>
            <a:endParaRPr lang="ru-RU" sz="3600" b="1" dirty="0">
              <a:latin typeface="3ds Condensed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AA1E2D0-3A67-4C4A-B551-4C01A18FBD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5496"/>
            <a:ext cx="3849850" cy="513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653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43" y="374045"/>
            <a:ext cx="7160088" cy="64633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Нездоровое питание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27B8B1-6579-4366-8EDE-917D26469262}"/>
              </a:ext>
            </a:extLst>
          </p:cNvPr>
          <p:cNvSpPr txBox="1"/>
          <p:nvPr/>
        </p:nvSpPr>
        <p:spPr>
          <a:xfrm>
            <a:off x="470485" y="1641455"/>
            <a:ext cx="60491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часто встречающиеся формы нездорового (нерационального) питания – это избыточное потребление насыщенных жиров, транс-жиров, легкоусвояемых (простых, быстрых) углеводов и соли, недостаточное потребление фруктов, овощей, рыбы. Нездоровое питание повышает риск развития большого числа заболеваний и в первую очередь – ожирения, гипертонии, сахарного диабета, инфаркта миокарда, инсульта, онкологических болезней.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50AAA85-659E-40A7-975B-034350F2CA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134" y="1714500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5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43" y="374045"/>
            <a:ext cx="7160088" cy="64633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Рациональное питание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827B8B1-6579-4366-8EDE-917D26469262}"/>
              </a:ext>
            </a:extLst>
          </p:cNvPr>
          <p:cNvSpPr txBox="1"/>
          <p:nvPr/>
        </p:nvSpPr>
        <p:spPr>
          <a:xfrm>
            <a:off x="635087" y="1413686"/>
            <a:ext cx="10572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Употребляйте не менее 500 грамм (или 5 порций) овощей и фруктов в день!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758018D-D3B7-4FB0-BD85-023EE61A0B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12" y="1905882"/>
            <a:ext cx="6191794" cy="46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21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43" y="374045"/>
            <a:ext cx="7160088" cy="646331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Избыточная масса тела/ожирение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54E411F-C4AF-4926-97E2-4D49985AA006}"/>
              </a:ext>
            </a:extLst>
          </p:cNvPr>
          <p:cNvSpPr txBox="1"/>
          <p:nvPr/>
        </p:nvSpPr>
        <p:spPr>
          <a:xfrm>
            <a:off x="584268" y="1538141"/>
            <a:ext cx="604221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Соответствие массы тела надлежащей оцениваются с помощью индекса массы тела. Индекс массы тела = масса тела (кг)/рост (м2). Если Ваш индекс массы тела 25-29,9 кг/м2, у Вас избыточная масса тела, если 30 кг/м2 и более, у Вас ожирение. С точки зрения риска важен тип ожирения. Наиболее неблагоприятно для здоровья абдоминальное ожирение – отложение жира в области талии. Окружность талии у мужчин ≥102 см, у женщин ≥ 88 см указывает на абдоминальное ожирение.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A68BBC1-481C-489D-A01F-5ECAFE628E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487" y="2085798"/>
            <a:ext cx="514307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34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332" y="374045"/>
            <a:ext cx="7384868" cy="646331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Повышенный уровень холестерина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45E66E-954F-4B67-B14B-C06829F586EC}"/>
              </a:ext>
            </a:extLst>
          </p:cNvPr>
          <p:cNvSpPr txBox="1"/>
          <p:nvPr/>
        </p:nvSpPr>
        <p:spPr>
          <a:xfrm>
            <a:off x="1085978" y="1792879"/>
            <a:ext cx="940711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Холестерин (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холестерол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– жироподобное вещество, которое образуется в печени и поступает в организм в готовом виде с пищей. Это важный «строительный материал» для образования клеточных мембран, витаминов, гормонов, но избыток холестерина вреден, так как в составе комплексов с белками (липопротеидов) может отложиться в стенках сосудов, сузить их просвет и вызвать инфаркт миокарда или мозговой инсульт.</a:t>
            </a:r>
          </a:p>
        </p:txBody>
      </p:sp>
    </p:spTree>
    <p:extLst>
      <p:ext uri="{BB962C8B-B14F-4D97-AF65-F5344CB8AC3E}">
        <p14:creationId xmlns:p14="http://schemas.microsoft.com/office/powerpoint/2010/main" val="4113896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43" y="374045"/>
            <a:ext cx="7160088" cy="64633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Липидный профиль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45E66E-954F-4B67-B14B-C06829F586EC}"/>
              </a:ext>
            </a:extLst>
          </p:cNvPr>
          <p:cNvSpPr txBox="1"/>
          <p:nvPr/>
        </p:nvSpPr>
        <p:spPr>
          <a:xfrm>
            <a:off x="799416" y="1536174"/>
            <a:ext cx="940711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анализ крови на холестерин оказался повышенным (5 ммоль/л и более), важно понимать за счёт каких его составляющих.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Общий холестерин состоит из нескольких фракций: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ЛПВП, или «хороший холестерин» - высокий уровень белка относительно липидов, обладает антиатерогенными свойствами; собирает избыточный холестерин от органов и тканей и транспортирует его в печень для дальнейшей переработки и выведения.</a:t>
            </a:r>
          </a:p>
        </p:txBody>
      </p:sp>
    </p:spTree>
    <p:extLst>
      <p:ext uri="{BB962C8B-B14F-4D97-AF65-F5344CB8AC3E}">
        <p14:creationId xmlns:p14="http://schemas.microsoft.com/office/powerpoint/2010/main" val="3419424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43" y="374045"/>
            <a:ext cx="7160088" cy="64633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Липидный профиль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45E66E-954F-4B67-B14B-C06829F586EC}"/>
              </a:ext>
            </a:extLst>
          </p:cNvPr>
          <p:cNvSpPr txBox="1"/>
          <p:nvPr/>
        </p:nvSpPr>
        <p:spPr>
          <a:xfrm>
            <a:off x="234396" y="1524636"/>
            <a:ext cx="505097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ЛПНП, или «плохой холестерин» - увеличивает риск развития атеросклероза, транспортирует холестерин из печени к органам и тканям.</a:t>
            </a:r>
          </a:p>
          <a:p>
            <a:pPr algn="just"/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Холестерол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входящий в их состав, считается "вредным", так как при его избытке повышается риск появления в артериях бляшек, которые могут приводить к их закупорке и вызывать инфаркт или инсульт.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44E81E6-0A4C-46D6-81C7-D69C6AA3E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324" y="1524636"/>
            <a:ext cx="6253706" cy="41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94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43" y="374045"/>
            <a:ext cx="7160088" cy="64633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Липидный профиль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45E66E-954F-4B67-B14B-C06829F586EC}"/>
              </a:ext>
            </a:extLst>
          </p:cNvPr>
          <p:cNvSpPr txBox="1"/>
          <p:nvPr/>
        </p:nvSpPr>
        <p:spPr>
          <a:xfrm>
            <a:off x="590410" y="1287782"/>
            <a:ext cx="1127937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Триглицериды</a:t>
            </a:r>
          </a:p>
          <a:p>
            <a:pPr algn="just"/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это жиры, которые являются основным источником энергии для организма. Большая часть триглицеридов содержится в жировой ткани, однако часть из них находится в крови, обеспечивая мышцы энергией. После еды уровень триглицеридов повышается, так как организм превращает энергию, которая сейчас не требуется, в жир. Триглицериды всасываются в кишечнике и, транспортируясь через кровь, откладываются в жировой ткани про запас. Между приемами пищи они сжигаются, высвобождая энергию для организма.</a:t>
            </a:r>
          </a:p>
          <a:p>
            <a:pPr algn="l"/>
            <a:r>
              <a:rPr lang="ru-RU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триглицеридов в организме переносятся липопротеинами очень низкой плотности (ЛПОНП).</a:t>
            </a:r>
          </a:p>
          <a:p>
            <a:pPr algn="l"/>
            <a:r>
              <a:rPr lang="ru-RU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количества триглицеридов повышает риск развития сердечно-сосудистых заболеваний, хотя их причины до конца не выяснены. Существует ряд факторов, способствующих этому: снижение двигательной активности, избыточная масса тела, курение, злоупотребление алкоголем, а также сахарный диабет.</a:t>
            </a:r>
          </a:p>
          <a:p>
            <a:pPr algn="l"/>
            <a:r>
              <a:rPr lang="ru-RU" sz="22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триглицериды значительно повышают риск развития острого воспаления поджелудочной железы – острого панкреатита.</a:t>
            </a:r>
          </a:p>
        </p:txBody>
      </p:sp>
    </p:spTree>
    <p:extLst>
      <p:ext uri="{BB962C8B-B14F-4D97-AF65-F5344CB8AC3E}">
        <p14:creationId xmlns:p14="http://schemas.microsoft.com/office/powerpoint/2010/main" val="136956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43" y="374045"/>
            <a:ext cx="7160088" cy="64633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Определение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C6299D9D-07A0-4099-ADF6-C343D8767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2151252"/>
              </p:ext>
            </p:extLst>
          </p:nvPr>
        </p:nvGraphicFramePr>
        <p:xfrm>
          <a:off x="6457910" y="1985210"/>
          <a:ext cx="3832896" cy="258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FC3C510-0F65-45C7-A233-983ED45B5B7D}"/>
              </a:ext>
            </a:extLst>
          </p:cNvPr>
          <p:cNvSpPr txBox="1"/>
          <p:nvPr/>
        </p:nvSpPr>
        <p:spPr>
          <a:xfrm>
            <a:off x="390985" y="1637211"/>
            <a:ext cx="594014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 – это состояние полного физического, душевного, социального благополучия, а не только отсутствие болезней или физических дефектов (определение ВОЗ).</a:t>
            </a:r>
          </a:p>
          <a:p>
            <a:pPr indent="457200" algn="just"/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 является основным ресурсом, от степени обладания которым зависит удовлетворенность практически всех потребностей человека.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993DFEF-FF8E-41EB-9F47-43AAA16D11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61" y="1738248"/>
            <a:ext cx="5375366" cy="358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63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43" y="374045"/>
            <a:ext cx="7160088" cy="64633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Липидный профиль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45E66E-954F-4B67-B14B-C06829F586EC}"/>
              </a:ext>
            </a:extLst>
          </p:cNvPr>
          <p:cNvSpPr txBox="1"/>
          <p:nvPr/>
        </p:nvSpPr>
        <p:spPr>
          <a:xfrm>
            <a:off x="391886" y="1287782"/>
            <a:ext cx="58086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40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Коэффицент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атерогенности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отношение "плохого"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холестерола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"хорошему", характеризующее риск развития сердечно-сосудистых заболеваний.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Тест на коэффициент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атерогенности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используется для того, чтобы оценить риск развития атеросклероза и проблем с сердцем и сосудами.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553728D-709E-4653-BDBA-83DCA8A8D0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913" y="1489166"/>
            <a:ext cx="5914087" cy="3326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69F4ACE-21EF-43C0-8ABC-44CABC536788}"/>
              </a:ext>
            </a:extLst>
          </p:cNvPr>
          <p:cNvSpPr txBox="1"/>
          <p:nvPr/>
        </p:nvSpPr>
        <p:spPr>
          <a:xfrm>
            <a:off x="391886" y="4924375"/>
            <a:ext cx="93878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Изменение уровней "плохого" и "хорошего" </a:t>
            </a:r>
            <a:r>
              <a:rPr lang="ru-RU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холестерола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их соотношения само по себе, как правило, не проявляется никакими симптомами, поэтому их своевременное определение очень важно в профилактике сердечно-сосудистых заболеваний.</a:t>
            </a:r>
          </a:p>
        </p:txBody>
      </p:sp>
    </p:spTree>
    <p:extLst>
      <p:ext uri="{BB962C8B-B14F-4D97-AF65-F5344CB8AC3E}">
        <p14:creationId xmlns:p14="http://schemas.microsoft.com/office/powerpoint/2010/main" val="466835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623" y="374045"/>
            <a:ext cx="7376160" cy="646331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Низкий уровень физической активности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45E66E-954F-4B67-B14B-C06829F586EC}"/>
              </a:ext>
            </a:extLst>
          </p:cNvPr>
          <p:cNvSpPr txBox="1"/>
          <p:nvPr/>
        </p:nvSpPr>
        <p:spPr>
          <a:xfrm>
            <a:off x="799416" y="1381041"/>
            <a:ext cx="940711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физическая активность (ходьба, работа по дому и прочее) занимает менее 30 мин в день, то у Вас низкий уровень физической активности. Низкий уровень физической активности способствует развитию очень большого числа заболеваний.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78FA0CA-7695-4821-956A-CAA9EE452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63" y="3077449"/>
            <a:ext cx="5569074" cy="370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02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623" y="374045"/>
            <a:ext cx="7376160" cy="646331"/>
          </a:xfrm>
        </p:spPr>
        <p:txBody>
          <a:bodyPr>
            <a:noAutofit/>
          </a:bodyPr>
          <a:lstStyle/>
          <a:p>
            <a:pPr algn="ctr"/>
            <a:r>
              <a:rPr lang="ru-RU" sz="34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Повышенное артериальное давление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45E66E-954F-4B67-B14B-C06829F586EC}"/>
              </a:ext>
            </a:extLst>
          </p:cNvPr>
          <p:cNvSpPr txBox="1"/>
          <p:nvPr/>
        </p:nvSpPr>
        <p:spPr>
          <a:xfrm>
            <a:off x="477199" y="1720840"/>
            <a:ext cx="795269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Оптимальным считают давление ниже 120/80, нормальным 120-129/80-84 мм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рт.ст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Если Ваше давление находится в пределах 130-139/85-89 мм рт. ст., оно считается высоким нормальным. При уровне давления 140/90 мм рт. ст. и более диагностируют артериальную гипертонию. Повышенное артериальное давление – ведущая причина развития мозгового инсульта. Оно способствует также развитию аритмий, инфаркта миокарда, сердечной и почечной недостаточности, болезни Альцгеймера.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7A65E6A-F6DF-4D57-9AB8-DA65771BE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299" y="1519645"/>
            <a:ext cx="2947659" cy="44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30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43" y="374045"/>
            <a:ext cx="7160088" cy="6463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Повышенный уровень глюкозы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45E66E-954F-4B67-B14B-C06829F586EC}"/>
              </a:ext>
            </a:extLst>
          </p:cNvPr>
          <p:cNvSpPr txBox="1"/>
          <p:nvPr/>
        </p:nvSpPr>
        <p:spPr>
          <a:xfrm>
            <a:off x="787239" y="1402831"/>
            <a:ext cx="1061752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Многие люди не подозревают о наличии у них сахарного диабета. Измерение уровня глюкозы в крови – простой анализ, позволяющий своевременно предотвратить серьезные проблемы со здоровьем. Проведение этого анализа особенно важно для людей с ожирением, при наличии близких родственников, страдающих сахарным диабетом, а также женщин, родивших крупного (более 4 кг) ребенка.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норме глюкоза натощак &lt; 6,1 ммоль/л.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глюкоза натощак 6,1 – 6,9 ммоль/л и/или уровень глюкозы 7,8 – 11,0 ммоль/л через 2 часа после сахарной нагрузки – это ПРЕДДИАБЕТ.</a:t>
            </a:r>
          </a:p>
        </p:txBody>
      </p:sp>
    </p:spTree>
    <p:extLst>
      <p:ext uri="{BB962C8B-B14F-4D97-AF65-F5344CB8AC3E}">
        <p14:creationId xmlns:p14="http://schemas.microsoft.com/office/powerpoint/2010/main" val="3038901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43" y="374045"/>
            <a:ext cx="7160088" cy="6463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Повышенный уровень глюкозы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45E66E-954F-4B67-B14B-C06829F586EC}"/>
              </a:ext>
            </a:extLst>
          </p:cNvPr>
          <p:cNvSpPr txBox="1"/>
          <p:nvPr/>
        </p:nvSpPr>
        <p:spPr>
          <a:xfrm>
            <a:off x="787237" y="1363464"/>
            <a:ext cx="106175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САХАРНЫЙ ДИАБЕТ диагностируют при уровне глюкозы натощак 7,0 ммоль/л и более и/или при уровне глюкозы 11,1 ммоль/л и более через 2 часа после сахарной нагрузки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Люди с повышенным уровнем глюкозы и, особенно с сахарным диабетом гораздо чаще переносят сосудистые и сердечные осложнения.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1BDF800-0067-4E6F-9871-8568C70C15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146" y="3675017"/>
            <a:ext cx="4769705" cy="318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0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43" y="374045"/>
            <a:ext cx="7160088" cy="6463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Психосоциальные факторы риска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45E66E-954F-4B67-B14B-C06829F586EC}"/>
              </a:ext>
            </a:extLst>
          </p:cNvPr>
          <p:cNvSpPr txBox="1"/>
          <p:nvPr/>
        </p:nvSpPr>
        <p:spPr>
          <a:xfrm>
            <a:off x="787240" y="1550877"/>
            <a:ext cx="72768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Стресс – это естественный спутник человека. Незначительные стрессы неизбежны и безвредны. Угрозу здоровью представляет острые стрессы большой силы или длительное хроническое психоэмоциональное перенапряжение.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Нередко в стрессовых ситуациях у людей развиваются тревожные или депрессивные состояния.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Стресс, тревожные и депрессивные состояния более чем в 2 раза увеличивают риск осложнений и смерти от сердечно-сосудистых заболеваний.</a:t>
            </a:r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1B80683-DC97-4316-B1E7-2A9673878C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4"/>
          <a:stretch/>
        </p:blipFill>
        <p:spPr>
          <a:xfrm>
            <a:off x="8203473" y="2056079"/>
            <a:ext cx="3810145" cy="351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06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43" y="374045"/>
            <a:ext cx="7160088" cy="64633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Профилактика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45E66E-954F-4B67-B14B-C06829F586EC}"/>
              </a:ext>
            </a:extLst>
          </p:cNvPr>
          <p:cNvSpPr txBox="1"/>
          <p:nvPr/>
        </p:nvSpPr>
        <p:spPr>
          <a:xfrm>
            <a:off x="247308" y="1392886"/>
            <a:ext cx="779941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Придерживайтесь принципов здорового образа жизни</a:t>
            </a:r>
          </a:p>
          <a:p>
            <a:pPr algn="just"/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Соблюдайте рациональное питание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Занимайтесь ф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изической активностью</a:t>
            </a:r>
          </a:p>
          <a:p>
            <a:pPr algn="just"/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под контролем цифры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здоровья</a:t>
            </a:r>
          </a:p>
          <a:p>
            <a:pPr algn="just"/>
            <a:endParaRPr lang="ru-RU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 в цифрах – не что иное, 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правила здорового образа жизни,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следуйте им - и всегда будете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чувствовать себя хорошо.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CF9B8AD-C4F7-4926-B15B-8E085040CC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91" y="3466912"/>
            <a:ext cx="2997044" cy="19982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1A3BB17-B853-4051-A53D-F26656B88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284" y="1152986"/>
            <a:ext cx="3133618" cy="22381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65204048-B46F-4ACD-95A1-E5BF04302B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41" y="3561806"/>
            <a:ext cx="2149979" cy="325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794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78D1D3-92E0-47D2-AB26-6350FF78325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2B3D5"/>
          </a:solidFill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Диспансеризация и диспансерное наблюдение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35CC8BD-5FD5-4301-A683-A114FD14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9381775-4F72-48D0-83F3-8EA8F3BAC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2091"/>
            <a:ext cx="10515600" cy="432453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2022 года возобновлено прохождение диспансеризации определенных групп взрослого населения и профилактических медицинских осмотров в зависимости от возраста.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Диспансеризация – это регулярный медицинский осмотр и консультация специалистов, выполнение лабораторных анализов и инструментальной диагностики состояния здоровья населения.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периодического медицинского обследования здоровья граждан является профилактика и выявление распространенных хронических и онкологических заболеваний, которые становятся причиной инвалидности и смертности населения.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Диспансерное наблюдение представляет собой динамическое наблюдение, в том числе необходимое обследование, за состоянием здоровья лиц, страдающих хроническими заболеваниями, функциональными расстройствами, иными состояниями, в целях своевременного выявления, предупреждения осложнений, обострений заболеваний, иных патологических состояний, их профилактики и осуществления медицинской реабилитации.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98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2F0BC572-7D8E-4650-813D-D1CB9F04B6A0}"/>
              </a:ext>
            </a:extLst>
          </p:cNvPr>
          <p:cNvSpPr txBox="1">
            <a:spLocks/>
          </p:cNvSpPr>
          <p:nvPr/>
        </p:nvSpPr>
        <p:spPr>
          <a:xfrm>
            <a:off x="1866900" y="1626590"/>
            <a:ext cx="8458200" cy="740383"/>
          </a:xfrm>
          <a:prstGeom prst="rect">
            <a:avLst/>
          </a:prstGeom>
          <a:ln>
            <a:noFill/>
          </a:ln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pc="300" dirty="0">
                <a:ln w="11430" cmpd="sng">
                  <a:solidFill>
                    <a:srgbClr val="02B3D5"/>
                  </a:solidFill>
                  <a:prstDash val="solid"/>
                  <a:miter lim="800000"/>
                </a:ln>
                <a:solidFill>
                  <a:srgbClr val="02B3D5"/>
                </a:solidFill>
                <a:effectLst/>
              </a:rPr>
              <a:t>СПАСИБО ЗА ВНИМАНИЕ!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FEBAB09-A176-430C-91F8-C5961DD1BE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5" b="22667"/>
          <a:stretch/>
        </p:blipFill>
        <p:spPr>
          <a:xfrm>
            <a:off x="2008498" y="2432197"/>
            <a:ext cx="8175004" cy="349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31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43" y="374045"/>
            <a:ext cx="7160088" cy="64633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Здоровье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C6299D9D-07A0-4099-ADF6-C343D87675CE}"/>
              </a:ext>
            </a:extLst>
          </p:cNvPr>
          <p:cNvGraphicFramePr/>
          <p:nvPr/>
        </p:nvGraphicFramePr>
        <p:xfrm>
          <a:off x="6457910" y="1985210"/>
          <a:ext cx="3832896" cy="258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FC3C510-0F65-45C7-A233-983ED45B5B7D}"/>
              </a:ext>
            </a:extLst>
          </p:cNvPr>
          <p:cNvSpPr txBox="1"/>
          <p:nvPr/>
        </p:nvSpPr>
        <p:spPr>
          <a:xfrm>
            <a:off x="433474" y="1946915"/>
            <a:ext cx="594014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большинства людей здоровье - это нормальное состояние, которое мы обычно не сознаем или не обращаем на него внимание, как мы не думаем о своем дыхании, о том, как бьется сердце. Кто-то мудро сказал: «Ощущение здоровья приобретается только после перенесенной болезни».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5DAA101-0021-42DF-8633-34A6055B8F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427" y="1714500"/>
            <a:ext cx="515509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79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43" y="374045"/>
            <a:ext cx="7160088" cy="64633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Здоровье</a:t>
            </a: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C6299D9D-07A0-4099-ADF6-C343D87675CE}"/>
              </a:ext>
            </a:extLst>
          </p:cNvPr>
          <p:cNvGraphicFramePr/>
          <p:nvPr/>
        </p:nvGraphicFramePr>
        <p:xfrm>
          <a:off x="6457910" y="1985210"/>
          <a:ext cx="3832896" cy="258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FC3C510-0F65-45C7-A233-983ED45B5B7D}"/>
              </a:ext>
            </a:extLst>
          </p:cNvPr>
          <p:cNvSpPr txBox="1"/>
          <p:nvPr/>
        </p:nvSpPr>
        <p:spPr>
          <a:xfrm>
            <a:off x="918754" y="1476971"/>
            <a:ext cx="103544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Здоровье – главная ценность жизни каждого человека. Существуют компоненты здорового образа жизни, выраженные в цифрах, которыми рекомендуется руководствоваться в повседневной жизни для поддержания и сохранения здоровья.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8E5FA64-5848-44A5-9EF1-750CF3378D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659" y="3046631"/>
            <a:ext cx="5966226" cy="335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281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3F37B5-6ED6-48AF-A3D8-38E8EA61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292" y="410368"/>
            <a:ext cx="10414996" cy="843666"/>
          </a:xfrm>
          <a:solidFill>
            <a:srgbClr val="02B3D5"/>
          </a:solidFill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Здоровые цифры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359334-5F92-40BB-B695-EEB5B92A1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72" y="1790983"/>
            <a:ext cx="8398831" cy="364752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здоровью ничего не угрожает, если у вас:</a:t>
            </a:r>
          </a:p>
          <a:p>
            <a:pPr marL="0" indent="0" algn="l">
              <a:buNone/>
            </a:pPr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Артериальное давление – ниже 140/90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мм.рт.ст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l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Общий холестерин – от 3,5 до 5 ммоль/л;</a:t>
            </a:r>
          </a:p>
          <a:p>
            <a:pPr marL="0" indent="0" algn="l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Глюкоза (сахар) в крови – ниже 6 ммоль/л;</a:t>
            </a:r>
          </a:p>
          <a:p>
            <a:pPr marL="0" indent="0" algn="l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Оптимальный индекс массы тела – 19 – 25 кг/м2;</a:t>
            </a:r>
          </a:p>
          <a:p>
            <a:pPr marL="0" indent="0" algn="l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Окружность талии – менее или равно 102 см у мужчин,</a:t>
            </a:r>
          </a:p>
          <a:p>
            <a:pPr marL="0" indent="0" algn="l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менее или равно 88 см у женщин.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10CD5B0-0A08-447A-A912-0007B71B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A166985-85C2-4F0C-81C8-60727E18B2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753" y="1790983"/>
            <a:ext cx="4330275" cy="28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20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A67F10C-BC1E-4CD9-859D-99E76373E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>
                <a:solidFill>
                  <a:schemeClr val="bg1"/>
                </a:solidFill>
              </a:rPr>
              <a:t>6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33FA6C2D-D861-405D-BAE5-09F2C588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39" y="409575"/>
            <a:ext cx="10420985" cy="818333"/>
          </a:xfrm>
          <a:solidFill>
            <a:srgbClr val="02B3D5"/>
          </a:solidFill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Здоровые цифры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="" xmlns:a16="http://schemas.microsoft.com/office/drawing/2014/main" id="{ADC5CB75-8A84-4CDB-83D7-2BBCCE02BFCF}"/>
              </a:ext>
            </a:extLst>
          </p:cNvPr>
          <p:cNvSpPr txBox="1">
            <a:spLocks/>
          </p:cNvSpPr>
          <p:nvPr/>
        </p:nvSpPr>
        <p:spPr>
          <a:xfrm>
            <a:off x="466495" y="1898467"/>
            <a:ext cx="7989528" cy="368372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3ds" panose="02000503020000020004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Вам следует знать, что необходимо ежедневно: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употреблять 500 грамм фруктов и овощей или 5 порций;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соль не более 5 грамм (1 чайная ложка);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спать – не менее 7 часов;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больше двигаться – не менее 30 минут ежедневно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 10 000 шагов)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 курить.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C5E308E-AB21-4974-97F5-7D8A723930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23" y="1422013"/>
            <a:ext cx="3082833" cy="46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6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иток: горизонтальный 6">
            <a:extLst>
              <a:ext uri="{FF2B5EF4-FFF2-40B4-BE49-F238E27FC236}">
                <a16:creationId xmlns="" xmlns:a16="http://schemas.microsoft.com/office/drawing/2014/main" id="{0AF92937-56E2-40FD-ABA2-54EF389B5B16}"/>
              </a:ext>
            </a:extLst>
          </p:cNvPr>
          <p:cNvSpPr/>
          <p:nvPr/>
        </p:nvSpPr>
        <p:spPr>
          <a:xfrm>
            <a:off x="2759882" y="191589"/>
            <a:ext cx="7733211" cy="989419"/>
          </a:xfrm>
          <a:prstGeom prst="horizontalScroll">
            <a:avLst/>
          </a:prstGeom>
          <a:solidFill>
            <a:srgbClr val="01B4D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7711104-B3B4-442D-A2BB-6C6CD7AE0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6443" y="374045"/>
            <a:ext cx="7160088" cy="646331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latin typeface="3ds Condensed"/>
                <a:cs typeface="Times New Roman" pitchFamily="18" charset="0"/>
              </a:rPr>
              <a:t>Факторы риска </a:t>
            </a:r>
          </a:p>
        </p:txBody>
      </p:sp>
      <p:sp>
        <p:nvSpPr>
          <p:cNvPr id="26" name="Номер слайда 25">
            <a:extLst>
              <a:ext uri="{FF2B5EF4-FFF2-40B4-BE49-F238E27FC236}">
                <a16:creationId xmlns="" xmlns:a16="http://schemas.microsoft.com/office/drawing/2014/main" id="{CC4C3AEF-A469-482C-A6D0-61CC98FE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FC3C510-0F65-45C7-A233-983ED45B5B7D}"/>
              </a:ext>
            </a:extLst>
          </p:cNvPr>
          <p:cNvSpPr txBox="1"/>
          <p:nvPr/>
        </p:nvSpPr>
        <p:spPr>
          <a:xfrm>
            <a:off x="380232" y="2125241"/>
            <a:ext cx="529775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Сердечно-сосудистые заболевания, сахарный диабет, бронхолегочные и онкологические болезни – это основные неинфекционные заболевания, которые чаще всего становятся причинами смерти людей в большинстве стран мира.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C2056F4-4C25-4236-81AD-07726DD4E5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791" y="1587371"/>
            <a:ext cx="6021977" cy="401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4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3F37B5-6ED6-48AF-A3D8-38E8EA61E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9292" y="410368"/>
            <a:ext cx="10414996" cy="843666"/>
          </a:xfrm>
          <a:solidFill>
            <a:srgbClr val="02B3D5"/>
          </a:solidFill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Факторы риска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E359334-5F92-40BB-B695-EEB5B92A1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716" y="1656000"/>
            <a:ext cx="10976568" cy="3421097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Однозначных причин развития сердечно-сосудистых и других неинфекционных заболеваний не существует, однако установлены предрасполагающие факторы. Их принято называть ФАКТОРАМИ РИСКА.</a:t>
            </a:r>
          </a:p>
          <a:p>
            <a:pPr marL="0" indent="0" algn="l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факторы риска, на которые мы не можем повлиять. Их называют </a:t>
            </a:r>
            <a:r>
              <a:rPr lang="ru-RU" sz="24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немодифицируемыми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(неизменяемые) факторы риска. К ним относятся:</a:t>
            </a:r>
          </a:p>
          <a:p>
            <a:pPr marL="0" indent="0" algn="l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● возраст</a:t>
            </a:r>
          </a:p>
          <a:p>
            <a:pPr marL="0" indent="0" algn="l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● пол</a:t>
            </a:r>
          </a:p>
          <a:p>
            <a:pPr marL="0" indent="0" algn="l">
              <a:buNone/>
            </a:pP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● наследственная предрасположенность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10CD5B0-0A08-447A-A912-0007B71B5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37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BDC074-2132-4827-9F79-8E6425868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184" y="410369"/>
            <a:ext cx="10368103" cy="816646"/>
          </a:xfrm>
          <a:solidFill>
            <a:srgbClr val="01B3D8"/>
          </a:solidFill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Факторы риска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E5C4C6-6345-4D23-8E28-44B9281DA8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47" y="1638490"/>
            <a:ext cx="11798730" cy="416142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факторы риска, на которые мы можем повлиять. К ним относятся:</a:t>
            </a:r>
          </a:p>
          <a:p>
            <a:pPr algn="l"/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</a:t>
            </a:r>
          </a:p>
          <a:p>
            <a:pPr algn="l"/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нездоровое питание</a:t>
            </a:r>
          </a:p>
          <a:p>
            <a:pPr algn="l"/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физической активности</a:t>
            </a:r>
          </a:p>
          <a:p>
            <a:pPr algn="l"/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чрезмерное потребление алкоголя</a:t>
            </a:r>
          </a:p>
          <a:p>
            <a:pPr algn="l"/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избыточная масса тела/ожирение</a:t>
            </a:r>
          </a:p>
          <a:p>
            <a:pPr algn="l"/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повышенное артериальное давление</a:t>
            </a:r>
          </a:p>
          <a:p>
            <a:pPr algn="l"/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уровень холестерина</a:t>
            </a:r>
          </a:p>
          <a:p>
            <a:pPr algn="l"/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уровень глюкозы</a:t>
            </a:r>
          </a:p>
          <a:p>
            <a:pPr algn="l"/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психосоциальные факторы (стресс, тревога, депрессия)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F904CC9-439A-4830-9A31-6EFF7226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0E006-C01D-4C0B-AF9D-C9E792D5554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BC4E0F5-79C2-4652-99A8-2D4A13F865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770" y="2182395"/>
            <a:ext cx="2024743" cy="30371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926CA10-29DA-4537-909F-D71572CAA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8" r="35857"/>
          <a:stretch/>
        </p:blipFill>
        <p:spPr>
          <a:xfrm>
            <a:off x="7602666" y="3320139"/>
            <a:ext cx="2137867" cy="289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428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2018</TotalTime>
  <Words>1646</Words>
  <Application>Microsoft Office PowerPoint</Application>
  <PresentationFormat>Произвольный</PresentationFormat>
  <Paragraphs>154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Определение</vt:lpstr>
      <vt:lpstr>Здоровье</vt:lpstr>
      <vt:lpstr>Здоровье</vt:lpstr>
      <vt:lpstr>Здоровые цифры</vt:lpstr>
      <vt:lpstr>Здоровые цифры</vt:lpstr>
      <vt:lpstr>Факторы риска </vt:lpstr>
      <vt:lpstr>Факторы риска</vt:lpstr>
      <vt:lpstr>Факторы риска</vt:lpstr>
      <vt:lpstr>Факторы риска</vt:lpstr>
      <vt:lpstr>Презентация PowerPoint</vt:lpstr>
      <vt:lpstr>Презентация PowerPoint</vt:lpstr>
      <vt:lpstr>Нездоровое питание</vt:lpstr>
      <vt:lpstr>Рациональное питание</vt:lpstr>
      <vt:lpstr>Избыточная масса тела/ожирение</vt:lpstr>
      <vt:lpstr>Повышенный уровень холестерина</vt:lpstr>
      <vt:lpstr>Липидный профиль</vt:lpstr>
      <vt:lpstr>Липидный профиль</vt:lpstr>
      <vt:lpstr>Липидный профиль</vt:lpstr>
      <vt:lpstr>Липидный профиль</vt:lpstr>
      <vt:lpstr>Низкий уровень физической активности</vt:lpstr>
      <vt:lpstr>Повышенное артериальное давление</vt:lpstr>
      <vt:lpstr>Повышенный уровень глюкозы</vt:lpstr>
      <vt:lpstr>Повышенный уровень глюкозы</vt:lpstr>
      <vt:lpstr>Психосоциальные факторы риска</vt:lpstr>
      <vt:lpstr>Профилактика</vt:lpstr>
      <vt:lpstr>Диспансеризация и диспансерное наблюдение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 Куприн</dc:creator>
  <cp:lastModifiedBy>AdmVsk</cp:lastModifiedBy>
  <cp:revision>99</cp:revision>
  <dcterms:created xsi:type="dcterms:W3CDTF">2021-04-18T20:28:40Z</dcterms:created>
  <dcterms:modified xsi:type="dcterms:W3CDTF">2022-10-27T09:42:19Z</dcterms:modified>
</cp:coreProperties>
</file>