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1151" r:id="rId5"/>
    <p:sldId id="1233" r:id="rId6"/>
    <p:sldId id="1234" r:id="rId7"/>
    <p:sldId id="1235" r:id="rId8"/>
    <p:sldId id="1238" r:id="rId9"/>
    <p:sldId id="1239" r:id="rId10"/>
    <p:sldId id="1242" r:id="rId11"/>
    <p:sldId id="1243" r:id="rId12"/>
    <p:sldId id="1245" r:id="rId13"/>
    <p:sldId id="1246" r:id="rId14"/>
    <p:sldId id="1247" r:id="rId15"/>
    <p:sldId id="10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T Sans Caption" panose="020B0603020203020204" pitchFamily="34" charset="0"/>
      <p:regular r:id="rId24"/>
      <p:bold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A13577-80DC-4065-AF1B-94BAD9523EC0}">
          <p14:sldIdLst>
            <p14:sldId id="1151"/>
            <p14:sldId id="1233"/>
            <p14:sldId id="1234"/>
            <p14:sldId id="1235"/>
            <p14:sldId id="1238"/>
            <p14:sldId id="1239"/>
            <p14:sldId id="1242"/>
            <p14:sldId id="1243"/>
            <p14:sldId id="1245"/>
            <p14:sldId id="1246"/>
            <p14:sldId id="1247"/>
            <p14:sldId id="10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2E"/>
    <a:srgbClr val="59595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208" y="32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0981-269E-473B-90FC-119FBB8E0DB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47E2-D3CC-4FAF-9070-0C28B8982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2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06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84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86405-52EF-4306-81FF-7FC02950F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C9E46A-B4E2-43F3-A148-FB8584CC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8B387-36B7-41E0-89B7-59950FE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D52C1-DB65-4E01-952B-3677A3C0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08D8B0-E1C6-4F48-A48A-B39FEF79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24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D0FA4-025C-46BC-802F-80073241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9EF73-760E-4A59-8845-A1F38211D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1B69C-DED4-4E26-86EE-0744195C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E4166-EBF2-400F-9A36-15E79319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EBF4E-FFFD-4E8D-8526-8DA74253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6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A47074-6B5D-4130-8F3C-B22D42A0A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26489-BD08-4002-95B0-7A68604DC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F102C-4C49-41C5-8031-A6D71A23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F1F80-6E0E-48D7-ABF9-C04BB6DD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1C055-6569-4A52-BD61-BF479784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44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4F7FB-13C2-492A-988C-0585980E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9B169-0037-4612-AE54-0659201EA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1816B-5A71-4473-8FA7-169CD4B7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6A059-C98B-4401-9C19-CF18BBC7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6A2DA-69FF-4755-A4D2-43AC4EBE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2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9106E-9313-42DD-B4C7-A4A1CFAF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D6284-CE0E-4A5B-AC80-EEB920C6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6DFDF-5B16-4920-8485-3C1DA76C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DBB3B-14EF-4D43-9B62-1D147DA0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628E5-4E0D-407B-9692-9C2ED686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4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CD0BE-C503-4A94-92CF-330B9F06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3E29D-0C26-4C10-A712-6513F9225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966ECC-6F6E-4D52-8F31-C5294F1E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071DF-1323-47DC-9C39-569DDA84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5E1149-2478-41B4-A398-2C515B0A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592BC-88A5-46FF-81DF-295F08D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5AA7B-C231-448E-A2DE-D836840F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88CE0F-0711-46AE-BA03-BDD4C290B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D565E8-12FC-4F02-85E2-0AD8BCEEF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886ED8-37C1-412A-B7B9-9B8189EDA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1D8BE9-AA86-43A8-A43D-7A39DEBF3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874D00-2363-4BF8-B0E6-5695F2D5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5EA75E-AF3B-45D8-BE55-14DE32E6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6926E6-40BA-4546-A5B7-CCC65E75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82581-A9DE-49D8-8A8F-6BF8B4FF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515563-CB77-457B-B29A-AC74CF64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10401F-25D3-4ADA-8030-61CCA8C4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1BB0C-1D91-43D0-ACC6-C6E05909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178B09-B50B-4F0F-98B2-55311DAC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519E1A-832B-4432-8005-C407C1DE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351200-E27C-430B-B077-701D9C4C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3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1BCFE-14F4-4578-9C3A-CCA369A9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E9DF5A-295E-4E5F-AD3C-EF31BAC6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963B3-17A1-4D44-A68C-8B145DE25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02BE6F-069C-46A6-B32C-81D03440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EB8D2-3C93-4C60-9F56-1312A08E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5A432-B390-441D-A03E-C8EB181B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29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7D5B9-B52C-46BF-94BB-45EC46D1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9C9CA7-BC5A-4DE5-BF10-66E580C59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7B97CF-3D81-465E-BC82-E3D9B617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31DA8-08BB-40CD-A3AF-3C8A1D5A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51F49A-6FD0-46B1-9738-618C6396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A17C6-C87B-4EFB-BB39-15FC169C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08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2F0F4-054B-4E48-8198-B0A52759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24BC8B-2C46-4711-B690-6F96C1EE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713AC-0FCD-4F7C-BEDC-88719B0B4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C17A-075E-4A76-8E4F-5534E92C5D7F}" type="datetimeFigureOut">
              <a:rPr lang="ru-RU" smtClean="0"/>
              <a:pPr/>
              <a:t>22.05.2020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55CE7-2D11-4FDB-AB40-A9597DE54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7B468-4E33-4FFF-B6E4-A24D40E5C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6B57-65A2-4294-AD20-FBE31CEA1E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F1AB8-3B08-D341-8331-17B1EEB62D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188" y="0"/>
            <a:ext cx="6975812" cy="6858000"/>
          </a:xfrm>
          <a:prstGeom prst="rect">
            <a:avLst/>
          </a:prstGeom>
        </p:spPr>
      </p:pic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2CDA66B2-087D-5A44-87A2-C6BB6E3DE607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>
              <a:highlight>
                <a:srgbClr val="595959"/>
              </a:highlight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247CEB9-4D53-7F4A-BFD7-67533D744F86}"/>
              </a:ext>
            </a:extLst>
          </p:cNvPr>
          <p:cNvSpPr txBox="1">
            <a:spLocks/>
          </p:cNvSpPr>
          <p:nvPr/>
        </p:nvSpPr>
        <p:spPr>
          <a:xfrm>
            <a:off x="734677" y="784090"/>
            <a:ext cx="6189998" cy="1030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Маркировка</a:t>
            </a:r>
          </a:p>
          <a:p>
            <a:pPr defTabSz="839852">
              <a:lnSpc>
                <a:spcPct val="100000"/>
              </a:lnSpc>
            </a:pP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альтернативной табачной продукции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A69B658-D35D-FA47-B558-AA3789C1B065}"/>
              </a:ext>
            </a:extLst>
          </p:cNvPr>
          <p:cNvCxnSpPr>
            <a:cxnSpLocks/>
          </p:cNvCxnSpPr>
          <p:nvPr/>
        </p:nvCxnSpPr>
        <p:spPr>
          <a:xfrm flipH="1">
            <a:off x="853194" y="2214305"/>
            <a:ext cx="4504417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3CF5F0-1F20-6A4B-BB05-99540B8F50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79" y="5396463"/>
            <a:ext cx="3920996" cy="73356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247CEB9-4D53-7F4A-BFD7-67533D744F86}"/>
              </a:ext>
            </a:extLst>
          </p:cNvPr>
          <p:cNvSpPr txBox="1">
            <a:spLocks/>
          </p:cNvSpPr>
          <p:nvPr/>
        </p:nvSpPr>
        <p:spPr>
          <a:xfrm>
            <a:off x="734677" y="3642103"/>
            <a:ext cx="3449697" cy="733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Андрей Железнов</a:t>
            </a:r>
          </a:p>
          <a:p>
            <a:pPr defTabSz="839852">
              <a:lnSpc>
                <a:spcPct val="100000"/>
              </a:lnSpc>
            </a:pPr>
            <a:r>
              <a:rPr lang="ru-RU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проекта АТП</a:t>
            </a:r>
          </a:p>
        </p:txBody>
      </p:sp>
    </p:spTree>
    <p:extLst>
      <p:ext uri="{BB962C8B-B14F-4D97-AF65-F5344CB8AC3E}">
        <p14:creationId xmlns:p14="http://schemas.microsoft.com/office/powerpoint/2010/main" val="4332409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0" y="293816"/>
            <a:ext cx="7289865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работает делать решение для опта?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05AE8548-5401-6A44-9CF7-F0CD91F792BB}"/>
              </a:ext>
            </a:extLst>
          </p:cNvPr>
          <p:cNvSpPr txBox="1"/>
          <p:nvPr/>
        </p:nvSpPr>
        <p:spPr>
          <a:xfrm>
            <a:off x="1808490" y="1598925"/>
            <a:ext cx="5725759" cy="15914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должен делать? </a:t>
            </a:r>
          </a:p>
          <a:p>
            <a:pPr marL="457200" lvl="0" indent="-45720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Получать и формировать электронные УПД </a:t>
            </a:r>
          </a:p>
          <a:p>
            <a:pPr marL="457200" lvl="0" indent="-45720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Считывать коды маркировки при приемке   и формировании отгрузки.</a:t>
            </a: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3F469703-AAAA-7649-B5E9-1555DA7CE7F0}"/>
              </a:ext>
            </a:extLst>
          </p:cNvPr>
          <p:cNvSpPr txBox="1"/>
          <p:nvPr/>
        </p:nvSpPr>
        <p:spPr>
          <a:xfrm>
            <a:off x="1808490" y="3634192"/>
            <a:ext cx="422693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для этого нужно?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id="{D4B00AEE-1CCD-5A47-8501-B5F189E40E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857" y="4337706"/>
            <a:ext cx="824404" cy="10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33A5E-2ECB-9940-B182-EB36566A8903}"/>
              </a:ext>
            </a:extLst>
          </p:cNvPr>
          <p:cNvSpPr txBox="1"/>
          <p:nvPr/>
        </p:nvSpPr>
        <p:spPr>
          <a:xfrm>
            <a:off x="1759666" y="5546123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Подключение</a:t>
            </a:r>
          </a:p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 ЮЗ ЭДО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4648A4-E763-8942-B434-333238A8B1F5}"/>
              </a:ext>
            </a:extLst>
          </p:cNvPr>
          <p:cNvSpPr/>
          <p:nvPr/>
        </p:nvSpPr>
        <p:spPr>
          <a:xfrm>
            <a:off x="4938545" y="5546123"/>
            <a:ext cx="1478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Сканеры, ТСД</a:t>
            </a:r>
            <a:endParaRPr lang="en-US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4A26D6-20EE-4E4F-A253-7F3C235B3BD8}"/>
              </a:ext>
            </a:extLst>
          </p:cNvPr>
          <p:cNvSpPr/>
          <p:nvPr/>
        </p:nvSpPr>
        <p:spPr>
          <a:xfrm>
            <a:off x="8095061" y="5546123"/>
            <a:ext cx="2093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Доработка учетного</a:t>
            </a:r>
          </a:p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или складского ПО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CC9761E4-D010-B943-86C4-F1D2B0138349}"/>
              </a:ext>
            </a:extLst>
          </p:cNvPr>
          <p:cNvCxnSpPr>
            <a:cxnSpLocks/>
          </p:cNvCxnSpPr>
          <p:nvPr/>
        </p:nvCxnSpPr>
        <p:spPr>
          <a:xfrm>
            <a:off x="3859619" y="4455901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3C6E35FF-0077-404D-B2B9-5C894E50A601}"/>
              </a:ext>
            </a:extLst>
          </p:cNvPr>
          <p:cNvCxnSpPr>
            <a:cxnSpLocks/>
          </p:cNvCxnSpPr>
          <p:nvPr/>
        </p:nvCxnSpPr>
        <p:spPr>
          <a:xfrm>
            <a:off x="7495953" y="4455901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6">
            <a:extLst>
              <a:ext uri="{FF2B5EF4-FFF2-40B4-BE49-F238E27FC236}">
                <a16:creationId xmlns:a16="http://schemas.microsoft.com/office/drawing/2014/main" id="{82D4D66A-0631-D149-801C-F3AC5B930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039" y="4157706"/>
            <a:ext cx="1440000" cy="1440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желтый, знак, часы&#10;&#10;Автоматически созданное описание">
            <a:extLst>
              <a:ext uri="{FF2B5EF4-FFF2-40B4-BE49-F238E27FC236}">
                <a16:creationId xmlns:a16="http://schemas.microsoft.com/office/drawing/2014/main" id="{764A527E-2858-4546-9B44-2973E7672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505" y="4293987"/>
            <a:ext cx="1149456" cy="114945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D8C9DA9-2203-124C-9400-52DBA56FA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116" y="4215096"/>
            <a:ext cx="1382610" cy="13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6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A8AAF094-0C87-E84C-98D5-E3F19CA7C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718" y="4349946"/>
            <a:ext cx="1270062" cy="1270062"/>
          </a:xfrm>
          <a:prstGeom prst="rect">
            <a:avLst/>
          </a:pr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0" y="293816"/>
            <a:ext cx="7819255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работает решение для производителя?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2CF48BE-083C-874D-BFF2-ED7F8C49D7BA}"/>
              </a:ext>
            </a:extLst>
          </p:cNvPr>
          <p:cNvSpPr txBox="1"/>
          <p:nvPr/>
        </p:nvSpPr>
        <p:spPr>
          <a:xfrm>
            <a:off x="1808490" y="3634192"/>
            <a:ext cx="422693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для этого нужно?</a:t>
            </a: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285E3218-0367-8F4C-A781-02BBF0B0B8D9}"/>
              </a:ext>
            </a:extLst>
          </p:cNvPr>
          <p:cNvSpPr txBox="1"/>
          <p:nvPr/>
        </p:nvSpPr>
        <p:spPr>
          <a:xfrm>
            <a:off x="1808490" y="1330450"/>
            <a:ext cx="7271715" cy="21557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должен делать? </a:t>
            </a:r>
          </a:p>
          <a:p>
            <a:pPr marL="514350" lvl="0" indent="-51435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Получать у ЦРПТ коды маркировки</a:t>
            </a:r>
            <a:endParaRPr lang="en-US" sz="20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514350" lvl="0" indent="-51435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Наносить коды на продукцию</a:t>
            </a:r>
            <a:endParaRPr lang="en-US" sz="20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514350" lvl="0" indent="-51435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Формировать электронный УПД с кодами маркировки</a:t>
            </a:r>
            <a:endParaRPr lang="en-US" sz="20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514350" lvl="0" indent="-51435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Сканировать товар при формировании отгрузки</a:t>
            </a:r>
            <a:endParaRPr lang="en-US" sz="20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D7AB7C-5B6F-384E-B1EB-ACB4F15EBA03}"/>
              </a:ext>
            </a:extLst>
          </p:cNvPr>
          <p:cNvSpPr/>
          <p:nvPr/>
        </p:nvSpPr>
        <p:spPr>
          <a:xfrm>
            <a:off x="3295170" y="568043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Принтеры: ручные</a:t>
            </a:r>
          </a:p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или встроенные в линию</a:t>
            </a:r>
            <a:endParaRPr lang="en-US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E94B80-BA69-B141-9984-EA5D9FAA4613}"/>
              </a:ext>
            </a:extLst>
          </p:cNvPr>
          <p:cNvSpPr/>
          <p:nvPr/>
        </p:nvSpPr>
        <p:spPr>
          <a:xfrm>
            <a:off x="6484377" y="5680433"/>
            <a:ext cx="2557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Подключение к ЮЗ ЭДО,</a:t>
            </a:r>
          </a:p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Сканеры, ТСД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D50405A8-1C54-FC43-9733-825AAFB15FE5}"/>
              </a:ext>
            </a:extLst>
          </p:cNvPr>
          <p:cNvCxnSpPr>
            <a:cxnSpLocks/>
          </p:cNvCxnSpPr>
          <p:nvPr/>
        </p:nvCxnSpPr>
        <p:spPr>
          <a:xfrm>
            <a:off x="3096435" y="4540008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F87892D4-6223-E146-9CE4-ACEAE87E4B64}"/>
              </a:ext>
            </a:extLst>
          </p:cNvPr>
          <p:cNvCxnSpPr>
            <a:cxnSpLocks/>
          </p:cNvCxnSpPr>
          <p:nvPr/>
        </p:nvCxnSpPr>
        <p:spPr>
          <a:xfrm>
            <a:off x="6233039" y="4540008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">
            <a:extLst>
              <a:ext uri="{FF2B5EF4-FFF2-40B4-BE49-F238E27FC236}">
                <a16:creationId xmlns:a16="http://schemas.microsoft.com/office/drawing/2014/main" id="{039B56D4-B998-1C41-9076-10789B4005DD}"/>
              </a:ext>
            </a:extLst>
          </p:cNvPr>
          <p:cNvCxnSpPr>
            <a:cxnSpLocks/>
          </p:cNvCxnSpPr>
          <p:nvPr/>
        </p:nvCxnSpPr>
        <p:spPr>
          <a:xfrm>
            <a:off x="9327113" y="4540008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3728DE-0D68-EC49-B4D0-786E2B49BF77}"/>
              </a:ext>
            </a:extLst>
          </p:cNvPr>
          <p:cNvSpPr/>
          <p:nvPr/>
        </p:nvSpPr>
        <p:spPr>
          <a:xfrm>
            <a:off x="303497" y="5680433"/>
            <a:ext cx="2459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Веб-интерфейс ГИС МТ</a:t>
            </a:r>
          </a:p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или отдельное решение</a:t>
            </a:r>
          </a:p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для заказа кодов</a:t>
            </a:r>
            <a:endParaRPr lang="en-US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CE39C6-2037-9446-90B8-0121E12EFB77}"/>
              </a:ext>
            </a:extLst>
          </p:cNvPr>
          <p:cNvSpPr/>
          <p:nvPr/>
        </p:nvSpPr>
        <p:spPr>
          <a:xfrm>
            <a:off x="9656721" y="5680433"/>
            <a:ext cx="20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Доработка учетного</a:t>
            </a:r>
          </a:p>
          <a:p>
            <a:pPr lvl="0" algn="ctr"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или складского ПО</a:t>
            </a:r>
          </a:p>
        </p:txBody>
      </p:sp>
      <p:pic>
        <p:nvPicPr>
          <p:cNvPr id="17" name="Picture 26">
            <a:extLst>
              <a:ext uri="{FF2B5EF4-FFF2-40B4-BE49-F238E27FC236}">
                <a16:creationId xmlns:a16="http://schemas.microsoft.com/office/drawing/2014/main" id="{9A770CC6-C0C0-0040-AB21-BC1E35714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828" y="4377943"/>
            <a:ext cx="1440000" cy="1440000"/>
          </a:xfrm>
          <a:prstGeom prst="rect">
            <a:avLst/>
          </a:prstGeom>
        </p:spPr>
      </p:pic>
      <p:pic>
        <p:nvPicPr>
          <p:cNvPr id="18" name="Picture 26">
            <a:extLst>
              <a:ext uri="{FF2B5EF4-FFF2-40B4-BE49-F238E27FC236}">
                <a16:creationId xmlns:a16="http://schemas.microsoft.com/office/drawing/2014/main" id="{41EFC8C7-709B-A047-82C2-9AD8247966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76" y="4540008"/>
            <a:ext cx="824404" cy="1080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BAD9E7-BD0D-F04B-BDE4-E034B7ABE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419" y="4377943"/>
            <a:ext cx="1382610" cy="13826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8A225-30A7-1144-865C-F8139C156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558" y="4774019"/>
            <a:ext cx="1037966" cy="103796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516C2876-F932-0948-8244-22C014C66F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50" y="4504537"/>
            <a:ext cx="1135589" cy="11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0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DA157E-3865-0A4C-9D6C-6B8A3E58F8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29"/>
          <a:stretch/>
        </p:blipFill>
        <p:spPr>
          <a:xfrm>
            <a:off x="3047999" y="-1"/>
            <a:ext cx="9144001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F73F6B-46B6-EF4B-B677-B2FA21DE481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247CEB9-4D53-7F4A-BFD7-67533D744F86}"/>
              </a:ext>
            </a:extLst>
          </p:cNvPr>
          <p:cNvSpPr txBox="1">
            <a:spLocks/>
          </p:cNvSpPr>
          <p:nvPr/>
        </p:nvSpPr>
        <p:spPr>
          <a:xfrm>
            <a:off x="734677" y="546566"/>
            <a:ext cx="4556990" cy="73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A69B658-D35D-FA47-B558-AA3789C1B065}"/>
              </a:ext>
            </a:extLst>
          </p:cNvPr>
          <p:cNvCxnSpPr>
            <a:cxnSpLocks/>
          </p:cNvCxnSpPr>
          <p:nvPr/>
        </p:nvCxnSpPr>
        <p:spPr>
          <a:xfrm flipH="1">
            <a:off x="836567" y="1358553"/>
            <a:ext cx="2366655" cy="0"/>
          </a:xfrm>
          <a:prstGeom prst="line">
            <a:avLst/>
          </a:prstGeom>
          <a:ln w="41275">
            <a:solidFill>
              <a:srgbClr val="EAE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C290CDC-A662-DC4F-912B-DB0BDDEC62AC}"/>
              </a:ext>
            </a:extLst>
          </p:cNvPr>
          <p:cNvSpPr txBox="1">
            <a:spLocks/>
          </p:cNvSpPr>
          <p:nvPr/>
        </p:nvSpPr>
        <p:spPr>
          <a:xfrm>
            <a:off x="734677" y="3642102"/>
            <a:ext cx="3449697" cy="1030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Андрей Железнов</a:t>
            </a:r>
          </a:p>
          <a:p>
            <a:pPr defTabSz="839852">
              <a:lnSpc>
                <a:spcPct val="100000"/>
              </a:lnSpc>
            </a:pPr>
            <a:r>
              <a:rPr lang="ru-RU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проекта АТП</a:t>
            </a:r>
          </a:p>
          <a:p>
            <a:pPr defTabSz="839852">
              <a:lnSpc>
                <a:spcPct val="100000"/>
              </a:lnSpc>
            </a:pPr>
            <a:r>
              <a:rPr lang="en" sz="2000" b="0" u="sng" dirty="0" err="1">
                <a:solidFill>
                  <a:srgbClr val="F6F4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a.zheleznov@crpt.ru</a:t>
            </a:r>
            <a:endParaRPr lang="ru-RU" sz="2000" b="0" u="sng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B1411D-3090-1648-9FFE-63DDAE8292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79" y="5396463"/>
            <a:ext cx="3920996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266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45BA59C-9701-B44C-9CE1-ED6A030E114E}"/>
              </a:ext>
            </a:extLst>
          </p:cNvPr>
          <p:cNvSpPr/>
          <p:nvPr/>
        </p:nvSpPr>
        <p:spPr>
          <a:xfrm>
            <a:off x="675041" y="2135495"/>
            <a:ext cx="10838672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endParaRPr lang="en-US" sz="26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691E8E8-0647-704F-B009-1D833BE96413}"/>
              </a:ext>
            </a:extLst>
          </p:cNvPr>
          <p:cNvSpPr txBox="1"/>
          <p:nvPr/>
        </p:nvSpPr>
        <p:spPr>
          <a:xfrm>
            <a:off x="845914" y="2352068"/>
            <a:ext cx="5542008" cy="41280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Aft>
                <a:spcPts val="1500"/>
              </a:spcAft>
              <a:defRPr/>
            </a:pP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Наименование продукции</a:t>
            </a:r>
            <a:endParaRPr lang="ru-RU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Сигары, сигары с обрезанными концами (</a:t>
            </a:r>
            <a:r>
              <a:rPr lang="ru-RU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черуты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)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Сигариллы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(сигары тонкие)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Биди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Кретек</a:t>
            </a: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Табак курительный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Трубочный табак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Табак для кальяна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Табак жевательный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Табак нюхательный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1" y="293816"/>
            <a:ext cx="6871979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Альтернативная табачная продукция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E6576EDE-CF48-F84F-A1A9-C8BB9EAA42FE}"/>
              </a:ext>
            </a:extLst>
          </p:cNvPr>
          <p:cNvSpPr txBox="1"/>
          <p:nvPr/>
        </p:nvSpPr>
        <p:spPr>
          <a:xfrm>
            <a:off x="1077733" y="1325630"/>
            <a:ext cx="7383687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20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Табачная продукция, подлежащая обязательной маркировке с 1 июля 2020</a:t>
            </a: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1C85A4F6-7496-4F44-AEA1-A58D7C1E4832}"/>
              </a:ext>
            </a:extLst>
          </p:cNvPr>
          <p:cNvSpPr txBox="1"/>
          <p:nvPr/>
        </p:nvSpPr>
        <p:spPr>
          <a:xfrm>
            <a:off x="6746484" y="2352068"/>
            <a:ext cx="1601072" cy="41280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Aft>
                <a:spcPts val="1500"/>
              </a:spcAft>
              <a:defRPr/>
            </a:pP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ОКПД2 </a:t>
            </a:r>
            <a:endParaRPr lang="ru-RU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12.00.11.110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12.00.11.120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12.00.11.150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12.00.11.160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12.00.19.110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12.00.19.120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12.00.19.130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12.00.19.140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12.00.19.160</a:t>
            </a: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5493337A-8120-5245-93C6-F1B272ED0623}"/>
              </a:ext>
            </a:extLst>
          </p:cNvPr>
          <p:cNvSpPr txBox="1"/>
          <p:nvPr/>
        </p:nvSpPr>
        <p:spPr>
          <a:xfrm>
            <a:off x="9126828" y="2352068"/>
            <a:ext cx="2219258" cy="41280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Aft>
                <a:spcPts val="1500"/>
              </a:spcAft>
              <a:defRPr/>
            </a:pP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ТН ВЭД ЕАЭС</a:t>
            </a:r>
            <a:endParaRPr lang="ru-RU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2402 10 000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2402 10 000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2402 20 900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2402 20 100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2403 19 100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2403 19 100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2403 11 000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2403 99 100 0 </a:t>
            </a:r>
          </a:p>
          <a:p>
            <a:pPr lvl="0" defTabSz="1193566" hangingPunct="0">
              <a:spcBef>
                <a:spcPts val="1000"/>
              </a:spcBef>
              <a:defRPr/>
            </a:pPr>
            <a:r>
              <a:rPr lang="ru-RU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2403 99 100 0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F897207-D3FB-BB4C-994F-5207EAD2A557}"/>
              </a:ext>
            </a:extLst>
          </p:cNvPr>
          <p:cNvCxnSpPr/>
          <p:nvPr/>
        </p:nvCxnSpPr>
        <p:spPr>
          <a:xfrm>
            <a:off x="675041" y="3296145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AD8DACA-C7A1-0F43-B323-A2F5CB68513D}"/>
              </a:ext>
            </a:extLst>
          </p:cNvPr>
          <p:cNvCxnSpPr/>
          <p:nvPr/>
        </p:nvCxnSpPr>
        <p:spPr>
          <a:xfrm>
            <a:off x="675041" y="3693187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973CB3-54C4-FB48-8365-78B5352AAD6E}"/>
              </a:ext>
            </a:extLst>
          </p:cNvPr>
          <p:cNvCxnSpPr/>
          <p:nvPr/>
        </p:nvCxnSpPr>
        <p:spPr>
          <a:xfrm>
            <a:off x="675041" y="4090229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3ABB7DE-9054-D644-AE5F-75F767FC636E}"/>
              </a:ext>
            </a:extLst>
          </p:cNvPr>
          <p:cNvCxnSpPr/>
          <p:nvPr/>
        </p:nvCxnSpPr>
        <p:spPr>
          <a:xfrm>
            <a:off x="675041" y="4487271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24CADFA-BD41-7B4C-807F-D0D3B7B4988C}"/>
              </a:ext>
            </a:extLst>
          </p:cNvPr>
          <p:cNvCxnSpPr/>
          <p:nvPr/>
        </p:nvCxnSpPr>
        <p:spPr>
          <a:xfrm>
            <a:off x="675041" y="4872282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B4C81CA-6716-9C4D-86AD-41ACEF197701}"/>
              </a:ext>
            </a:extLst>
          </p:cNvPr>
          <p:cNvCxnSpPr/>
          <p:nvPr/>
        </p:nvCxnSpPr>
        <p:spPr>
          <a:xfrm>
            <a:off x="675041" y="5293387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A2BA3AC-9F3D-2A42-98AD-0B014B05173D}"/>
              </a:ext>
            </a:extLst>
          </p:cNvPr>
          <p:cNvCxnSpPr/>
          <p:nvPr/>
        </p:nvCxnSpPr>
        <p:spPr>
          <a:xfrm>
            <a:off x="675041" y="5690429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3EF57D-F571-5843-930D-57106CF0F231}"/>
              </a:ext>
            </a:extLst>
          </p:cNvPr>
          <p:cNvCxnSpPr/>
          <p:nvPr/>
        </p:nvCxnSpPr>
        <p:spPr>
          <a:xfrm>
            <a:off x="675041" y="6099503"/>
            <a:ext cx="10735641" cy="0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8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0DD89-B888-9F46-9EF9-E001E1FBD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241" y="0"/>
            <a:ext cx="6149759" cy="6858000"/>
          </a:xfrm>
          <a:prstGeom prst="rect">
            <a:avLst/>
          </a:pr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1" y="293816"/>
            <a:ext cx="3788675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база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8DE2958-0316-AB45-BAE4-7510D90DC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06" y="1559345"/>
            <a:ext cx="288000" cy="288000"/>
          </a:xfrm>
          <a:prstGeom prst="rect">
            <a:avLst/>
          </a:prstGeom>
        </p:spPr>
      </p:pic>
      <p:pic>
        <p:nvPicPr>
          <p:cNvPr id="23" name="Picture 38">
            <a:extLst>
              <a:ext uri="{FF2B5EF4-FFF2-40B4-BE49-F238E27FC236}">
                <a16:creationId xmlns:a16="http://schemas.microsoft.com/office/drawing/2014/main" id="{7C283FBF-68D5-D341-BBC6-6C40C5B19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06" y="4081435"/>
            <a:ext cx="288000" cy="288000"/>
          </a:xfrm>
          <a:prstGeom prst="rect">
            <a:avLst/>
          </a:prstGeom>
        </p:spPr>
      </p:pic>
      <p:sp>
        <p:nvSpPr>
          <p:cNvPr id="25" name="object 10">
            <a:extLst>
              <a:ext uri="{FF2B5EF4-FFF2-40B4-BE49-F238E27FC236}">
                <a16:creationId xmlns:a16="http://schemas.microsoft.com/office/drawing/2014/main" id="{02ACD0C1-01C5-134C-95CF-EA4ED1DB9B40}"/>
              </a:ext>
            </a:extLst>
          </p:cNvPr>
          <p:cNvSpPr txBox="1"/>
          <p:nvPr/>
        </p:nvSpPr>
        <p:spPr>
          <a:xfrm>
            <a:off x="1464565" y="1537367"/>
            <a:ext cx="5237025" cy="108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Федеральный закон № 15-ФЗ 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«Об охране здоровья граждан от воздействия окружающего табачного дыма и последствий потребления табака». Изменения в статью 18 в части обеспечения маркировки товаров средствами идентификации.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0527081B-D2C4-1748-BD6B-BE7AE0E22E2E}"/>
              </a:ext>
            </a:extLst>
          </p:cNvPr>
          <p:cNvSpPr txBox="1"/>
          <p:nvPr/>
        </p:nvSpPr>
        <p:spPr>
          <a:xfrm>
            <a:off x="1464565" y="3018121"/>
            <a:ext cx="558593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Постановление Правительства РФ от 28 февраля 2019 г. №224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«Об утверждении Правил маркировки табачной продукции…»</a:t>
            </a: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1821640F-679B-834B-89C4-3C828F5A9D92}"/>
              </a:ext>
            </a:extLst>
          </p:cNvPr>
          <p:cNvSpPr txBox="1"/>
          <p:nvPr/>
        </p:nvSpPr>
        <p:spPr>
          <a:xfrm>
            <a:off x="1464566" y="4081435"/>
            <a:ext cx="4815916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Решение комиссии ЕАЭК от 19 ноября 2019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«О внесении изменений в в пункт 15 Порядка заполнения декларации на товары»</a:t>
            </a:r>
          </a:p>
        </p:txBody>
      </p:sp>
      <p:pic>
        <p:nvPicPr>
          <p:cNvPr id="29" name="Picture 38">
            <a:extLst>
              <a:ext uri="{FF2B5EF4-FFF2-40B4-BE49-F238E27FC236}">
                <a16:creationId xmlns:a16="http://schemas.microsoft.com/office/drawing/2014/main" id="{2E8CCEA6-AC87-554B-BC7E-19BBEBC31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06" y="5242198"/>
            <a:ext cx="288000" cy="288000"/>
          </a:xfrm>
          <a:prstGeom prst="rect">
            <a:avLst/>
          </a:prstGeom>
        </p:spPr>
      </p:pic>
      <p:sp>
        <p:nvSpPr>
          <p:cNvPr id="31" name="object 10">
            <a:extLst>
              <a:ext uri="{FF2B5EF4-FFF2-40B4-BE49-F238E27FC236}">
                <a16:creationId xmlns:a16="http://schemas.microsoft.com/office/drawing/2014/main" id="{E13C80FB-5AC9-434E-AD09-0E1BE9A7B16F}"/>
              </a:ext>
            </a:extLst>
          </p:cNvPr>
          <p:cNvSpPr txBox="1"/>
          <p:nvPr/>
        </p:nvSpPr>
        <p:spPr>
          <a:xfrm>
            <a:off x="1464566" y="5242198"/>
            <a:ext cx="5585938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МЕТОДИЧЕСКИЕ РЕКОМЕНДАЦИИ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 маркировке отдельных видов табачной продукции, подлежащих обязательной маркировке с 1 июля 2020 г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4A70A412-F71D-BB46-B4C7-2AB513C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06" y="2983887"/>
            <a:ext cx="288000" cy="288000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339E751D-9125-904D-B5E4-DFECAAC918D8}"/>
              </a:ext>
            </a:extLst>
          </p:cNvPr>
          <p:cNvSpPr txBox="1"/>
          <p:nvPr/>
        </p:nvSpPr>
        <p:spPr>
          <a:xfrm>
            <a:off x="1464565" y="6459634"/>
            <a:ext cx="3788676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2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*</a:t>
            </a: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Все эти документы есть на сайте </a:t>
            </a:r>
            <a:r>
              <a:rPr lang="ru-RU" sz="1200" dirty="0" err="1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честныйзнак.рф</a:t>
            </a:r>
            <a:endParaRPr lang="ru-RU" sz="12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213172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1" y="293816"/>
            <a:ext cx="8095980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Сроки внедрения обязательной маркировки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3BACD306-92CE-AC43-876C-A579FD872BCE}"/>
              </a:ext>
            </a:extLst>
          </p:cNvPr>
          <p:cNvCxnSpPr>
            <a:cxnSpLocks/>
          </p:cNvCxnSpPr>
          <p:nvPr/>
        </p:nvCxnSpPr>
        <p:spPr>
          <a:xfrm>
            <a:off x="1031877" y="2801713"/>
            <a:ext cx="1022301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1">
            <a:extLst>
              <a:ext uri="{FF2B5EF4-FFF2-40B4-BE49-F238E27FC236}">
                <a16:creationId xmlns:a16="http://schemas.microsoft.com/office/drawing/2014/main" id="{A0C94D67-5FC9-6C46-A465-289BAFA21708}"/>
              </a:ext>
            </a:extLst>
          </p:cNvPr>
          <p:cNvSpPr/>
          <p:nvPr/>
        </p:nvSpPr>
        <p:spPr>
          <a:xfrm>
            <a:off x="1026433" y="1698946"/>
            <a:ext cx="1720121" cy="74885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1 марта 2019 года</a:t>
            </a:r>
          </a:p>
        </p:txBody>
      </p:sp>
      <p:sp>
        <p:nvSpPr>
          <p:cNvPr id="15" name="Скругленный прямоугольник 131">
            <a:extLst>
              <a:ext uri="{FF2B5EF4-FFF2-40B4-BE49-F238E27FC236}">
                <a16:creationId xmlns:a16="http://schemas.microsoft.com/office/drawing/2014/main" id="{E634809C-ECD9-9045-93B8-CCE94F342BC9}"/>
              </a:ext>
            </a:extLst>
          </p:cNvPr>
          <p:cNvSpPr/>
          <p:nvPr/>
        </p:nvSpPr>
        <p:spPr>
          <a:xfrm>
            <a:off x="4111046" y="1698946"/>
            <a:ext cx="1720121" cy="74885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1 июля 2020 года</a:t>
            </a:r>
          </a:p>
        </p:txBody>
      </p:sp>
      <p:sp>
        <p:nvSpPr>
          <p:cNvPr id="16" name="Скругленный прямоугольник 131">
            <a:extLst>
              <a:ext uri="{FF2B5EF4-FFF2-40B4-BE49-F238E27FC236}">
                <a16:creationId xmlns:a16="http://schemas.microsoft.com/office/drawing/2014/main" id="{48D0298E-6E81-AA4D-8565-F1F9F0F529B5}"/>
              </a:ext>
            </a:extLst>
          </p:cNvPr>
          <p:cNvSpPr/>
          <p:nvPr/>
        </p:nvSpPr>
        <p:spPr>
          <a:xfrm>
            <a:off x="8187845" y="1698946"/>
            <a:ext cx="1720121" cy="74885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93566" hangingPunct="0">
              <a:defRPr/>
            </a:pPr>
            <a:r>
              <a:rPr lang="ru-RU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1 июля 2021 года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B168CF68-75B2-194C-BC8C-85CE566AADE7}"/>
              </a:ext>
            </a:extLst>
          </p:cNvPr>
          <p:cNvSpPr txBox="1"/>
          <p:nvPr/>
        </p:nvSpPr>
        <p:spPr>
          <a:xfrm>
            <a:off x="1010453" y="3249981"/>
            <a:ext cx="3067048" cy="6578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Регистрация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импортеров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 производителей  табачной продукции</a:t>
            </a:r>
            <a:endParaRPr lang="ru-RU" sz="12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3BB68D59-83FB-DF46-87A2-CE6EC57B851B}"/>
              </a:ext>
            </a:extLst>
          </p:cNvPr>
          <p:cNvSpPr txBox="1"/>
          <p:nvPr/>
        </p:nvSpPr>
        <p:spPr>
          <a:xfrm>
            <a:off x="4077501" y="3249981"/>
            <a:ext cx="3507333" cy="30277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Прекращение ввоза на территорию РФ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немаркированной продукции </a:t>
            </a:r>
          </a:p>
          <a:p>
            <a:pPr lvl="0" defTabSz="1193566" hangingPunct="0">
              <a:defRPr/>
            </a:pPr>
            <a:endParaRPr lang="ru-RU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Прекращение производства </a:t>
            </a:r>
          </a:p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 территории РФ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немаркированной продукции </a:t>
            </a:r>
          </a:p>
          <a:p>
            <a:pPr lvl="0" defTabSz="1193566" hangingPunct="0">
              <a:defRPr/>
            </a:pPr>
            <a:endParaRPr lang="ru-RU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Регистрация продажи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маркированной продукции конечным потребителям 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 помощи ККТ. </a:t>
            </a:r>
          </a:p>
          <a:p>
            <a:pPr lvl="0" defTabSz="1193566" hangingPunct="0">
              <a:defRPr/>
            </a:pPr>
            <a:endParaRPr lang="ru-RU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Регистрация оборота 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маркированной продукции между участниками </a:t>
            </a:r>
          </a:p>
          <a:p>
            <a:pPr lvl="0" defTabSz="1193566" hangingPunct="0"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использованием УПД</a:t>
            </a:r>
            <a:endParaRPr lang="ru-RU" sz="12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439FC737-A5E9-B641-8243-8C0A5D1548EB}"/>
              </a:ext>
            </a:extLst>
          </p:cNvPr>
          <p:cNvSpPr txBox="1"/>
          <p:nvPr/>
        </p:nvSpPr>
        <p:spPr>
          <a:xfrm>
            <a:off x="8187845" y="3249981"/>
            <a:ext cx="3067048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Прекращение оборота</a:t>
            </a: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немаркированной продукции (в том числе в оптовом звене). Прочие виды табачной продукции</a:t>
            </a:r>
          </a:p>
          <a:p>
            <a:pPr lvl="0" defTabSz="1193566" hangingPunct="0">
              <a:defRPr/>
            </a:pPr>
            <a:endParaRPr lang="ru-RU" sz="14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defTabSz="1193566" hangingPunct="0">
              <a:defRPr/>
            </a:pPr>
            <a:r>
              <a:rPr lang="ru-RU" sz="14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До 1 июля 2021 складские остатки должны быть маркированы</a:t>
            </a:r>
          </a:p>
        </p:txBody>
      </p:sp>
      <p:pic>
        <p:nvPicPr>
          <p:cNvPr id="21" name="Picture 58">
            <a:extLst>
              <a:ext uri="{FF2B5EF4-FFF2-40B4-BE49-F238E27FC236}">
                <a16:creationId xmlns:a16="http://schemas.microsoft.com/office/drawing/2014/main" id="{58BF5316-2997-BC43-8B6D-FFC80DF9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13" y="2627877"/>
            <a:ext cx="360000" cy="360000"/>
          </a:xfrm>
          <a:prstGeom prst="rect">
            <a:avLst/>
          </a:prstGeom>
        </p:spPr>
      </p:pic>
      <p:pic>
        <p:nvPicPr>
          <p:cNvPr id="22" name="Picture 58">
            <a:extLst>
              <a:ext uri="{FF2B5EF4-FFF2-40B4-BE49-F238E27FC236}">
                <a16:creationId xmlns:a16="http://schemas.microsoft.com/office/drawing/2014/main" id="{BCB657A9-7A99-D644-AF47-E792A059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31" y="2627877"/>
            <a:ext cx="360000" cy="360000"/>
          </a:xfrm>
          <a:prstGeom prst="rect">
            <a:avLst/>
          </a:prstGeom>
        </p:spPr>
      </p:pic>
      <p:pic>
        <p:nvPicPr>
          <p:cNvPr id="24" name="Picture 58">
            <a:extLst>
              <a:ext uri="{FF2B5EF4-FFF2-40B4-BE49-F238E27FC236}">
                <a16:creationId xmlns:a16="http://schemas.microsoft.com/office/drawing/2014/main" id="{57F07B16-6DFD-8C43-B96C-C1F1DF69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148" y="2627877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0">
            <a:extLst>
              <a:ext uri="{FF2B5EF4-FFF2-40B4-BE49-F238E27FC236}">
                <a16:creationId xmlns:a16="http://schemas.microsoft.com/office/drawing/2014/main" id="{F691E8E8-0647-704F-B009-1D833BE96413}"/>
              </a:ext>
            </a:extLst>
          </p:cNvPr>
          <p:cNvSpPr txBox="1"/>
          <p:nvPr/>
        </p:nvSpPr>
        <p:spPr>
          <a:xfrm>
            <a:off x="901708" y="2288080"/>
            <a:ext cx="8044584" cy="28430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4350" lvl="0" indent="-514350" defTabSz="1193566" hangingPunct="0">
              <a:buFont typeface="+mj-lt"/>
              <a:buAutoNum type="arabicPeriod"/>
              <a:defRPr/>
            </a:pPr>
            <a:r>
              <a:rPr lang="ru-RU" sz="23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маркировки можно наносить на этикетку, а не только на саму пачку </a:t>
            </a:r>
          </a:p>
          <a:p>
            <a:pPr marL="514350" lvl="0" indent="-514350" defTabSz="1193566" hangingPunct="0">
              <a:buFont typeface="+mj-lt"/>
              <a:buAutoNum type="arabicPeriod"/>
              <a:defRPr/>
            </a:pPr>
            <a:endParaRPr lang="ru-RU" sz="23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514350" lvl="0" indent="-514350" defTabSz="1193566" hangingPunct="0">
              <a:buFont typeface="+mj-lt"/>
              <a:buAutoNum type="arabicPeriod"/>
              <a:defRPr/>
            </a:pPr>
            <a:r>
              <a:rPr lang="ru-RU" sz="23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маркировки потребительской упаковки может быть по формату </a:t>
            </a:r>
            <a:r>
              <a:rPr lang="en" sz="23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GS1 </a:t>
            </a:r>
            <a:r>
              <a:rPr lang="ru-RU" sz="23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 без МРЦ </a:t>
            </a:r>
          </a:p>
          <a:p>
            <a:pPr marL="514350" lvl="0" indent="-514350" defTabSz="1193566" hangingPunct="0">
              <a:buFont typeface="+mj-lt"/>
              <a:buAutoNum type="arabicPeriod"/>
              <a:defRPr/>
            </a:pPr>
            <a:endParaRPr lang="ru-RU" sz="23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514350" lvl="0" indent="-514350" defTabSz="1193566" hangingPunct="0">
              <a:buFont typeface="+mj-lt"/>
              <a:buAutoNum type="arabicPeriod"/>
              <a:defRPr/>
            </a:pPr>
            <a:r>
              <a:rPr lang="ru-RU" sz="23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Предусмотрены процессы маркировки остатков и замены испорченных этикеток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1" y="293816"/>
            <a:ext cx="5978422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Отличия о маркировки сигарет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8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1" y="293816"/>
            <a:ext cx="3981180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Роли и обязанности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BED2C7AF-0B9B-9A49-A2F7-BF492CC60069}"/>
              </a:ext>
            </a:extLst>
          </p:cNvPr>
          <p:cNvSpPr txBox="1"/>
          <p:nvPr/>
        </p:nvSpPr>
        <p:spPr>
          <a:xfrm>
            <a:off x="2162395" y="6459634"/>
            <a:ext cx="4358719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2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*</a:t>
            </a: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Оборот немаркированной продукции разрешен до 07.2021</a:t>
            </a: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3B8ACF0-459B-4444-8C1F-B0231AE68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95" y="2198006"/>
            <a:ext cx="1440000" cy="1440000"/>
          </a:xfrm>
          <a:prstGeom prst="rect">
            <a:avLst/>
          </a:prstGeom>
        </p:spPr>
      </p:pic>
      <p:sp>
        <p:nvSpPr>
          <p:cNvPr id="24" name="object 10">
            <a:extLst>
              <a:ext uri="{FF2B5EF4-FFF2-40B4-BE49-F238E27FC236}">
                <a16:creationId xmlns:a16="http://schemas.microsoft.com/office/drawing/2014/main" id="{F691E8E8-0647-704F-B009-1D833BE96413}"/>
              </a:ext>
            </a:extLst>
          </p:cNvPr>
          <p:cNvSpPr txBox="1"/>
          <p:nvPr/>
        </p:nvSpPr>
        <p:spPr>
          <a:xfrm>
            <a:off x="675041" y="3855193"/>
            <a:ext cx="3339610" cy="173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Обязаны нанести на каждую новую упаковку товара код маркировки</a:t>
            </a:r>
            <a:endParaRPr lang="en-US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defTabSz="1193566" hangingPunct="0"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</a:p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07.2020 запрещено продавать или ввозить немаркированный товар 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1A7ACF51-1A17-124A-B34D-3902184FB763}"/>
              </a:ext>
            </a:extLst>
          </p:cNvPr>
          <p:cNvSpPr txBox="1"/>
          <p:nvPr/>
        </p:nvSpPr>
        <p:spPr>
          <a:xfrm>
            <a:off x="4465177" y="3855193"/>
            <a:ext cx="3240000" cy="173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Обязаны отсканировать код маркировки при продаже </a:t>
            </a:r>
            <a:r>
              <a:rPr lang="en-US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  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 кассе </a:t>
            </a:r>
            <a:endParaRPr lang="en-US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07.2020 запрещено продавать без отправки кода маркировки в чек 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7624C3DE-19ED-9946-BDB2-A24A641D30A3}"/>
              </a:ext>
            </a:extLst>
          </p:cNvPr>
          <p:cNvSpPr txBox="1"/>
          <p:nvPr/>
        </p:nvSpPr>
        <p:spPr>
          <a:xfrm>
            <a:off x="8255314" y="3855193"/>
            <a:ext cx="3240000" cy="173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Обязаны продавать маркированную продукцию </a:t>
            </a:r>
            <a:r>
              <a:rPr lang="en-US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    </a:t>
            </a: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 электронном УПД </a:t>
            </a:r>
            <a:endParaRPr lang="en-US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212121">
                  <a:lumOff val="21764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180000" indent="-180000" defTabSz="1193566" hangingPunct="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 07.2020 запрещено продавать без передачи кода маркировки В ГИС МТ</a:t>
            </a:r>
          </a:p>
        </p:txBody>
      </p:sp>
      <p:pic>
        <p:nvPicPr>
          <p:cNvPr id="10" name="Рисунок 9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3FE9A0A-381F-2940-87C7-B1FA73087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177" y="2198006"/>
            <a:ext cx="1440000" cy="14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4D769C-5D56-EF45-B10C-34D21460D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314" y="2198006"/>
            <a:ext cx="1440000" cy="1440000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1054BEA6-D089-6C4B-839A-74BA0A9DE2EC}"/>
              </a:ext>
            </a:extLst>
          </p:cNvPr>
          <p:cNvSpPr txBox="1"/>
          <p:nvPr/>
        </p:nvSpPr>
        <p:spPr>
          <a:xfrm>
            <a:off x="8255314" y="1586610"/>
            <a:ext cx="324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Оптовые</a:t>
            </a:r>
          </a:p>
          <a:p>
            <a:pPr lvl="0" algn="ctr" defTabSz="1193566" hangingPunct="0"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компании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77AF9606-4040-2248-A1DF-FA5369E5B619}"/>
              </a:ext>
            </a:extLst>
          </p:cNvPr>
          <p:cNvSpPr txBox="1"/>
          <p:nvPr/>
        </p:nvSpPr>
        <p:spPr>
          <a:xfrm>
            <a:off x="4465177" y="1586610"/>
            <a:ext cx="324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Розничные</a:t>
            </a:r>
          </a:p>
          <a:p>
            <a:pPr lvl="0" algn="ctr" defTabSz="1193566" hangingPunct="0"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магазины 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ABCB4E68-2ED6-1C4F-8206-2C9AD23A41B3}"/>
              </a:ext>
            </a:extLst>
          </p:cNvPr>
          <p:cNvSpPr txBox="1"/>
          <p:nvPr/>
        </p:nvSpPr>
        <p:spPr>
          <a:xfrm>
            <a:off x="675041" y="1586610"/>
            <a:ext cx="324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Производители</a:t>
            </a:r>
          </a:p>
          <a:p>
            <a:pPr lvl="0" algn="ctr" defTabSz="1193566" hangingPunct="0">
              <a:defRPr/>
            </a:pPr>
            <a:r>
              <a:rPr lang="ru-RU" sz="1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 импортеры </a:t>
            </a:r>
          </a:p>
        </p:txBody>
      </p:sp>
      <p:cxnSp>
        <p:nvCxnSpPr>
          <p:cNvPr id="18" name="Straight Connector 5">
            <a:extLst>
              <a:ext uri="{FF2B5EF4-FFF2-40B4-BE49-F238E27FC236}">
                <a16:creationId xmlns:a16="http://schemas.microsoft.com/office/drawing/2014/main" id="{9834F472-C5DE-6C45-AF8F-3C1C8565B2A9}"/>
              </a:ext>
            </a:extLst>
          </p:cNvPr>
          <p:cNvCxnSpPr>
            <a:cxnSpLocks/>
          </p:cNvCxnSpPr>
          <p:nvPr/>
        </p:nvCxnSpPr>
        <p:spPr>
          <a:xfrm>
            <a:off x="4181836" y="1586610"/>
            <a:ext cx="0" cy="42045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id="{8E5D30C7-A2CF-F44E-8CCC-EA57E88FF006}"/>
              </a:ext>
            </a:extLst>
          </p:cNvPr>
          <p:cNvCxnSpPr>
            <a:cxnSpLocks/>
          </p:cNvCxnSpPr>
          <p:nvPr/>
        </p:nvCxnSpPr>
        <p:spPr>
          <a:xfrm>
            <a:off x="7926522" y="1586610"/>
            <a:ext cx="0" cy="420459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85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0">
            <a:extLst>
              <a:ext uri="{FF2B5EF4-FFF2-40B4-BE49-F238E27FC236}">
                <a16:creationId xmlns:a16="http://schemas.microsoft.com/office/drawing/2014/main" id="{F691E8E8-0647-704F-B009-1D833BE96413}"/>
              </a:ext>
            </a:extLst>
          </p:cNvPr>
          <p:cNvSpPr txBox="1"/>
          <p:nvPr/>
        </p:nvSpPr>
        <p:spPr>
          <a:xfrm>
            <a:off x="1661630" y="3115452"/>
            <a:ext cx="9419454" cy="81176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algn="ctr" defTabSz="1193566" hangingPunct="0">
              <a:defRPr/>
            </a:pPr>
            <a:r>
              <a:rPr lang="ru-RU" sz="2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У вас, скорее всего, все уже в порядке. </a:t>
            </a:r>
          </a:p>
          <a:p>
            <a:pPr lvl="0" algn="ctr" defTabSz="1193566" hangingPunct="0">
              <a:defRPr/>
            </a:pPr>
            <a:r>
              <a:rPr lang="ru-RU" sz="2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НО, проверьте настройки и поговорите с поставщиками ПО.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0" y="293816"/>
            <a:ext cx="6158897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Те, кто уже работает с сигаретами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2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617C73D9-D902-394B-97EB-317F41E55D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F691E8E8-0647-704F-B009-1D833BE96413}"/>
              </a:ext>
            </a:extLst>
          </p:cNvPr>
          <p:cNvSpPr txBox="1"/>
          <p:nvPr/>
        </p:nvSpPr>
        <p:spPr>
          <a:xfrm>
            <a:off x="783325" y="3204353"/>
            <a:ext cx="5424970" cy="128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Есть два варианта:</a:t>
            </a:r>
          </a:p>
          <a:p>
            <a:pPr marL="514350" lvl="0" indent="-51435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Разобраться самостоятельно</a:t>
            </a:r>
          </a:p>
          <a:p>
            <a:pPr marL="514350" lvl="0" indent="-51435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Приобрести готовое решение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0" y="293816"/>
            <a:ext cx="8108013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начать работать с системой маркировки?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7C6F7-F9D0-C049-A316-386C1A563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93" y="1440180"/>
            <a:ext cx="6632799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0">
            <a:extLst>
              <a:ext uri="{FF2B5EF4-FFF2-40B4-BE49-F238E27FC236}">
                <a16:creationId xmlns:a16="http://schemas.microsoft.com/office/drawing/2014/main" id="{F691E8E8-0647-704F-B009-1D833BE96413}"/>
              </a:ext>
            </a:extLst>
          </p:cNvPr>
          <p:cNvSpPr txBox="1"/>
          <p:nvPr/>
        </p:nvSpPr>
        <p:spPr>
          <a:xfrm>
            <a:off x="1808490" y="1598925"/>
            <a:ext cx="5725759" cy="17197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должен делать? </a:t>
            </a:r>
          </a:p>
          <a:p>
            <a:pPr marL="457200" lvl="0" indent="-45720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Включать в чек коды маркировки</a:t>
            </a:r>
          </a:p>
          <a:p>
            <a:pPr marL="457200" lvl="0" indent="-45720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Сканировать код маркировки при продаже</a:t>
            </a:r>
          </a:p>
          <a:p>
            <a:pPr marL="457200" lvl="0" indent="-457200" defTabSz="1193566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ru-RU" sz="20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Принять товар по электронной УПД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8EBA289-A08A-C241-A3DD-E2C8F7CD048E}"/>
              </a:ext>
            </a:extLst>
          </p:cNvPr>
          <p:cNvSpPr/>
          <p:nvPr/>
        </p:nvSpPr>
        <p:spPr>
          <a:xfrm>
            <a:off x="675040" y="293816"/>
            <a:ext cx="6784539" cy="6839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08000" rIns="180000" bIns="108000" rtlCol="0" anchor="ctr">
            <a:spAutoFit/>
          </a:bodyPr>
          <a:lstStyle/>
          <a:p>
            <a:r>
              <a:rPr lang="ru-RU" sz="2600" b="1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работает решение для розницы?</a:t>
            </a:r>
            <a:endParaRPr lang="en-US" sz="2600" b="1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09B9843-3ED7-7E40-9799-2EB48CF52515}"/>
              </a:ext>
            </a:extLst>
          </p:cNvPr>
          <p:cNvSpPr txBox="1"/>
          <p:nvPr/>
        </p:nvSpPr>
        <p:spPr>
          <a:xfrm>
            <a:off x="1072083" y="6459634"/>
            <a:ext cx="6392056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defRPr/>
            </a:pPr>
            <a:r>
              <a:rPr lang="ru-RU" sz="12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*Всем нужна УКЭП и регистрация в ГИС МТ, но я не буду об этом говорить каждый раз.</a:t>
            </a: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5C064DDE-98C0-584E-819C-46D6D4964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168" y="4337706"/>
            <a:ext cx="824404" cy="1080000"/>
          </a:xfrm>
          <a:prstGeom prst="rect">
            <a:avLst/>
          </a:prstGeom>
        </p:spPr>
      </p:pic>
      <p:pic>
        <p:nvPicPr>
          <p:cNvPr id="14" name="Picture 26">
            <a:extLst>
              <a:ext uri="{FF2B5EF4-FFF2-40B4-BE49-F238E27FC236}">
                <a16:creationId xmlns:a16="http://schemas.microsoft.com/office/drawing/2014/main" id="{AD36B8B5-FAC8-EC41-B9A5-84AC8BC6B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690" y="4157706"/>
            <a:ext cx="1440000" cy="1440000"/>
          </a:xfrm>
          <a:prstGeom prst="rect">
            <a:avLst/>
          </a:prstGeom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8B2C3D92-1E95-C745-AE62-BA4D60CBD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006" y="4157706"/>
            <a:ext cx="1440000" cy="1440000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E644A490-A814-434F-8E11-7A1630257A75}"/>
              </a:ext>
            </a:extLst>
          </p:cNvPr>
          <p:cNvSpPr txBox="1"/>
          <p:nvPr/>
        </p:nvSpPr>
        <p:spPr>
          <a:xfrm>
            <a:off x="1808490" y="3634192"/>
            <a:ext cx="4226934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lvl="0" defTabSz="1193566" hangingPunct="0">
              <a:spcBef>
                <a:spcPts val="1000"/>
              </a:spcBef>
              <a:defRPr/>
            </a:pPr>
            <a:r>
              <a:rPr lang="ru-RU" sz="2600" b="1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Что для этого нужно?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02433-B65D-C74D-8374-2F268997CEE3}"/>
              </a:ext>
            </a:extLst>
          </p:cNvPr>
          <p:cNvSpPr txBox="1"/>
          <p:nvPr/>
        </p:nvSpPr>
        <p:spPr>
          <a:xfrm>
            <a:off x="1868603" y="5572547"/>
            <a:ext cx="11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2Д сканер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B5643B-7CDB-0E41-9E34-58FA347402F8}"/>
              </a:ext>
            </a:extLst>
          </p:cNvPr>
          <p:cNvSpPr/>
          <p:nvPr/>
        </p:nvSpPr>
        <p:spPr>
          <a:xfrm>
            <a:off x="4583955" y="5572547"/>
            <a:ext cx="2321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Обновление ПО кассы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884F65A-9699-A942-A718-304455361E07}"/>
              </a:ext>
            </a:extLst>
          </p:cNvPr>
          <p:cNvSpPr/>
          <p:nvPr/>
        </p:nvSpPr>
        <p:spPr>
          <a:xfrm>
            <a:off x="8125358" y="5572547"/>
            <a:ext cx="2522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6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Подключение к ЮЗ ЭДО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B5E33D74-4E8A-C241-A15F-95E96B74F9CB}"/>
              </a:ext>
            </a:extLst>
          </p:cNvPr>
          <p:cNvCxnSpPr>
            <a:cxnSpLocks/>
          </p:cNvCxnSpPr>
          <p:nvPr/>
        </p:nvCxnSpPr>
        <p:spPr>
          <a:xfrm>
            <a:off x="3859619" y="4455901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">
            <a:extLst>
              <a:ext uri="{FF2B5EF4-FFF2-40B4-BE49-F238E27FC236}">
                <a16:creationId xmlns:a16="http://schemas.microsoft.com/office/drawing/2014/main" id="{A2FB5E3D-9542-BB49-89D2-4B63B3496DEA}"/>
              </a:ext>
            </a:extLst>
          </p:cNvPr>
          <p:cNvCxnSpPr>
            <a:cxnSpLocks/>
          </p:cNvCxnSpPr>
          <p:nvPr/>
        </p:nvCxnSpPr>
        <p:spPr>
          <a:xfrm>
            <a:off x="7495953" y="4455901"/>
            <a:ext cx="0" cy="138261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06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815B2164DA1D4A8705E772CD7FA4B6" ma:contentTypeVersion="13" ma:contentTypeDescription="Создание документа." ma:contentTypeScope="" ma:versionID="af4e0e8793e3a4c62e081e06f5e433be">
  <xsd:schema xmlns:xsd="http://www.w3.org/2001/XMLSchema" xmlns:xs="http://www.w3.org/2001/XMLSchema" xmlns:p="http://schemas.microsoft.com/office/2006/metadata/properties" xmlns:ns3="2c23abe7-d949-4552-b05f-43ea91e6ab6b" xmlns:ns4="a6da5e78-8eae-4815-8d61-f5b5762a31b8" targetNamespace="http://schemas.microsoft.com/office/2006/metadata/properties" ma:root="true" ma:fieldsID="e52c3aef23be7c69c64f79c5df446e51" ns3:_="" ns4:_="">
    <xsd:import namespace="2c23abe7-d949-4552-b05f-43ea91e6ab6b"/>
    <xsd:import namespace="a6da5e78-8eae-4815-8d61-f5b5762a3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3abe7-d949-4552-b05f-43ea91e6ab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a5e78-8eae-4815-8d61-f5b5762a3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AE566F-0131-4905-AAAB-F1BA5B3475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0F042D-AE27-418C-BB70-46D56973A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23abe7-d949-4552-b05f-43ea91e6ab6b"/>
    <ds:schemaRef ds:uri="a6da5e78-8eae-4815-8d61-f5b5762a3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43D6B7-02AD-4E15-831A-57C753E58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617</Words>
  <Application>Microsoft Macintosh PowerPoint</Application>
  <PresentationFormat>Широкоэкранный</PresentationFormat>
  <Paragraphs>137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PT Sans Caption</vt:lpstr>
      <vt:lpstr>Arial</vt:lpstr>
      <vt:lpstr>Segoe UI</vt:lpstr>
      <vt:lpstr>Calibri Light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Черняков</dc:creator>
  <cp:lastModifiedBy>Железнов Андрей</cp:lastModifiedBy>
  <cp:revision>16</cp:revision>
  <dcterms:created xsi:type="dcterms:W3CDTF">2020-05-15T05:52:42Z</dcterms:created>
  <dcterms:modified xsi:type="dcterms:W3CDTF">2020-05-22T11:20:23Z</dcterms:modified>
</cp:coreProperties>
</file>