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5" r:id="rId3"/>
    <p:sldId id="286" r:id="rId4"/>
    <p:sldId id="287" r:id="rId5"/>
    <p:sldId id="284" r:id="rId6"/>
    <p:sldId id="288" r:id="rId7"/>
    <p:sldId id="290" r:id="rId8"/>
    <p:sldId id="289" r:id="rId9"/>
    <p:sldId id="293" r:id="rId10"/>
    <p:sldId id="292" r:id="rId11"/>
    <p:sldId id="291" r:id="rId12"/>
    <p:sldId id="295" r:id="rId13"/>
    <p:sldId id="294" r:id="rId14"/>
    <p:sldId id="259" r:id="rId15"/>
    <p:sldId id="296" r:id="rId16"/>
    <p:sldId id="299" r:id="rId17"/>
    <p:sldId id="298" r:id="rId18"/>
    <p:sldId id="297" r:id="rId19"/>
    <p:sldId id="300" r:id="rId20"/>
    <p:sldId id="301" r:id="rId21"/>
    <p:sldId id="302" r:id="rId22"/>
    <p:sldId id="303" r:id="rId23"/>
    <p:sldId id="268" r:id="rId24"/>
    <p:sldId id="267" r:id="rId25"/>
    <p:sldId id="304" r:id="rId26"/>
    <p:sldId id="306" r:id="rId27"/>
    <p:sldId id="305" r:id="rId28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9F2"/>
    <a:srgbClr val="F5BD54"/>
    <a:srgbClr val="B10309"/>
    <a:srgbClr val="A9BE63"/>
    <a:srgbClr val="FF00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C7148-5C0C-4047-B00C-423C3F1C46EB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B076-3DA6-4490-9A5D-C0A723FCF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8B076-3DA6-4490-9A5D-C0A723FCF4F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1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F231F-7180-4E04-9E7A-A8425FC2A9E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0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F231F-7180-4E04-9E7A-A8425FC2A9E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7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60" y="228600"/>
            <a:ext cx="1159308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3" y="5353963"/>
            <a:ext cx="11629654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600200"/>
            <a:ext cx="10361851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556001"/>
            <a:ext cx="8533289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60" y="228600"/>
            <a:ext cx="1159308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3" y="714191"/>
            <a:ext cx="11629654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1447801"/>
            <a:ext cx="2742843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447800"/>
            <a:ext cx="8025355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0" y="228600"/>
            <a:ext cx="11593083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2202" y="4203592"/>
            <a:ext cx="38347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973" y="4075290"/>
            <a:ext cx="7391724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146" y="4087562"/>
            <a:ext cx="7289691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8345" y="4074175"/>
            <a:ext cx="4410093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3" y="4058555"/>
            <a:ext cx="11629654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23" y="2463560"/>
            <a:ext cx="10361851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916" y="1437449"/>
            <a:ext cx="855586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089" y="2679192"/>
            <a:ext cx="5095593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0" y="2679192"/>
            <a:ext cx="5095593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090" y="2678114"/>
            <a:ext cx="5095593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992" y="3429001"/>
            <a:ext cx="5092744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793" y="2678113"/>
            <a:ext cx="5095593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0" y="3429001"/>
            <a:ext cx="5095593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60" y="228600"/>
            <a:ext cx="1159308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3" y="714191"/>
            <a:ext cx="11629654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0" y="228600"/>
            <a:ext cx="1159308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041" y="3581401"/>
            <a:ext cx="4469818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3" y="714191"/>
            <a:ext cx="11629654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041" y="2286000"/>
            <a:ext cx="4469818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09" y="1828800"/>
            <a:ext cx="5204757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60" y="228600"/>
            <a:ext cx="1159308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3" y="5353963"/>
            <a:ext cx="11629654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028" y="338667"/>
            <a:ext cx="508286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0266" y="2785533"/>
            <a:ext cx="509062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455" y="1371600"/>
            <a:ext cx="4754261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60" y="228600"/>
            <a:ext cx="11593083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3" y="1679429"/>
            <a:ext cx="11629654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38328"/>
            <a:ext cx="10971372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000" y="6250165"/>
            <a:ext cx="5048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51" y="6250165"/>
            <a:ext cx="5048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758" y="6250164"/>
            <a:ext cx="154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605" y="2675467"/>
            <a:ext cx="987649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0" y="1357761"/>
            <a:ext cx="10361851" cy="1780108"/>
          </a:xfrm>
        </p:spPr>
        <p:txBody>
          <a:bodyPr/>
          <a:lstStyle/>
          <a:p>
            <a:r>
              <a:rPr lang="ru-RU" b="1" dirty="0"/>
              <a:t>Питание при сахарном диабете 2 типа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666666"/>
                </a:solidFill>
                <a:latin typeface="Open Sans" panose="020B0606030504020204" pitchFamily="34" charset="0"/>
              </a:rPr>
              <a:t>ГБУЗ НО «Нижегородский областной центр общественного здоровья и медицинской профилактики»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11" y="352200"/>
            <a:ext cx="1944216" cy="131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F2A65-6130-FB31-168E-2EE511062470}"/>
              </a:ext>
            </a:extLst>
          </p:cNvPr>
          <p:cNvSpPr txBox="1"/>
          <p:nvPr/>
        </p:nvSpPr>
        <p:spPr>
          <a:xfrm>
            <a:off x="5701683" y="586546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666666"/>
                </a:solidFill>
                <a:latin typeface="Open Sans" panose="020B0606030504020204" pitchFamily="34" charset="0"/>
              </a:rPr>
              <a:t>2022 г.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392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6" y="1798580"/>
            <a:ext cx="1786191" cy="6498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/>
              <a:t>Принцип 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1270669" y="345967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 употреблять до 400-500 грамм овощей и фруктов в сутки (около 40 грамм клетчатки)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Источники – капуста, сельдерей, шпинат, огурцы, кабачки, помидоры, зелень и т.д.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Увеличение потребления пищи, богатой клетчаткой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16A494-2583-3A8F-C6FA-E90016A0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581" y="3334651"/>
            <a:ext cx="2741317" cy="20302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C60959-34C2-944F-D960-DD229D93A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74" y="5281085"/>
            <a:ext cx="2351097" cy="15661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79527C-1258-BBD9-0CBA-DFA8B4BF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325" y="5291826"/>
            <a:ext cx="2486706" cy="15541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54D890-8F90-02B0-1EB8-132ECC2C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53" y="5303809"/>
            <a:ext cx="2332367" cy="15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963C8C-533C-419C-490A-E84780C4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10" y="3429000"/>
            <a:ext cx="3209582" cy="21397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6" y="1798580"/>
            <a:ext cx="1858200" cy="7663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/>
              <a:t>Принцип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1629180" y="3523349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Пациенты с сахарным диабетом 2 типа находятся в группе высокого риска по развитию артериальной гипертензии и поражения почек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суточном количестве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неподсоленных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продуктов уже содержится 1,5–2 г соли 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Ограничение употребления соли до 3 г в сутки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CE4FE1-DDE5-7938-1D2F-ADD9161B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2" y="5357010"/>
            <a:ext cx="2859030" cy="15009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C23E5C-2740-08AE-A777-B012E3CE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636" y="5329506"/>
            <a:ext cx="2654028" cy="15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6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6" y="1798580"/>
            <a:ext cx="1930207" cy="694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Принцип 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1629180" y="3523349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Высокая калорийность!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Дополнительная нагрузка на поджелудочную железу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Риск развития гипогликемии!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Ограничение употребления алкоголя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01E0A-33FC-7F99-40E4-E01CB082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36" y="4719024"/>
            <a:ext cx="2890292" cy="1927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6B48E-218C-47E3-3AB1-421D4BFA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190" y="4719024"/>
            <a:ext cx="2898440" cy="193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4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1F0853-C7FB-67D9-E702-415096220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349" y="3181381"/>
            <a:ext cx="4104456" cy="33382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6" y="1798580"/>
            <a:ext cx="1930207" cy="694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Принцип 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3348107" y="3355592"/>
            <a:ext cx="749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зимне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–весеннее время рекомендуется прием таблетированных поливитаминных препаратов 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Диета должна быть богата витаминами и содержать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необходимое количество микроэлементов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A12DFE-1991-4D2C-B00C-554A1057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94" y="4530832"/>
            <a:ext cx="3533472" cy="19888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B0C9A-4345-3DBA-6E56-2D94681A9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982" y="4499955"/>
            <a:ext cx="3366195" cy="20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90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A40B0F-80C9-6284-8976-4EF60430D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3" r="23027"/>
          <a:stretch/>
        </p:blipFill>
        <p:spPr>
          <a:xfrm>
            <a:off x="274717" y="4979221"/>
            <a:ext cx="1055520" cy="1439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686" y="371139"/>
            <a:ext cx="10415687" cy="1252728"/>
          </a:xfrm>
        </p:spPr>
        <p:txBody>
          <a:bodyPr>
            <a:normAutofit/>
          </a:bodyPr>
          <a:lstStyle/>
          <a:p>
            <a:r>
              <a:rPr lang="ru-RU" b="1" dirty="0"/>
              <a:t>Поговорим о гликемическом индексе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622" y="1988840"/>
            <a:ext cx="10081120" cy="2952328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Гликемический индекс (ГИ)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– это способность продуктов вызывать повышение уровня сахара в крови пациента после поступления в организм. </a:t>
            </a: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Все продукты имеют свой ГИ. Чем выше этот показатель, тем быстрее растет сахар в крови после приема блюда.</a:t>
            </a: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Гликемический индекс классифицируется на высокий (выше 70 ед.), средний (от 40 до 70 ед.) и низкий (до 40 ед.).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05458"/>
            <a:ext cx="1944216" cy="1314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B5D94-0B99-8FD3-A18F-BCBF7ACB46DB}"/>
              </a:ext>
            </a:extLst>
          </p:cNvPr>
          <p:cNvSpPr txBox="1"/>
          <p:nvPr/>
        </p:nvSpPr>
        <p:spPr>
          <a:xfrm>
            <a:off x="1270670" y="5210475"/>
            <a:ext cx="1064502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Рацион человека, страдающего диабетом, должен полностью исключать пищу с высоким ГИ, продукты со средними показателями употребляются в ограниченных количествах. Основную часть рациона больного составляет пища с низким гликемическим индексом!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4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63041D-2868-8116-9B68-EAFDDE1D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0" y="5517232"/>
            <a:ext cx="1038387" cy="14155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3B63D-6FDE-4FB8-05B5-CEB61FE5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Стол № 9. Специально разработан для диабетиков.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517C39-50DD-FE41-45E5-70C4FC79AB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18742" y="2731295"/>
            <a:ext cx="7488832" cy="278593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Диета для больных диабетом включает ежесуточное потребление до: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500 мл кисломолочных продуктов, 200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нежирного творога;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300 гр. рыбы или мяса;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80 гр. овощей;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300 гр. фруктов;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 стакана натурального фруктового сока;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100-200 гр. ржаного, пшеничного с примесью ржаной муки, отрубного хлеба или 200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картошки, круп (готовых);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40-60 гр. жиров.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8BA0B-F459-4263-F9F3-DC095C67BE20}"/>
              </a:ext>
            </a:extLst>
          </p:cNvPr>
          <p:cNvSpPr txBox="1"/>
          <p:nvPr/>
        </p:nvSpPr>
        <p:spPr>
          <a:xfrm>
            <a:off x="406574" y="2062589"/>
            <a:ext cx="10513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советским ученым М. Певзнером;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 специального питания – восстановить нарушенный углеводный и жировой обмен в организме.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BB84D-E545-2B14-1627-0884A04EE230}"/>
              </a:ext>
            </a:extLst>
          </p:cNvPr>
          <p:cNvSpPr txBox="1"/>
          <p:nvPr/>
        </p:nvSpPr>
        <p:spPr>
          <a:xfrm>
            <a:off x="1054646" y="5890551"/>
            <a:ext cx="10657184" cy="92333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(!)Всегда нужно помнить, что абсолютный отказ от углеводистых продуктов не только не поможет, но и ухудшит состояние пациента. По этой причине быстрые углеводы (сахар, кондитерские изделия) заменяют фруктами, злаками.</a:t>
            </a:r>
          </a:p>
        </p:txBody>
      </p:sp>
    </p:spTree>
    <p:extLst>
      <p:ext uri="{BB962C8B-B14F-4D97-AF65-F5344CB8AC3E}">
        <p14:creationId xmlns:p14="http://schemas.microsoft.com/office/powerpoint/2010/main" val="245489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CF8BB-6F50-1E79-BA81-0BCD168E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Разрешенные и запрещенные продукты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46603-4082-4EBC-F95A-EDE44F8A4D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2695" y="2066754"/>
            <a:ext cx="5591109" cy="4458824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ельзя включать в рацион: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жареных, острых, соленых, пряных, копченых блюд;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макаронные изделия из мягких сортов муки, рисовую, манную крупу;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жирные, крепкие бульоны;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жирные сливки, сметану, брынзу, сыры, сладкие сырки;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булочки сладости и прочие продукты, которые содержат много легкоусвояемых углеводов;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масло сливочное, маргарин, майонез, мясные, кулинарные жиры;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сосиски, колбасы, копченую рыбу, сардельки, жирные сорта рыбы, птицы и мяса.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EE7485-2DDF-6B10-A781-5D538A6983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91" y="2066754"/>
            <a:ext cx="5447092" cy="4458824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включать в рацион: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мясо индейки, курицы, кролика, говядины (все нежирные сорта);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ягоды, хурму, киви и прочие фрукты (нельзя только бананы, виноград) в умеренном количестве;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молочные продукты с жирностью 0-1%;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нежирную рыбу;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все виды каш, круп, макароны можно кушать в умеренных количествах;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обезжиренный творог;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отрубной,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цельнозерновой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хлеб;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любые овощи в свежем виде,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темнолистовая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зелень особенно полезна.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93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86459-92B3-74C9-04DB-5C1116D33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790" y="304250"/>
            <a:ext cx="7272808" cy="62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50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50EE0-E583-EA11-98F1-66B4B2A5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 № 9. Основные блюда.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F0C2B4E9-E6F4-A65F-0019-FE8B67CED3C2}"/>
              </a:ext>
            </a:extLst>
          </p:cNvPr>
          <p:cNvSpPr txBox="1">
            <a:spLocks/>
          </p:cNvSpPr>
          <p:nvPr/>
        </p:nvSpPr>
        <p:spPr>
          <a:xfrm>
            <a:off x="490709" y="1844824"/>
            <a:ext cx="11102310" cy="489654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блюда: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Мясо, птица: телятина, кролик, индейка, курица отварные, рубленые, тушеные.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Супы: щи, овощные, борщи, свекольник, окрошка мясная и овощная, легкий мясной или рыбный бульон, грибной бульон с овощами и крупой.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Закуски: винегрет, овощной микс из свежих овощей, овощная икра, заливное диетическое мясо и рыба, салат из морепродуктов с маслом, несоленый сыр.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Рыба: нежирные морепродукты и рыба (судак, щука, треска, навага) в отварном, паровом, тушеном, запеченном в собственном соку виде.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Напитки: кофе, чай некрепкие, сок овощной и фруктовый (исключается магазинный), отвар шиповника (без сахара).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Сладости: десерты из свежих фруктов, ягод, желе фруктовое без сахара, муссы ягодные, мармелад и джем без сахара.</a:t>
            </a:r>
          </a:p>
          <a:p>
            <a:pPr marL="0" indent="0">
              <a:buFont typeface="Symbol" pitchFamily="18" charset="2"/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Яичные блюда: белковый омлет, яйца всмятку.</a:t>
            </a:r>
          </a:p>
          <a:p>
            <a:pPr marL="0" indent="0">
              <a:buFont typeface="Symbol" pitchFamily="18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185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36E24-ACBC-313F-C253-BE1BC10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Меню на неделю: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6F366-DB8B-0CBF-AFF6-9F3071D910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582" y="2060848"/>
            <a:ext cx="5447092" cy="3993624"/>
          </a:xfrm>
          <a:solidFill>
            <a:srgbClr val="FFC000">
              <a:alpha val="25098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Понедельник: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Утро: молочная овсяная каша (200 г), кусочек хлеба из отрубей и стакан несладкого чая.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Перекус: яблоко, стакан чая без сахара.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Обед: порция борща, сваренного на мясном бульоне, салат из кольраби и яблок (100 г), кусочек хлеба из цельного зерна, морс из ягод с сахарозаменителем.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Полдник: ленивые вареники (100 г) и несладкий отвар из шиповника.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Ужин: котлеты из капусты и мяса (200 г), одно куриное яйцо всмятку, макароны из твердых сортов пшеницы(70 г),  ржаной хлеб и травяной чай без подсластителей.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Незадолго до сна - стакан ряженки.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64DF89-D87A-1A21-2317-623CC9DDA6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206" y="2060848"/>
            <a:ext cx="5400600" cy="399362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Утром съедают порцию перловой каши (250 г) с добавлением сливочного масла (5 г), ржаной хлеб и чай с сахарозаменителем.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Далее выпивают стакан компота (но не из сладких сухофруктов).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Обедают овощным супом, салатом из свежих овощей — огурцов или томатов (100 г), запечённой рыбой (70 г), ржаным хлебом и несладким чаем.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полдник — тушёные баклажаны (150 г), чай без сахара.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ужин готовят капустный шницель (100 г),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рагу из индейки (100г), кусок пшеничного хлеба из муки 2 сорта, несладкий клюквенный морс.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второй ужин — йогурт (домашнего производства или покупной, но без наполнителей).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64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5774FAF-B55E-788F-8405-5AFCEDA5D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73" y="1624224"/>
            <a:ext cx="11377265" cy="1660760"/>
          </a:xfrm>
        </p:spPr>
        <p:txBody>
          <a:bodyPr>
            <a:normAutofit lnSpcReduction="10000"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Сахарный диабет 2 типа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хроническое эндокринное заболевание, которое развивается вследствие снижения чувствительности тканей к инсулину (инсулинорезистентности) и нарушения функций бета-клеток поджелудочной железы, продуцирующих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инсулин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14577E9-AF4B-7544-945A-E179770DE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понятия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D2A123-88A9-294B-3D0E-E5604FD48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2" y="338328"/>
            <a:ext cx="1944793" cy="1310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34045-766B-311B-3746-ECE399FDD5E6}"/>
              </a:ext>
            </a:extLst>
          </p:cNvPr>
          <p:cNvSpPr txBox="1"/>
          <p:nvPr/>
        </p:nvSpPr>
        <p:spPr>
          <a:xfrm>
            <a:off x="7175326" y="3573017"/>
            <a:ext cx="4078252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450215" algn="r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1B6FD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норме этот гормон снижает уровень сахара крови, поэтому при его недостатке развивается состояние 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гипергликемии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2" y="3573017"/>
            <a:ext cx="759627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36E24-ACBC-313F-C253-BE1BC10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Меню на неделю: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6F366-DB8B-0CBF-AFF6-9F3071D910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582" y="2060848"/>
            <a:ext cx="5447092" cy="3993624"/>
          </a:xfrm>
          <a:solidFill>
            <a:srgbClr val="FFFF00">
              <a:alpha val="25098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Среда: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Завтракают творогом (150 г), добавив в него немного кураги и чернослива, гречневой кашей (100 г), кусочком хлеба с отрубями и чаем без сахара.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ланч достаточно выпить домашнего киселя без сахара.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Обедают куриным бульоном с зеленью, тушёной капустой с кусочками постного мяса (100 г),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цельнозерновым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хлебом и запивают несладким чаем.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полдник перекусывают яблоком.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Ужинают суфле из цветной капусты (200 г), мясными паровыми тефтелями (100 г), ржаным хлебом и компотом из чёрной смородины (без сахара).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ночь — кефир.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64DF89-D87A-1A21-2317-623CC9DDA6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4739" y="2082568"/>
            <a:ext cx="5316153" cy="399362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Завтракают овощным салатом с кусочками курицы (150 г), хлебом с отрубями и ломтиком сыра, травяным чаем.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второй завтрак — грейпфрут.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 обед на стол ставят рыбный суп, овощное рагу (150 г), хлеб из цельного зерна, компот из сухофруктов (но не сладких, типа кураги, яблок и груш).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Полдничают фруктовым салатом (150 г) и чаем без сахара.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ужин рыбные котлеты (100 г), одно яйцо, ржаной хлеб, сладкий чай (с сахарозаменителем).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Стакан ряженки.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85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36E24-ACBC-313F-C253-BE1BC10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Меню на неделю: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6F366-DB8B-0CBF-AFF6-9F3071D910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582" y="2060848"/>
            <a:ext cx="5447092" cy="3993624"/>
          </a:xfrm>
          <a:solidFill>
            <a:srgbClr val="00B050">
              <a:alpha val="25098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Пятница: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завтрак готовят белковый омлет (150 г), ржаной хлеб с 2 ломтиками сыра, кофейный напиток (цикорий) с сахарозаменителем.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ланч — тушёные овощи (150 г).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 обеду подают вермишелевый суп (используют спагетти из муки грубого помола), овощную икру (100 г), мясной гуляш (70 г), ржаной хлеб и чай без сахара.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полдник — салат из разрешённых свежих овощей (100 г) и несладкий чай.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ужин треска, запеченная в собственном соку(100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пюре из тыквы (100 г), свежая капуста (70 г), морс из ягод (с добавлением сахарозаменителя).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Перед сном — ряженка.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64DF89-D87A-1A21-2317-623CC9DDA6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4740" y="2060848"/>
            <a:ext cx="5231066" cy="399362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Утренний приём пищи начинают с салата из свежей моркови и белокочанной капусты (100 г), куска отварной рыбы (150 г), ржаного хлеба и несладкого чая.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ланч — фруктовый салат.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Обедают овощным борщом, тушёными овощами (100 г) с кусочками отварной курицы (70 г), хлебом из цельного зерна и сладким чаем (добавляют сахарозаменитель).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полдник съедают один фрукт.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Ужинают творожной запеканкой (150 г) и несладким чаем.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ночь выпивают кефир.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34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36E24-ACBC-313F-C253-BE1BC10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Меню на неделю: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6F366-DB8B-0CBF-AFF6-9F3071D910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9392" y="1858546"/>
            <a:ext cx="5447092" cy="3436972"/>
          </a:xfrm>
          <a:solidFill>
            <a:srgbClr val="FFFF00">
              <a:alpha val="25098"/>
            </a:srgb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Воскресенье: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Воскресный завтрак составляют фруктово-овощной салат (100 г), творожное суфле (150 г), несдобное галетное печенье (50 г), несладкий чай.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Одного стакана киселя на сахарозаменителе достаточно на второй завтрак.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обед — фасолевый суп, домашние котлеты из говядины (150 г), салат из зелени, клюквенный морс с добавлением сахарозаменителя.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полдник подают фруктовый салат, сдобренный натуральным йогуртом (150 г) и несладкий чай.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ужин — перловая каша с курицей (200 г), баклажанная икра (100 г), ржаной хлеб, сладкий чай (с сахарозаменителем).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 второй ужин — ряженка.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72F1AF-6AE0-DB1B-BA07-60799691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2557" y="5517232"/>
            <a:ext cx="11927855" cy="125272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53975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диабете 2 типа человек может вести обычный образ жизни, внеся некоторые изменения в свой пищевой рацион. </a:t>
            </a:r>
          </a:p>
          <a:p>
            <a:pPr marL="0" indent="53975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на неделю, вопреки скептицизму людей, только ставших на путь диететического питания, может быть очень вкусным и разнообразным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5B2A05-B3F7-260D-B3A4-8E6C4B6C2FB5}"/>
              </a:ext>
            </a:extLst>
          </p:cNvPr>
          <p:cNvSpPr txBox="1"/>
          <p:nvPr/>
        </p:nvSpPr>
        <p:spPr>
          <a:xfrm>
            <a:off x="6311230" y="4649187"/>
            <a:ext cx="5629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*Можно экспериментировать, менять дни недели и блюда местами.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C011B4-8428-540E-3B22-C2CFE013E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36" y="1916832"/>
            <a:ext cx="4093414" cy="27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3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40C6EA-5796-B613-5957-D4BE6ABDD0AA}"/>
              </a:ext>
            </a:extLst>
          </p:cNvPr>
          <p:cNvSpPr/>
          <p:nvPr/>
        </p:nvSpPr>
        <p:spPr>
          <a:xfrm>
            <a:off x="6815286" y="4576771"/>
            <a:ext cx="3024336" cy="216024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1674E43-54FC-296E-A47E-DBDDFE222600}"/>
              </a:ext>
            </a:extLst>
          </p:cNvPr>
          <p:cNvSpPr/>
          <p:nvPr/>
        </p:nvSpPr>
        <p:spPr>
          <a:xfrm>
            <a:off x="1643186" y="4596668"/>
            <a:ext cx="3097815" cy="216024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8B13BB0-2543-1FFD-E220-F7A1C169D3EE}"/>
              </a:ext>
            </a:extLst>
          </p:cNvPr>
          <p:cNvSpPr/>
          <p:nvPr/>
        </p:nvSpPr>
        <p:spPr>
          <a:xfrm>
            <a:off x="6095206" y="1719533"/>
            <a:ext cx="4680520" cy="2789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0C7503-E430-6A21-C4DD-1CDF3EAF5C85}"/>
              </a:ext>
            </a:extLst>
          </p:cNvPr>
          <p:cNvSpPr/>
          <p:nvPr/>
        </p:nvSpPr>
        <p:spPr>
          <a:xfrm>
            <a:off x="922034" y="1719533"/>
            <a:ext cx="5029156" cy="2789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6694" y="333971"/>
            <a:ext cx="10415687" cy="12527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Рецепты блюд при сахарном диабете 2 типа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05458"/>
            <a:ext cx="1944216" cy="1314075"/>
          </a:xfrm>
          <a:prstGeom prst="rect">
            <a:avLst/>
          </a:prstGeom>
        </p:spPr>
      </p:pic>
      <p:sp>
        <p:nvSpPr>
          <p:cNvPr id="17" name="Объект 2"/>
          <p:cNvSpPr>
            <a:spLocks noGrp="1"/>
          </p:cNvSpPr>
          <p:nvPr>
            <p:ph sz="quarter" idx="13"/>
          </p:nvPr>
        </p:nvSpPr>
        <p:spPr>
          <a:xfrm>
            <a:off x="1054646" y="1774045"/>
            <a:ext cx="4701536" cy="1259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Диетическое кофейное мороженое с авокадо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Потребуется: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2 апельсина; 2 авокадо; 2 ст. ложки меда;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Ст. ложка какао – бобов;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4 столовые ложки какао – порошка.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терке натереть цедры 2 апельсинов, выдавить сок. В блендере смешать сок апельсина с мякотью авокадо, медом, какао – порошком. Выложить полученную массу в стеклянную емкость. Сверху положить кусочек какао – бобов. Поставить в морозилку, через полчаса мороженое готово.</a:t>
            </a:r>
          </a:p>
          <a:p>
            <a:pPr marL="0" indent="0" algn="ctr">
              <a:buNone/>
            </a:pPr>
            <a:endParaRPr lang="ru-RU" sz="1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095206" y="1787184"/>
            <a:ext cx="4680520" cy="1837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Тушеные овощи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Потребуется: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Болгарский перец 2 штуки; Репчатый лук 1 головка;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1 кабачок; 1 баклажан; Небольшой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качан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капусты;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2 томата; Овощной бульон 500 мл.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компоненты нужно нарезать кубиками, поместить в кастрюлю, залить бульоном и поставить в духовку. Тушить надо на протяжении 40 мин. при 160 градусах.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8211E6-3F62-ED47-AD58-71AD705FA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42" y="4765604"/>
            <a:ext cx="2448272" cy="17124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642771-835A-4CB7-6867-863D7F179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128" y="4729028"/>
            <a:ext cx="2419281" cy="18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7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B94B9E-2E39-8DC4-5EC1-56C39F6A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571" y="1668869"/>
            <a:ext cx="2645256" cy="17987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F576B0-EDE2-BE67-7A71-54581FB85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0611"/>
            <a:ext cx="3065068" cy="2298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343" y="348324"/>
            <a:ext cx="10415687" cy="1252728"/>
          </a:xfrm>
        </p:spPr>
        <p:txBody>
          <a:bodyPr/>
          <a:lstStyle/>
          <a:p>
            <a:r>
              <a:rPr lang="ru-RU" b="1" dirty="0"/>
              <a:t>Несколько слов о сахарозаменителях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05458"/>
            <a:ext cx="1944216" cy="131407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5589240"/>
            <a:ext cx="12190413" cy="0"/>
          </a:xfrm>
          <a:prstGeom prst="line">
            <a:avLst/>
          </a:prstGeom>
          <a:ln w="762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0" y="3573016"/>
            <a:ext cx="12190413" cy="0"/>
          </a:xfrm>
          <a:prstGeom prst="line">
            <a:avLst/>
          </a:prstGeom>
          <a:ln w="762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2085669" y="2536925"/>
            <a:ext cx="3810043" cy="20721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212876" y="2487308"/>
            <a:ext cx="3810043" cy="20721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57736" y="4577817"/>
            <a:ext cx="3810043" cy="20721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137817" y="4559489"/>
            <a:ext cx="3810043" cy="20721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094987" y="4577825"/>
            <a:ext cx="3810043" cy="20721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sz="quarter" idx="13"/>
          </p:nvPr>
        </p:nvSpPr>
        <p:spPr>
          <a:xfrm>
            <a:off x="2167494" y="3161786"/>
            <a:ext cx="3577575" cy="740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Стевия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32815" y="3199361"/>
            <a:ext cx="5237776" cy="1634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Сукралоза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157736" y="5219656"/>
            <a:ext cx="3810043" cy="565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Фруктоза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4222998" y="5257511"/>
            <a:ext cx="3600400" cy="93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Сорбит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8155239" y="5219656"/>
            <a:ext cx="3840349" cy="78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Ксилит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5B6D9-B115-C8CD-B38C-F41EB2B3E959}"/>
              </a:ext>
            </a:extLst>
          </p:cNvPr>
          <p:cNvSpPr txBox="1"/>
          <p:nvPr/>
        </p:nvSpPr>
        <p:spPr>
          <a:xfrm>
            <a:off x="4986901" y="3989399"/>
            <a:ext cx="2216609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Оптимальные</a:t>
            </a:r>
          </a:p>
        </p:txBody>
      </p:sp>
      <p:sp>
        <p:nvSpPr>
          <p:cNvPr id="11" name="Левая фигурная скобка 10">
            <a:extLst>
              <a:ext uri="{FF2B5EF4-FFF2-40B4-BE49-F238E27FC236}">
                <a16:creationId xmlns:a16="http://schemas.microsoft.com/office/drawing/2014/main" id="{4C2F38D1-4214-98CA-8A3A-F6E576AF2732}"/>
              </a:ext>
            </a:extLst>
          </p:cNvPr>
          <p:cNvSpPr/>
          <p:nvPr/>
        </p:nvSpPr>
        <p:spPr>
          <a:xfrm rot="16200000">
            <a:off x="5826234" y="397461"/>
            <a:ext cx="410301" cy="10945216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E4014EEA-452F-BACA-40B0-BD08CC19815E}"/>
              </a:ext>
            </a:extLst>
          </p:cNvPr>
          <p:cNvSpPr/>
          <p:nvPr/>
        </p:nvSpPr>
        <p:spPr>
          <a:xfrm rot="16200000">
            <a:off x="5909652" y="90198"/>
            <a:ext cx="418506" cy="7379895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8C086-5FF9-94E0-4F3E-B1A880170F4A}"/>
              </a:ext>
            </a:extLst>
          </p:cNvPr>
          <p:cNvSpPr txBox="1"/>
          <p:nvPr/>
        </p:nvSpPr>
        <p:spPr>
          <a:xfrm>
            <a:off x="3029942" y="6115954"/>
            <a:ext cx="5933689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калорийность, норма 20-30 г в день, лучше отказаться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BCFCC5-74E2-766B-6F99-C143DB63B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78" t="22951" r="11006" b="402"/>
          <a:stretch/>
        </p:blipFill>
        <p:spPr>
          <a:xfrm>
            <a:off x="67178" y="3877765"/>
            <a:ext cx="1713867" cy="11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74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DBAA4B-83B4-F439-7CC4-E8097378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438" y="3056766"/>
            <a:ext cx="3810000" cy="300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8CCAD-16FE-7EAA-1A6E-388C6E62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Сахарозаменители: стевия.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723E2E-085F-A7ED-7AF1-5E98F45C71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6574" y="2060848"/>
            <a:ext cx="11233248" cy="50017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Стевия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добавка из листьев многолетнего растения стевии, заменяющая сахар, не содержащая калорий.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добавлять в готовые блюда или использовать при приготовлении пищи.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Официально утверждена в качестве сахарозаменителя экспертами ВОЗ в 2004 г.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Суточная норма – до 2,4 мг/кг (не более 1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ст.л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день). Выпускается в виде порошка, жидких экстрактов и концентрированных сиропов.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Плюсы стевии: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гораздо слаще сахара;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практически не калорийна;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улучшает состояние слизистых оболочек желудка и кишечника;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при длительном применении нормализует уровень сахара в крови человека;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доступна по цене;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хорошо растворяется в воде;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содержит антиоксиданты, которые повышают защитные силы организма.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Минусы стевии: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имеет специфический растительный привкус (хотя многие люди находят его весьма приятным);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при чрезмерном употреблении совместно с лекарствами против диабета может вызвать гипогликемию, поэтому, употребляя этот заменитель сахара, нужно периодически контролировать уровень сахара в крови.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942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0741E-8722-DF66-88E7-589F646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CA87D2-829C-4532-1A85-4D47F9FBB2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018" y="2276872"/>
            <a:ext cx="5568179" cy="3921616"/>
          </a:xfrm>
        </p:spPr>
        <p:txBody>
          <a:bodyPr>
            <a:normAutofit/>
          </a:bodyPr>
          <a:lstStyle/>
          <a:p>
            <a:r>
              <a:rPr lang="ru-RU" dirty="0"/>
              <a:t>Правильное питание и регулярные физические нагрузки при сахарном диабете 2 типа —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терапии</a:t>
            </a:r>
            <a:r>
              <a:rPr lang="ru-RU" dirty="0"/>
              <a:t>!</a:t>
            </a:r>
          </a:p>
          <a:p>
            <a:r>
              <a:rPr lang="ru-RU" dirty="0"/>
              <a:t>У трети людей, уже получающих сахароснижающие таблетки, медикаментозное лечение может быть отменено на фоне правильного соблюдения диеты.</a:t>
            </a:r>
          </a:p>
          <a:p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C44614E8-8727-B7EB-0AB4-0918FFAEF2C5}"/>
              </a:ext>
            </a:extLst>
          </p:cNvPr>
          <p:cNvSpPr/>
          <p:nvPr/>
        </p:nvSpPr>
        <p:spPr>
          <a:xfrm>
            <a:off x="4871070" y="2276872"/>
            <a:ext cx="6552727" cy="3849608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3F9F0A5-411F-006A-0F30-6EEA896CB386}"/>
              </a:ext>
            </a:extLst>
          </p:cNvPr>
          <p:cNvCxnSpPr>
            <a:cxnSpLocks/>
          </p:cNvCxnSpPr>
          <p:nvPr/>
        </p:nvCxnSpPr>
        <p:spPr>
          <a:xfrm>
            <a:off x="6959302" y="3645024"/>
            <a:ext cx="230425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6A60ECA-6690-03F1-54CB-6310262E9382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8147434" y="3645024"/>
            <a:ext cx="0" cy="248145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F8B235-1D48-FF1C-E3AE-962CAF399192}"/>
              </a:ext>
            </a:extLst>
          </p:cNvPr>
          <p:cNvSpPr txBox="1"/>
          <p:nvPr/>
        </p:nvSpPr>
        <p:spPr>
          <a:xfrm>
            <a:off x="7391350" y="3043699"/>
            <a:ext cx="1641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Медикаменты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D9474C-AADE-9745-D92C-6AFE2801DECF}"/>
              </a:ext>
            </a:extLst>
          </p:cNvPr>
          <p:cNvSpPr txBox="1"/>
          <p:nvPr/>
        </p:nvSpPr>
        <p:spPr>
          <a:xfrm>
            <a:off x="6321719" y="4690011"/>
            <a:ext cx="142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Диета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51B605-9CB7-078C-3B8C-C72E51900566}"/>
              </a:ext>
            </a:extLst>
          </p:cNvPr>
          <p:cNvSpPr txBox="1"/>
          <p:nvPr/>
        </p:nvSpPr>
        <p:spPr>
          <a:xfrm>
            <a:off x="7535366" y="4437112"/>
            <a:ext cx="3295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Регулярные физические нагрузки</a:t>
            </a:r>
          </a:p>
        </p:txBody>
      </p:sp>
    </p:spTree>
    <p:extLst>
      <p:ext uri="{BB962C8B-B14F-4D97-AF65-F5344CB8AC3E}">
        <p14:creationId xmlns:p14="http://schemas.microsoft.com/office/powerpoint/2010/main" val="2414307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3C6C2E-FB59-5418-20D9-4EF7E0CBD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0" y="-315416"/>
            <a:ext cx="11809312" cy="78728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059C7-4108-C3A2-D482-4537DB95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878" y="2468894"/>
            <a:ext cx="5904656" cy="1152128"/>
          </a:xfrm>
          <a:solidFill>
            <a:srgbClr val="F5BD54"/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B10309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564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2C439EE-3FFA-E4F0-CA30-338A29EE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919" y="2751654"/>
            <a:ext cx="2169108" cy="1446603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C2B501F-4AC2-086B-BB25-49743F3B200C}"/>
              </a:ext>
            </a:extLst>
          </p:cNvPr>
          <p:cNvSpPr/>
          <p:nvPr/>
        </p:nvSpPr>
        <p:spPr>
          <a:xfrm>
            <a:off x="4317328" y="5049157"/>
            <a:ext cx="3051151" cy="92003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670" y="443905"/>
            <a:ext cx="10415687" cy="1252728"/>
          </a:xfrm>
        </p:spPr>
        <p:txBody>
          <a:bodyPr>
            <a:normAutofit/>
          </a:bodyPr>
          <a:lstStyle/>
          <a:p>
            <a:r>
              <a:rPr lang="ru-RU" b="1" dirty="0"/>
              <a:t>Причины развития СД 2 типа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05458"/>
            <a:ext cx="1944216" cy="1314075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3EB5CFC-8ED6-0EFC-983E-0AC4270112BA}"/>
              </a:ext>
            </a:extLst>
          </p:cNvPr>
          <p:cNvCxnSpPr>
            <a:cxnSpLocks/>
          </p:cNvCxnSpPr>
          <p:nvPr/>
        </p:nvCxnSpPr>
        <p:spPr>
          <a:xfrm flipH="1">
            <a:off x="7072216" y="3736676"/>
            <a:ext cx="717847" cy="14749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004E780-E182-E9C6-9F6C-6A56B848F3EC}"/>
              </a:ext>
            </a:extLst>
          </p:cNvPr>
          <p:cNvCxnSpPr>
            <a:cxnSpLocks/>
          </p:cNvCxnSpPr>
          <p:nvPr/>
        </p:nvCxnSpPr>
        <p:spPr>
          <a:xfrm>
            <a:off x="3941507" y="3821847"/>
            <a:ext cx="967697" cy="13316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D9F3FA3-C29A-8A65-FB4B-1C63872E65C0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1336280" y="2803286"/>
            <a:ext cx="2981048" cy="27058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70E2A13-3B62-7FE9-0A40-DF346430E227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7368479" y="2754436"/>
            <a:ext cx="2847101" cy="27547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7DFFE152-75D1-BBE2-AAE0-40F36A693C63}"/>
              </a:ext>
            </a:extLst>
          </p:cNvPr>
          <p:cNvSpPr/>
          <p:nvPr/>
        </p:nvSpPr>
        <p:spPr>
          <a:xfrm>
            <a:off x="8039423" y="1841720"/>
            <a:ext cx="3034878" cy="949658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98F7105-C712-BB88-84CC-3271450673A9}"/>
              </a:ext>
            </a:extLst>
          </p:cNvPr>
          <p:cNvSpPr/>
          <p:nvPr/>
        </p:nvSpPr>
        <p:spPr>
          <a:xfrm>
            <a:off x="4302547" y="1895811"/>
            <a:ext cx="3034877" cy="949658"/>
          </a:xfrm>
          <a:prstGeom prst="ellipse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1708546-84D1-2465-5C7B-9EBF66B17568}"/>
              </a:ext>
            </a:extLst>
          </p:cNvPr>
          <p:cNvSpPr/>
          <p:nvPr/>
        </p:nvSpPr>
        <p:spPr>
          <a:xfrm>
            <a:off x="300505" y="2013820"/>
            <a:ext cx="3286875" cy="82799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E484A72-F999-CAC9-03E2-50B109A855F1}"/>
              </a:ext>
            </a:extLst>
          </p:cNvPr>
          <p:cNvSpPr/>
          <p:nvPr/>
        </p:nvSpPr>
        <p:spPr>
          <a:xfrm>
            <a:off x="7731664" y="3136203"/>
            <a:ext cx="2778741" cy="947965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F758545-E416-2961-4F10-8E5CC2197DA4}"/>
              </a:ext>
            </a:extLst>
          </p:cNvPr>
          <p:cNvSpPr/>
          <p:nvPr/>
        </p:nvSpPr>
        <p:spPr>
          <a:xfrm>
            <a:off x="1845417" y="2919517"/>
            <a:ext cx="3051151" cy="92003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0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0715" y="2085518"/>
            <a:ext cx="3723842" cy="6460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414000" algn="just">
              <a:buNone/>
            </a:pPr>
            <a:r>
              <a:rPr lang="ru-RU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Ожирение</a:t>
            </a:r>
          </a:p>
        </p:txBody>
      </p:sp>
      <p:sp>
        <p:nvSpPr>
          <p:cNvPr id="28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58184" y="5211608"/>
            <a:ext cx="3372955" cy="69950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41400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</a:t>
            </a:r>
          </a:p>
          <a:p>
            <a:pPr marL="0" indent="41400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типа</a:t>
            </a:r>
          </a:p>
        </p:txBody>
      </p:sp>
      <p:sp>
        <p:nvSpPr>
          <p:cNvPr id="29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10353" y="2002443"/>
            <a:ext cx="3796445" cy="78893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414000" algn="ctr">
              <a:buNone/>
            </a:pPr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Нерациональное питание</a:t>
            </a:r>
          </a:p>
        </p:txBody>
      </p:sp>
      <p:sp>
        <p:nvSpPr>
          <p:cNvPr id="33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68479" y="3314646"/>
            <a:ext cx="3505110" cy="72765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414000" algn="ctr"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 болезни</a:t>
            </a:r>
          </a:p>
        </p:txBody>
      </p:sp>
      <p:sp>
        <p:nvSpPr>
          <p:cNvPr id="34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0008" y="3060458"/>
            <a:ext cx="3051151" cy="69174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414000" algn="ctr"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Эндокринные болезни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30B3395-06D5-CA14-8BED-64105F298DE5}"/>
              </a:ext>
            </a:extLst>
          </p:cNvPr>
          <p:cNvCxnSpPr>
            <a:cxnSpLocks/>
          </p:cNvCxnSpPr>
          <p:nvPr/>
        </p:nvCxnSpPr>
        <p:spPr>
          <a:xfrm>
            <a:off x="5857642" y="2857804"/>
            <a:ext cx="0" cy="21913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1">
            <a:extLst>
              <a:ext uri="{FF2B5EF4-FFF2-40B4-BE49-F238E27FC236}">
                <a16:creationId xmlns:a16="http://schemas.microsoft.com/office/drawing/2014/main" id="{7800692F-FA1C-5585-6CB4-D347EAD01E61}"/>
              </a:ext>
            </a:extLst>
          </p:cNvPr>
          <p:cNvSpPr txBox="1">
            <a:spLocks/>
          </p:cNvSpPr>
          <p:nvPr/>
        </p:nvSpPr>
        <p:spPr>
          <a:xfrm>
            <a:off x="3813908" y="2045557"/>
            <a:ext cx="3796445" cy="78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14000" algn="ctr">
              <a:buFont typeface="Symbol" pitchFamily="18" charset="2"/>
              <a:buNone/>
            </a:pPr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Гиподинамия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FB0658F-8B13-1239-5FD0-2838AFB9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" y="2997481"/>
            <a:ext cx="1908916" cy="12723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5A15C1-8A38-22B1-E55D-44C74EF0F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204" y="3087165"/>
            <a:ext cx="1925691" cy="11826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6DC62DD-C472-6838-4030-097C0CC73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3" y="4869160"/>
            <a:ext cx="2412617" cy="163691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ED269A9-3288-2C26-CEB4-CDCB3D881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736" y="4716321"/>
            <a:ext cx="2481383" cy="16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50" y="354981"/>
            <a:ext cx="10415687" cy="1252728"/>
          </a:xfrm>
        </p:spPr>
        <p:txBody>
          <a:bodyPr>
            <a:normAutofit/>
          </a:bodyPr>
          <a:lstStyle/>
          <a:p>
            <a:r>
              <a:rPr lang="ru-RU" b="1" dirty="0"/>
              <a:t>Симптомы СД 2 типа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05458"/>
            <a:ext cx="1944216" cy="1314075"/>
          </a:xfrm>
          <a:prstGeom prst="rect">
            <a:avLst/>
          </a:prstGeom>
        </p:spPr>
      </p:pic>
      <p:sp>
        <p:nvSpPr>
          <p:cNvPr id="29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590" y="2539666"/>
            <a:ext cx="3384376" cy="28434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41400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Неспецифические жалобы: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утомляемость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памяти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BCB77-BAAB-C342-8958-606EDFB18FAB}"/>
              </a:ext>
            </a:extLst>
          </p:cNvPr>
          <p:cNvSpPr txBox="1"/>
          <p:nvPr/>
        </p:nvSpPr>
        <p:spPr>
          <a:xfrm>
            <a:off x="369627" y="1942715"/>
            <a:ext cx="828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!К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 правило длительно остается нераспознанным!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544D17-82FD-2E75-98F4-25B9ABC1001F}"/>
              </a:ext>
            </a:extLst>
          </p:cNvPr>
          <p:cNvSpPr txBox="1"/>
          <p:nvPr/>
        </p:nvSpPr>
        <p:spPr>
          <a:xfrm>
            <a:off x="4150990" y="2567098"/>
            <a:ext cx="3672408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хронической гипергликемии: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жажда (до 3–5 л/ сут);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кожный зуд;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полиурия;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никтурия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фурункулез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грибковые инфекции;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плохое заживление ран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C5BDB3-F0F6-E2EC-ED9B-4FB75CDFBEB7}"/>
              </a:ext>
            </a:extLst>
          </p:cNvPr>
          <p:cNvSpPr txBox="1"/>
          <p:nvPr/>
        </p:nvSpPr>
        <p:spPr>
          <a:xfrm>
            <a:off x="8327242" y="2611629"/>
            <a:ext cx="3456596" cy="4154984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Причины первого обращения пациента к врачу: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проявления микро-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диабетическая нефропатия, ретинопатия)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4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макроангиопатий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ИБС, ЦВБ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гангрена н/к)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боли в ногах,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эректильная дисфункция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7346" y="436131"/>
            <a:ext cx="10415687" cy="1252728"/>
          </a:xfrm>
        </p:spPr>
        <p:txBody>
          <a:bodyPr>
            <a:normAutofit/>
          </a:bodyPr>
          <a:lstStyle/>
          <a:p>
            <a:r>
              <a:rPr lang="ru-RU" b="1" dirty="0"/>
              <a:t>Лечение СД 2 типа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6E139-F10A-918D-FEE8-0D0111B64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05458"/>
            <a:ext cx="1944216" cy="1314075"/>
          </a:xfrm>
          <a:prstGeom prst="rect">
            <a:avLst/>
          </a:prstGeom>
        </p:spPr>
      </p:pic>
      <p:sp>
        <p:nvSpPr>
          <p:cNvPr id="28" name="Объект 1">
            <a:extLst>
              <a:ext uri="{FF2B5EF4-FFF2-40B4-BE49-F238E27FC236}">
                <a16:creationId xmlns:a16="http://schemas.microsoft.com/office/drawing/2014/main" id="{069C2245-931B-A87B-B6B7-764CECD48E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5010" y="4625812"/>
            <a:ext cx="2985850" cy="902945"/>
          </a:xfrm>
          <a:prstGeom prst="rect">
            <a:avLst/>
          </a:prstGeom>
          <a:solidFill>
            <a:srgbClr val="FF0000"/>
          </a:solidFill>
        </p:spPr>
        <p:txBody>
          <a:bodyPr>
            <a:normAutofit/>
          </a:bodyPr>
          <a:lstStyle/>
          <a:p>
            <a:pPr marL="0" indent="414000" algn="ctr">
              <a:buNone/>
            </a:pPr>
            <a:r>
              <a:rPr lang="ru-RU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Диета</a:t>
            </a:r>
          </a:p>
        </p:txBody>
      </p:sp>
      <p:sp>
        <p:nvSpPr>
          <p:cNvPr id="19" name="Объект 1">
            <a:extLst>
              <a:ext uri="{FF2B5EF4-FFF2-40B4-BE49-F238E27FC236}">
                <a16:creationId xmlns:a16="http://schemas.microsoft.com/office/drawing/2014/main" id="{9B4197AF-3E7C-34FF-0377-F6EA1BEF6A0D}"/>
              </a:ext>
            </a:extLst>
          </p:cNvPr>
          <p:cNvSpPr txBox="1">
            <a:spLocks/>
          </p:cNvSpPr>
          <p:nvPr/>
        </p:nvSpPr>
        <p:spPr>
          <a:xfrm>
            <a:off x="3718942" y="3697930"/>
            <a:ext cx="3528392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14000" algn="ctr">
              <a:buFont typeface="Symbol" pitchFamily="18" charset="2"/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Регулярные физические нагрузки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FA5DD1-EB1F-5FBB-A829-2D66FC609F0B}"/>
              </a:ext>
            </a:extLst>
          </p:cNvPr>
          <p:cNvSpPr txBox="1"/>
          <p:nvPr/>
        </p:nvSpPr>
        <p:spPr>
          <a:xfrm>
            <a:off x="7247334" y="2866933"/>
            <a:ext cx="396044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Медикаментозная </a:t>
            </a:r>
          </a:p>
          <a:p>
            <a:pPr algn="ctr"/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терапия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95C2A4-4C7B-19D6-6037-B188C7543900}"/>
              </a:ext>
            </a:extLst>
          </p:cNvPr>
          <p:cNvSpPr txBox="1"/>
          <p:nvPr/>
        </p:nvSpPr>
        <p:spPr>
          <a:xfrm>
            <a:off x="2097476" y="5579689"/>
            <a:ext cx="8402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Правильное питание при диабете 2 типа —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основа терапии!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пациент не придерживается диеты, то никакие самые современные препараты не могут обеспечить успех лечения.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432F546-3C60-A51C-DB8E-785F417C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72" y="1911227"/>
            <a:ext cx="3138926" cy="269726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7F2858A-1C4A-9191-0D85-7FD81D911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974" y="1795660"/>
            <a:ext cx="3138926" cy="19039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C0A8FF-0280-08EB-62B6-A0EBA2AE9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057" y="620688"/>
            <a:ext cx="3290962" cy="21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7" y="1798580"/>
            <a:ext cx="1764196" cy="6498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/>
              <a:t>Принцип 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1629180" y="3523349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поддержанию массы тела в пределах нормы</a:t>
            </a:r>
          </a:p>
          <a:p>
            <a:pPr marL="285750" indent="-28575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предотвращает резкие перепады уровней глюкозы после приема пищи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Дробное питание 6 раз в сутки, небольшими порциями, </a:t>
            </a:r>
          </a:p>
          <a:p>
            <a:pPr algn="ctr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 и тоже время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C94747-ABAA-8E9D-767E-166A2067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8" y="4722510"/>
            <a:ext cx="3086812" cy="20604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D2F45A-FCBD-B4B8-CC1B-03DF8B8E8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450" y="4722509"/>
            <a:ext cx="3045220" cy="20604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BB4443-CAF7-E82D-CA9D-B67FE90D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509" y="4722508"/>
            <a:ext cx="3663017" cy="20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7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6" y="1798580"/>
            <a:ext cx="1858199" cy="6943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/>
              <a:t>Принцип 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1486694" y="3567893"/>
            <a:ext cx="102266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пищевого дневника — записывайте, что Вы едите, когда, в каком количестве - это поможет проанализировать и изменить питание</a:t>
            </a:r>
          </a:p>
          <a:p>
            <a:pPr marL="285750" indent="-28575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калорийности рациона осуществляется преимущественно за счет сокращения продуктов, содержащих жиры и углеводы, особенно легко сжигаемые</a:t>
            </a:r>
          </a:p>
          <a:p>
            <a:pPr marL="285750" indent="-28575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голодать – это может привести к экстремальному снижению уровня сахара в крови, т.к. голодание – серьезный стресс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избыточной массе тела </a:t>
            </a:r>
          </a:p>
          <a:p>
            <a:pPr algn="ctr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показана низкокалорийная диета (≤1800 ккал)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ACE59C-5539-475E-58CE-0366DFD73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096" y="1812300"/>
            <a:ext cx="2518749" cy="18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>
            <a:extLst>
              <a:ext uri="{FF2B5EF4-FFF2-40B4-BE49-F238E27FC236}">
                <a16:creationId xmlns:a16="http://schemas.microsoft.com/office/drawing/2014/main" id="{82F8BC7D-B148-C587-E1ED-582F663A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3521045"/>
            <a:ext cx="18669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A23B2E05-883C-B172-461C-CA9ADDBF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87" y="5018057"/>
            <a:ext cx="18383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F1383BB1-E676-09F5-AA37-E9E34B09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5160932"/>
            <a:ext cx="1830388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2CA63DCD-3994-9017-7A9E-46592050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62" y="3576607"/>
            <a:ext cx="18573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7" y="1798580"/>
            <a:ext cx="1764196" cy="6498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b="1" dirty="0"/>
              <a:t>Принцип 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1629180" y="3523349"/>
            <a:ext cx="8208912" cy="25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 и продукты его содержащие (конфеты, мармелад,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шоколад, выпечка)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мёд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фруктовые соки (исключение: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свежевыжатые, натуральные,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 добавления консервантов)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634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простых, легкоусвояемых углеводов </a:t>
            </a:r>
          </a:p>
        </p:txBody>
      </p:sp>
    </p:spTree>
    <p:extLst>
      <p:ext uri="{BB962C8B-B14F-4D97-AF65-F5344CB8AC3E}">
        <p14:creationId xmlns:p14="http://schemas.microsoft.com/office/powerpoint/2010/main" val="420459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EDB7A-4983-441A-4CED-86EFF4E3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Принципы здорового питания при СД 2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A0800-9CF7-A62E-7D49-B91ABAA51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06" y="1798580"/>
            <a:ext cx="1858199" cy="7663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/>
              <a:t>Принцип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747AF-767F-64B6-DF35-48FD111988C0}"/>
              </a:ext>
            </a:extLst>
          </p:cNvPr>
          <p:cNvSpPr txBox="1"/>
          <p:nvPr/>
        </p:nvSpPr>
        <p:spPr>
          <a:xfrm>
            <a:off x="2350790" y="3423096"/>
            <a:ext cx="914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сложные углеводы — 50-60% (источники – крупы, овощи, фрукты, макароны из твердых сортов пшеницы, картофель)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жиры &lt;20% (насыщенные жиры &lt;10% - молоко, сыр, животный жир; полиненасыщенные жиры &lt;10% - растительное масло,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рыбий жир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маргарин)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белки &lt; 15% (рыба, мясо, птица, яйца, молочные)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F5212ABD-2903-6E8F-E4A2-FBB714B02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0" y="2448392"/>
            <a:ext cx="7635900" cy="949937"/>
          </a:xfrm>
          <a:prstGeom prst="flowChartAlternateProcess">
            <a:avLst/>
          </a:prstGeom>
          <a:solidFill>
            <a:srgbClr val="FF99CC"/>
          </a:solidFill>
          <a:ln w="15875">
            <a:solidFill>
              <a:srgbClr val="CC0066"/>
            </a:solidFill>
            <a:miter lim="800000"/>
            <a:headEnd/>
            <a:tailEnd/>
          </a:ln>
          <a:effectLst>
            <a:prstShdw prst="shdw17" dist="17961" dir="2700000">
              <a:srgbClr val="CC0066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Сбалансированный  состав пищи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4B3D9-2791-7CB3-46D3-D398563B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52" y="3429000"/>
            <a:ext cx="2201138" cy="12381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6F920-9689-E16F-BBEE-56D4A054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153" y="5301208"/>
            <a:ext cx="2201138" cy="14676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18B95E-133A-6BC5-1A87-8969E502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0" y="4797152"/>
            <a:ext cx="2170040" cy="14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835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1713</TotalTime>
  <Words>1099</Words>
  <Application>Microsoft Office PowerPoint</Application>
  <PresentationFormat>Произвольный</PresentationFormat>
  <Paragraphs>238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Candara</vt:lpstr>
      <vt:lpstr>Open Sans</vt:lpstr>
      <vt:lpstr>Symbol</vt:lpstr>
      <vt:lpstr>Times New Roman</vt:lpstr>
      <vt:lpstr>Wingdings</vt:lpstr>
      <vt:lpstr>Тема1</vt:lpstr>
      <vt:lpstr>Питание при сахарном диабете 2 типа</vt:lpstr>
      <vt:lpstr>Определение понятия</vt:lpstr>
      <vt:lpstr>Причины развития СД 2 типа</vt:lpstr>
      <vt:lpstr>Симптомы СД 2 типа</vt:lpstr>
      <vt:lpstr>Лечение СД 2 типа</vt:lpstr>
      <vt:lpstr>Принципы здорового питания при СД 2 типа</vt:lpstr>
      <vt:lpstr>Принципы здорового питания при СД 2 типа</vt:lpstr>
      <vt:lpstr>Принципы здорового питания при СД 2 типа</vt:lpstr>
      <vt:lpstr>Принципы здорового питания при СД 2 типа</vt:lpstr>
      <vt:lpstr>Принципы здорового питания при СД 2 типа</vt:lpstr>
      <vt:lpstr>Принципы здорового питания при СД 2 типа</vt:lpstr>
      <vt:lpstr>Принципы здорового питания при СД 2 типа</vt:lpstr>
      <vt:lpstr>Принципы здорового питания при СД 2 типа</vt:lpstr>
      <vt:lpstr>Поговорим о гликемическом индексе</vt:lpstr>
      <vt:lpstr>Стол № 9. Специально разработан для диабетиков.</vt:lpstr>
      <vt:lpstr>Разрешенные и запрещенные продукты</vt:lpstr>
      <vt:lpstr>Презентация PowerPoint</vt:lpstr>
      <vt:lpstr>Стол № 9. Основные блюда.</vt:lpstr>
      <vt:lpstr>Меню на неделю:</vt:lpstr>
      <vt:lpstr>Меню на неделю:</vt:lpstr>
      <vt:lpstr>Меню на неделю:</vt:lpstr>
      <vt:lpstr>Меню на неделю:</vt:lpstr>
      <vt:lpstr>Рецепты блюд при сахарном диабете 2 типа</vt:lpstr>
      <vt:lpstr>Несколько слов о сахарозаменителях</vt:lpstr>
      <vt:lpstr>Сахарозаменители: стевия.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Алинa Роговикова</dc:creator>
  <cp:lastModifiedBy>ushenik12</cp:lastModifiedBy>
  <cp:revision>85</cp:revision>
  <dcterms:created xsi:type="dcterms:W3CDTF">2022-06-23T17:41:27Z</dcterms:created>
  <dcterms:modified xsi:type="dcterms:W3CDTF">2022-10-27T06:58:55Z</dcterms:modified>
</cp:coreProperties>
</file>