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17"/>
  </p:notesMasterIdLst>
  <p:handoutMasterIdLst>
    <p:handoutMasterId r:id="rId118"/>
  </p:handoutMasterIdLst>
  <p:sldIdLst>
    <p:sldId id="258" r:id="rId3"/>
    <p:sldId id="259" r:id="rId4"/>
    <p:sldId id="373" r:id="rId5"/>
    <p:sldId id="270" r:id="rId6"/>
    <p:sldId id="271" r:id="rId7"/>
    <p:sldId id="272" r:id="rId8"/>
    <p:sldId id="273" r:id="rId9"/>
    <p:sldId id="274" r:id="rId10"/>
    <p:sldId id="275" r:id="rId11"/>
    <p:sldId id="265" r:id="rId12"/>
    <p:sldId id="267" r:id="rId13"/>
    <p:sldId id="276" r:id="rId14"/>
    <p:sldId id="277" r:id="rId15"/>
    <p:sldId id="266" r:id="rId16"/>
    <p:sldId id="278" r:id="rId17"/>
    <p:sldId id="279" r:id="rId18"/>
    <p:sldId id="280" r:id="rId19"/>
    <p:sldId id="281" r:id="rId20"/>
    <p:sldId id="374" r:id="rId21"/>
    <p:sldId id="282" r:id="rId22"/>
    <p:sldId id="283" r:id="rId23"/>
    <p:sldId id="284" r:id="rId24"/>
    <p:sldId id="285" r:id="rId25"/>
    <p:sldId id="286" r:id="rId26"/>
    <p:sldId id="287" r:id="rId27"/>
    <p:sldId id="364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57" r:id="rId55"/>
    <p:sldId id="314" r:id="rId56"/>
    <p:sldId id="375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76" r:id="rId68"/>
    <p:sldId id="360" r:id="rId69"/>
    <p:sldId id="384" r:id="rId70"/>
    <p:sldId id="385" r:id="rId71"/>
    <p:sldId id="386" r:id="rId72"/>
    <p:sldId id="359" r:id="rId73"/>
    <p:sldId id="387" r:id="rId74"/>
    <p:sldId id="358" r:id="rId75"/>
    <p:sldId id="388" r:id="rId76"/>
    <p:sldId id="328" r:id="rId77"/>
    <p:sldId id="329" r:id="rId78"/>
    <p:sldId id="330" r:id="rId79"/>
    <p:sldId id="331" r:id="rId80"/>
    <p:sldId id="333" r:id="rId81"/>
    <p:sldId id="349" r:id="rId82"/>
    <p:sldId id="351" r:id="rId83"/>
    <p:sldId id="332" r:id="rId84"/>
    <p:sldId id="352" r:id="rId85"/>
    <p:sldId id="353" r:id="rId86"/>
    <p:sldId id="368" r:id="rId87"/>
    <p:sldId id="369" r:id="rId88"/>
    <p:sldId id="370" r:id="rId89"/>
    <p:sldId id="377" r:id="rId90"/>
    <p:sldId id="379" r:id="rId91"/>
    <p:sldId id="378" r:id="rId92"/>
    <p:sldId id="325" r:id="rId93"/>
    <p:sldId id="380" r:id="rId94"/>
    <p:sldId id="381" r:id="rId95"/>
    <p:sldId id="350" r:id="rId96"/>
    <p:sldId id="382" r:id="rId97"/>
    <p:sldId id="338" r:id="rId98"/>
    <p:sldId id="383" r:id="rId99"/>
    <p:sldId id="356" r:id="rId100"/>
    <p:sldId id="341" r:id="rId101"/>
    <p:sldId id="355" r:id="rId102"/>
    <p:sldId id="339" r:id="rId103"/>
    <p:sldId id="354" r:id="rId104"/>
    <p:sldId id="334" r:id="rId105"/>
    <p:sldId id="348" r:id="rId106"/>
    <p:sldId id="389" r:id="rId107"/>
    <p:sldId id="390" r:id="rId108"/>
    <p:sldId id="347" r:id="rId109"/>
    <p:sldId id="346" r:id="rId110"/>
    <p:sldId id="345" r:id="rId111"/>
    <p:sldId id="361" r:id="rId112"/>
    <p:sldId id="344" r:id="rId113"/>
    <p:sldId id="371" r:id="rId114"/>
    <p:sldId id="363" r:id="rId115"/>
    <p:sldId id="362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94799" autoAdjust="0"/>
  </p:normalViewPr>
  <p:slideViewPr>
    <p:cSldViewPr snapToGrid="0">
      <p:cViewPr varScale="1">
        <p:scale>
          <a:sx n="75" d="100"/>
          <a:sy n="75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5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/>
              <a:t>Количество</a:t>
            </a:r>
            <a:r>
              <a:rPr lang="ru-RU" sz="2800" b="1" baseline="0" dirty="0" smtClean="0"/>
              <a:t> предметов основного фонда муниципальных музеев района</a:t>
            </a:r>
            <a:endParaRPr lang="ru-RU" sz="2800" b="1" dirty="0"/>
          </a:p>
        </c:rich>
      </c:tx>
      <c:layout>
        <c:manualLayout>
          <c:xMode val="edge"/>
          <c:yMode val="edge"/>
          <c:x val="0.1085926283754408"/>
          <c:y val="6.56046310214844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3303135231868746E-2"/>
          <c:y val="0.27928018399254628"/>
          <c:w val="0.93170092107346258"/>
          <c:h val="0.66155150460836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4538</c:v>
                </c:pt>
                <c:pt idx="1">
                  <c:v>4885</c:v>
                </c:pt>
                <c:pt idx="2">
                  <c:v>5243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169696"/>
        <c:axId val="220170088"/>
      </c:barChart>
      <c:catAx>
        <c:axId val="22016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170088"/>
        <c:crosses val="autoZero"/>
        <c:auto val="1"/>
        <c:lblAlgn val="ctr"/>
        <c:lblOffset val="100"/>
        <c:noMultiLvlLbl val="0"/>
      </c:catAx>
      <c:valAx>
        <c:axId val="220170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16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/>
              <a:t>Посещаемость муниципальных</a:t>
            </a:r>
            <a:r>
              <a:rPr lang="ru-RU" sz="3600" b="1" baseline="0" dirty="0" smtClean="0"/>
              <a:t> музеев района</a:t>
            </a:r>
            <a:endParaRPr lang="ru-RU" sz="3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4420138006942684E-2"/>
          <c:y val="0.30227710256050105"/>
          <c:w val="0.92079491575649819"/>
          <c:h val="0.63747783625682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20765</c:v>
                </c:pt>
                <c:pt idx="1">
                  <c:v>21250</c:v>
                </c:pt>
                <c:pt idx="2">
                  <c:v>21708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050592"/>
        <c:axId val="276048240"/>
      </c:barChart>
      <c:catAx>
        <c:axId val="27605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048240"/>
        <c:crosses val="autoZero"/>
        <c:auto val="1"/>
        <c:lblAlgn val="ctr"/>
        <c:lblOffset val="100"/>
        <c:noMultiLvlLbl val="0"/>
      </c:catAx>
      <c:valAx>
        <c:axId val="27604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05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/>
              <a:t>Количество</a:t>
            </a:r>
            <a:r>
              <a:rPr lang="ru-RU" sz="3600" b="1" baseline="0" dirty="0" smtClean="0"/>
              <a:t> участников культурно-досуговых мероприятий</a:t>
            </a:r>
            <a:endParaRPr lang="ru-RU" sz="3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4420138006942684E-2"/>
          <c:y val="0.30647437433384839"/>
          <c:w val="0.92079491575649819"/>
          <c:h val="0.64377374391684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252321</c:v>
                </c:pt>
                <c:pt idx="1">
                  <c:v>255028</c:v>
                </c:pt>
                <c:pt idx="2">
                  <c:v>257320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051376"/>
        <c:axId val="276050984"/>
      </c:barChart>
      <c:catAx>
        <c:axId val="27605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050984"/>
        <c:crosses val="autoZero"/>
        <c:auto val="1"/>
        <c:lblAlgn val="ctr"/>
        <c:lblOffset val="100"/>
        <c:noMultiLvlLbl val="0"/>
      </c:catAx>
      <c:valAx>
        <c:axId val="27605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05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b="1" dirty="0" smtClean="0"/>
              <a:t>Количество выставочных</a:t>
            </a:r>
            <a:r>
              <a:rPr lang="ru-RU" sz="3600" b="1" baseline="0" dirty="0" smtClean="0"/>
              <a:t> проектов</a:t>
            </a:r>
            <a:endParaRPr lang="ru-RU" sz="3600" b="1" dirty="0"/>
          </a:p>
        </c:rich>
      </c:tx>
      <c:layout>
        <c:manualLayout>
          <c:xMode val="edge"/>
          <c:yMode val="edge"/>
          <c:x val="0.13221435526204386"/>
          <c:y val="8.18467995802728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6516912200491075E-2"/>
          <c:y val="0.35684163561401622"/>
          <c:w val="0.92079491575649819"/>
          <c:h val="0.5934064826366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050200"/>
        <c:axId val="276049808"/>
      </c:barChart>
      <c:catAx>
        <c:axId val="276050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049808"/>
        <c:crosses val="autoZero"/>
        <c:auto val="1"/>
        <c:lblAlgn val="ctr"/>
        <c:lblOffset val="100"/>
        <c:noMultiLvlLbl val="0"/>
      </c:catAx>
      <c:valAx>
        <c:axId val="27604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050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409B0-8AC5-4972-B928-B810ED7C4C64}" type="datetimeFigureOut">
              <a:rPr lang="ru-RU" smtClean="0"/>
              <a:t>17.03.2016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C4A6D-6AC2-47E9-AEA1-B2364D54DA3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149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9F228-FD28-4486-B12E-CC8CCDA7B98E}" type="datetimeFigureOut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B0A17-C634-4E0C-9850-802A7E30DA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452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B0A17-C634-4E0C-9850-802A7E30DAFA}" type="slidenum">
              <a:rPr lang="ru-RU" noProof="0" smtClean="0"/>
              <a:t>83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3287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1904999"/>
            <a:ext cx="5486400" cy="2888381"/>
          </a:xfrm>
        </p:spPr>
        <p:txBody>
          <a:bodyPr anchor="b">
            <a:normAutofit/>
          </a:bodyPr>
          <a:lstStyle>
            <a:lvl1pPr algn="l">
              <a:defRPr sz="5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5029200"/>
            <a:ext cx="5486400" cy="825583"/>
          </a:xfr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187440" y="4860758"/>
            <a:ext cx="5303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0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BB9F-04DD-4BEC-B746-E3998C50229B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76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06000" y="0"/>
            <a:ext cx="2286000" cy="68580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10800" y="495300"/>
            <a:ext cx="1371600" cy="58293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6017" y="495300"/>
            <a:ext cx="8527983" cy="58293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4123-CFCC-4353-8B30-DE0CCE4E62CF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2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3574-5682-4D4A-B7D7-D09D32527D76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8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588168"/>
            <a:ext cx="12192000" cy="4584032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олилиния 21"/>
          <p:cNvSpPr>
            <a:spLocks noEditPoints="1"/>
          </p:cNvSpPr>
          <p:nvPr/>
        </p:nvSpPr>
        <p:spPr bwMode="auto">
          <a:xfrm>
            <a:off x="9644514" y="197815"/>
            <a:ext cx="2333552" cy="6276549"/>
          </a:xfrm>
          <a:custGeom>
            <a:avLst/>
            <a:gdLst>
              <a:gd name="T0" fmla="*/ 520 w 728"/>
              <a:gd name="T1" fmla="*/ 954 h 1962"/>
              <a:gd name="T2" fmla="*/ 367 w 728"/>
              <a:gd name="T3" fmla="*/ 755 h 1962"/>
              <a:gd name="T4" fmla="*/ 440 w 728"/>
              <a:gd name="T5" fmla="*/ 671 h 1962"/>
              <a:gd name="T6" fmla="*/ 519 w 728"/>
              <a:gd name="T7" fmla="*/ 526 h 1962"/>
              <a:gd name="T8" fmla="*/ 536 w 728"/>
              <a:gd name="T9" fmla="*/ 215 h 1962"/>
              <a:gd name="T10" fmla="*/ 452 w 728"/>
              <a:gd name="T11" fmla="*/ 15 h 1962"/>
              <a:gd name="T12" fmla="*/ 294 w 728"/>
              <a:gd name="T13" fmla="*/ 205 h 1962"/>
              <a:gd name="T14" fmla="*/ 286 w 728"/>
              <a:gd name="T15" fmla="*/ 539 h 1962"/>
              <a:gd name="T16" fmla="*/ 128 w 728"/>
              <a:gd name="T17" fmla="*/ 793 h 1962"/>
              <a:gd name="T18" fmla="*/ 4 w 728"/>
              <a:gd name="T19" fmla="*/ 1131 h 1962"/>
              <a:gd name="T20" fmla="*/ 285 w 728"/>
              <a:gd name="T21" fmla="*/ 1491 h 1962"/>
              <a:gd name="T22" fmla="*/ 488 w 728"/>
              <a:gd name="T23" fmla="*/ 1551 h 1962"/>
              <a:gd name="T24" fmla="*/ 278 w 728"/>
              <a:gd name="T25" fmla="*/ 1894 h 1962"/>
              <a:gd name="T26" fmla="*/ 266 w 728"/>
              <a:gd name="T27" fmla="*/ 1869 h 1962"/>
              <a:gd name="T28" fmla="*/ 292 w 728"/>
              <a:gd name="T29" fmla="*/ 1866 h 1962"/>
              <a:gd name="T30" fmla="*/ 374 w 728"/>
              <a:gd name="T31" fmla="*/ 1777 h 1962"/>
              <a:gd name="T32" fmla="*/ 339 w 728"/>
              <a:gd name="T33" fmla="*/ 1681 h 1962"/>
              <a:gd name="T34" fmla="*/ 267 w 728"/>
              <a:gd name="T35" fmla="*/ 1653 h 1962"/>
              <a:gd name="T36" fmla="*/ 153 w 728"/>
              <a:gd name="T37" fmla="*/ 1776 h 1962"/>
              <a:gd name="T38" fmla="*/ 218 w 728"/>
              <a:gd name="T39" fmla="*/ 1908 h 1962"/>
              <a:gd name="T40" fmla="*/ 504 w 728"/>
              <a:gd name="T41" fmla="*/ 1889 h 1962"/>
              <a:gd name="T42" fmla="*/ 508 w 728"/>
              <a:gd name="T43" fmla="*/ 1473 h 1962"/>
              <a:gd name="T44" fmla="*/ 643 w 728"/>
              <a:gd name="T45" fmla="*/ 1050 h 1962"/>
              <a:gd name="T46" fmla="*/ 340 w 728"/>
              <a:gd name="T47" fmla="*/ 298 h 1962"/>
              <a:gd name="T48" fmla="*/ 445 w 728"/>
              <a:gd name="T49" fmla="*/ 174 h 1962"/>
              <a:gd name="T50" fmla="*/ 501 w 728"/>
              <a:gd name="T51" fmla="*/ 316 h 1962"/>
              <a:gd name="T52" fmla="*/ 333 w 728"/>
              <a:gd name="T53" fmla="*/ 576 h 1962"/>
              <a:gd name="T54" fmla="*/ 326 w 728"/>
              <a:gd name="T55" fmla="*/ 347 h 1962"/>
              <a:gd name="T56" fmla="*/ 360 w 728"/>
              <a:gd name="T57" fmla="*/ 1465 h 1962"/>
              <a:gd name="T58" fmla="*/ 188 w 728"/>
              <a:gd name="T59" fmla="*/ 1402 h 1962"/>
              <a:gd name="T60" fmla="*/ 110 w 728"/>
              <a:gd name="T61" fmla="*/ 1060 h 1962"/>
              <a:gd name="T62" fmla="*/ 298 w 728"/>
              <a:gd name="T63" fmla="*/ 818 h 1962"/>
              <a:gd name="T64" fmla="*/ 335 w 728"/>
              <a:gd name="T65" fmla="*/ 783 h 1962"/>
              <a:gd name="T66" fmla="*/ 262 w 728"/>
              <a:gd name="T67" fmla="*/ 1036 h 1962"/>
              <a:gd name="T68" fmla="*/ 273 w 728"/>
              <a:gd name="T69" fmla="*/ 1320 h 1962"/>
              <a:gd name="T70" fmla="*/ 340 w 728"/>
              <a:gd name="T71" fmla="*/ 1368 h 1962"/>
              <a:gd name="T72" fmla="*/ 374 w 728"/>
              <a:gd name="T73" fmla="*/ 1364 h 1962"/>
              <a:gd name="T74" fmla="*/ 303 w 728"/>
              <a:gd name="T75" fmla="*/ 1305 h 1962"/>
              <a:gd name="T76" fmla="*/ 394 w 728"/>
              <a:gd name="T77" fmla="*/ 1079 h 1962"/>
              <a:gd name="T78" fmla="*/ 429 w 728"/>
              <a:gd name="T79" fmla="*/ 1461 h 1962"/>
              <a:gd name="T80" fmla="*/ 580 w 728"/>
              <a:gd name="T81" fmla="*/ 1366 h 1962"/>
              <a:gd name="T82" fmla="*/ 428 w 728"/>
              <a:gd name="T83" fmla="*/ 1073 h 1962"/>
              <a:gd name="T84" fmla="*/ 607 w 728"/>
              <a:gd name="T85" fmla="*/ 130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8" h="1962">
                <a:moveTo>
                  <a:pt x="643" y="1050"/>
                </a:moveTo>
                <a:cubicBezTo>
                  <a:pt x="611" y="1003"/>
                  <a:pt x="572" y="969"/>
                  <a:pt x="520" y="954"/>
                </a:cubicBezTo>
                <a:cubicBezTo>
                  <a:pt x="456" y="933"/>
                  <a:pt x="404" y="946"/>
                  <a:pt x="404" y="946"/>
                </a:cubicBezTo>
                <a:cubicBezTo>
                  <a:pt x="367" y="755"/>
                  <a:pt x="367" y="755"/>
                  <a:pt x="367" y="755"/>
                </a:cubicBezTo>
                <a:cubicBezTo>
                  <a:pt x="380" y="743"/>
                  <a:pt x="392" y="729"/>
                  <a:pt x="405" y="714"/>
                </a:cubicBezTo>
                <a:cubicBezTo>
                  <a:pt x="417" y="700"/>
                  <a:pt x="429" y="685"/>
                  <a:pt x="440" y="671"/>
                </a:cubicBezTo>
                <a:cubicBezTo>
                  <a:pt x="452" y="652"/>
                  <a:pt x="452" y="652"/>
                  <a:pt x="452" y="652"/>
                </a:cubicBezTo>
                <a:cubicBezTo>
                  <a:pt x="480" y="612"/>
                  <a:pt x="502" y="570"/>
                  <a:pt x="519" y="526"/>
                </a:cubicBezTo>
                <a:cubicBezTo>
                  <a:pt x="547" y="452"/>
                  <a:pt x="561" y="360"/>
                  <a:pt x="550" y="281"/>
                </a:cubicBezTo>
                <a:cubicBezTo>
                  <a:pt x="547" y="260"/>
                  <a:pt x="542" y="238"/>
                  <a:pt x="536" y="215"/>
                </a:cubicBezTo>
                <a:cubicBezTo>
                  <a:pt x="522" y="164"/>
                  <a:pt x="504" y="113"/>
                  <a:pt x="482" y="65"/>
                </a:cubicBezTo>
                <a:cubicBezTo>
                  <a:pt x="474" y="48"/>
                  <a:pt x="467" y="28"/>
                  <a:pt x="452" y="15"/>
                </a:cubicBezTo>
                <a:cubicBezTo>
                  <a:pt x="433" y="0"/>
                  <a:pt x="405" y="10"/>
                  <a:pt x="388" y="24"/>
                </a:cubicBezTo>
                <a:cubicBezTo>
                  <a:pt x="338" y="67"/>
                  <a:pt x="313" y="144"/>
                  <a:pt x="294" y="205"/>
                </a:cubicBezTo>
                <a:cubicBezTo>
                  <a:pt x="286" y="232"/>
                  <a:pt x="280" y="259"/>
                  <a:pt x="277" y="286"/>
                </a:cubicBezTo>
                <a:cubicBezTo>
                  <a:pt x="267" y="370"/>
                  <a:pt x="271" y="455"/>
                  <a:pt x="286" y="539"/>
                </a:cubicBezTo>
                <a:cubicBezTo>
                  <a:pt x="289" y="561"/>
                  <a:pt x="297" y="585"/>
                  <a:pt x="302" y="607"/>
                </a:cubicBezTo>
                <a:cubicBezTo>
                  <a:pt x="302" y="607"/>
                  <a:pt x="173" y="740"/>
                  <a:pt x="128" y="793"/>
                </a:cubicBezTo>
                <a:cubicBezTo>
                  <a:pt x="110" y="814"/>
                  <a:pt x="94" y="837"/>
                  <a:pt x="78" y="860"/>
                </a:cubicBezTo>
                <a:cubicBezTo>
                  <a:pt x="24" y="942"/>
                  <a:pt x="0" y="1034"/>
                  <a:pt x="4" y="1131"/>
                </a:cubicBezTo>
                <a:cubicBezTo>
                  <a:pt x="9" y="1231"/>
                  <a:pt x="56" y="1328"/>
                  <a:pt x="125" y="1398"/>
                </a:cubicBezTo>
                <a:cubicBezTo>
                  <a:pt x="171" y="1445"/>
                  <a:pt x="227" y="1476"/>
                  <a:pt x="285" y="1491"/>
                </a:cubicBezTo>
                <a:cubicBezTo>
                  <a:pt x="386" y="1517"/>
                  <a:pt x="472" y="1487"/>
                  <a:pt x="472" y="1487"/>
                </a:cubicBezTo>
                <a:cubicBezTo>
                  <a:pt x="472" y="1487"/>
                  <a:pt x="487" y="1547"/>
                  <a:pt x="488" y="1551"/>
                </a:cubicBezTo>
                <a:cubicBezTo>
                  <a:pt x="508" y="1647"/>
                  <a:pt x="549" y="1780"/>
                  <a:pt x="477" y="1862"/>
                </a:cubicBezTo>
                <a:cubicBezTo>
                  <a:pt x="432" y="1915"/>
                  <a:pt x="337" y="1932"/>
                  <a:pt x="278" y="1894"/>
                </a:cubicBezTo>
                <a:cubicBezTo>
                  <a:pt x="268" y="1888"/>
                  <a:pt x="262" y="1879"/>
                  <a:pt x="259" y="1869"/>
                </a:cubicBezTo>
                <a:cubicBezTo>
                  <a:pt x="261" y="1869"/>
                  <a:pt x="264" y="1869"/>
                  <a:pt x="266" y="1869"/>
                </a:cubicBezTo>
                <a:cubicBezTo>
                  <a:pt x="273" y="1869"/>
                  <a:pt x="279" y="1869"/>
                  <a:pt x="285" y="1868"/>
                </a:cubicBezTo>
                <a:cubicBezTo>
                  <a:pt x="287" y="1868"/>
                  <a:pt x="290" y="1867"/>
                  <a:pt x="292" y="1866"/>
                </a:cubicBezTo>
                <a:cubicBezTo>
                  <a:pt x="317" y="1860"/>
                  <a:pt x="339" y="1845"/>
                  <a:pt x="354" y="1825"/>
                </a:cubicBezTo>
                <a:cubicBezTo>
                  <a:pt x="365" y="1812"/>
                  <a:pt x="372" y="1796"/>
                  <a:pt x="374" y="1777"/>
                </a:cubicBezTo>
                <a:cubicBezTo>
                  <a:pt x="374" y="1772"/>
                  <a:pt x="375" y="1767"/>
                  <a:pt x="375" y="1762"/>
                </a:cubicBezTo>
                <a:cubicBezTo>
                  <a:pt x="375" y="1730"/>
                  <a:pt x="361" y="1701"/>
                  <a:pt x="339" y="1681"/>
                </a:cubicBezTo>
                <a:cubicBezTo>
                  <a:pt x="332" y="1674"/>
                  <a:pt x="324" y="1669"/>
                  <a:pt x="316" y="1665"/>
                </a:cubicBezTo>
                <a:cubicBezTo>
                  <a:pt x="301" y="1657"/>
                  <a:pt x="285" y="1653"/>
                  <a:pt x="267" y="1653"/>
                </a:cubicBezTo>
                <a:cubicBezTo>
                  <a:pt x="217" y="1653"/>
                  <a:pt x="174" y="1687"/>
                  <a:pt x="162" y="1734"/>
                </a:cubicBezTo>
                <a:cubicBezTo>
                  <a:pt x="157" y="1748"/>
                  <a:pt x="154" y="1762"/>
                  <a:pt x="153" y="1776"/>
                </a:cubicBezTo>
                <a:cubicBezTo>
                  <a:pt x="151" y="1800"/>
                  <a:pt x="156" y="1824"/>
                  <a:pt x="167" y="1845"/>
                </a:cubicBezTo>
                <a:cubicBezTo>
                  <a:pt x="179" y="1867"/>
                  <a:pt x="198" y="1894"/>
                  <a:pt x="218" y="1908"/>
                </a:cubicBezTo>
                <a:cubicBezTo>
                  <a:pt x="241" y="1924"/>
                  <a:pt x="267" y="1936"/>
                  <a:pt x="294" y="1943"/>
                </a:cubicBezTo>
                <a:cubicBezTo>
                  <a:pt x="364" y="1962"/>
                  <a:pt x="453" y="1943"/>
                  <a:pt x="504" y="1889"/>
                </a:cubicBezTo>
                <a:cubicBezTo>
                  <a:pt x="574" y="1816"/>
                  <a:pt x="559" y="1712"/>
                  <a:pt x="535" y="1605"/>
                </a:cubicBezTo>
                <a:cubicBezTo>
                  <a:pt x="530" y="1581"/>
                  <a:pt x="508" y="1477"/>
                  <a:pt x="508" y="1473"/>
                </a:cubicBezTo>
                <a:cubicBezTo>
                  <a:pt x="558" y="1450"/>
                  <a:pt x="601" y="1419"/>
                  <a:pt x="632" y="1377"/>
                </a:cubicBezTo>
                <a:cubicBezTo>
                  <a:pt x="728" y="1250"/>
                  <a:pt x="686" y="1113"/>
                  <a:pt x="643" y="1050"/>
                </a:cubicBezTo>
                <a:close/>
                <a:moveTo>
                  <a:pt x="326" y="347"/>
                </a:moveTo>
                <a:cubicBezTo>
                  <a:pt x="330" y="330"/>
                  <a:pt x="334" y="314"/>
                  <a:pt x="340" y="298"/>
                </a:cubicBezTo>
                <a:cubicBezTo>
                  <a:pt x="349" y="273"/>
                  <a:pt x="361" y="248"/>
                  <a:pt x="374" y="225"/>
                </a:cubicBezTo>
                <a:cubicBezTo>
                  <a:pt x="392" y="195"/>
                  <a:pt x="416" y="178"/>
                  <a:pt x="445" y="174"/>
                </a:cubicBezTo>
                <a:cubicBezTo>
                  <a:pt x="466" y="174"/>
                  <a:pt x="482" y="182"/>
                  <a:pt x="492" y="196"/>
                </a:cubicBezTo>
                <a:cubicBezTo>
                  <a:pt x="516" y="230"/>
                  <a:pt x="510" y="278"/>
                  <a:pt x="501" y="316"/>
                </a:cubicBezTo>
                <a:cubicBezTo>
                  <a:pt x="487" y="376"/>
                  <a:pt x="460" y="434"/>
                  <a:pt x="420" y="482"/>
                </a:cubicBezTo>
                <a:cubicBezTo>
                  <a:pt x="366" y="548"/>
                  <a:pt x="335" y="574"/>
                  <a:pt x="333" y="576"/>
                </a:cubicBezTo>
                <a:cubicBezTo>
                  <a:pt x="331" y="569"/>
                  <a:pt x="318" y="523"/>
                  <a:pt x="316" y="490"/>
                </a:cubicBezTo>
                <a:cubicBezTo>
                  <a:pt x="312" y="442"/>
                  <a:pt x="315" y="394"/>
                  <a:pt x="326" y="347"/>
                </a:cubicBezTo>
                <a:close/>
                <a:moveTo>
                  <a:pt x="429" y="1461"/>
                </a:moveTo>
                <a:cubicBezTo>
                  <a:pt x="406" y="1465"/>
                  <a:pt x="383" y="1466"/>
                  <a:pt x="360" y="1465"/>
                </a:cubicBezTo>
                <a:cubicBezTo>
                  <a:pt x="329" y="1464"/>
                  <a:pt x="298" y="1456"/>
                  <a:pt x="269" y="1446"/>
                </a:cubicBezTo>
                <a:cubicBezTo>
                  <a:pt x="240" y="1436"/>
                  <a:pt x="212" y="1420"/>
                  <a:pt x="188" y="1402"/>
                </a:cubicBezTo>
                <a:cubicBezTo>
                  <a:pt x="137" y="1364"/>
                  <a:pt x="98" y="1306"/>
                  <a:pt x="87" y="1244"/>
                </a:cubicBezTo>
                <a:cubicBezTo>
                  <a:pt x="76" y="1182"/>
                  <a:pt x="86" y="1118"/>
                  <a:pt x="110" y="1060"/>
                </a:cubicBezTo>
                <a:cubicBezTo>
                  <a:pt x="140" y="986"/>
                  <a:pt x="190" y="921"/>
                  <a:pt x="246" y="865"/>
                </a:cubicBezTo>
                <a:cubicBezTo>
                  <a:pt x="263" y="849"/>
                  <a:pt x="281" y="834"/>
                  <a:pt x="298" y="818"/>
                </a:cubicBezTo>
                <a:cubicBezTo>
                  <a:pt x="304" y="811"/>
                  <a:pt x="310" y="806"/>
                  <a:pt x="317" y="800"/>
                </a:cubicBezTo>
                <a:cubicBezTo>
                  <a:pt x="323" y="795"/>
                  <a:pt x="329" y="790"/>
                  <a:pt x="335" y="783"/>
                </a:cubicBezTo>
                <a:cubicBezTo>
                  <a:pt x="342" y="816"/>
                  <a:pt x="371" y="952"/>
                  <a:pt x="369" y="953"/>
                </a:cubicBezTo>
                <a:cubicBezTo>
                  <a:pt x="329" y="968"/>
                  <a:pt x="293" y="995"/>
                  <a:pt x="262" y="1036"/>
                </a:cubicBezTo>
                <a:cubicBezTo>
                  <a:pt x="214" y="1098"/>
                  <a:pt x="199" y="1188"/>
                  <a:pt x="234" y="1260"/>
                </a:cubicBezTo>
                <a:cubicBezTo>
                  <a:pt x="244" y="1281"/>
                  <a:pt x="257" y="1303"/>
                  <a:pt x="273" y="1320"/>
                </a:cubicBezTo>
                <a:cubicBezTo>
                  <a:pt x="280" y="1328"/>
                  <a:pt x="287" y="1335"/>
                  <a:pt x="294" y="1341"/>
                </a:cubicBezTo>
                <a:cubicBezTo>
                  <a:pt x="308" y="1352"/>
                  <a:pt x="323" y="1360"/>
                  <a:pt x="340" y="1368"/>
                </a:cubicBezTo>
                <a:cubicBezTo>
                  <a:pt x="347" y="1371"/>
                  <a:pt x="355" y="1375"/>
                  <a:pt x="362" y="1375"/>
                </a:cubicBezTo>
                <a:cubicBezTo>
                  <a:pt x="368" y="1375"/>
                  <a:pt x="374" y="1370"/>
                  <a:pt x="374" y="1364"/>
                </a:cubicBezTo>
                <a:cubicBezTo>
                  <a:pt x="374" y="1358"/>
                  <a:pt x="368" y="1354"/>
                  <a:pt x="364" y="1352"/>
                </a:cubicBezTo>
                <a:cubicBezTo>
                  <a:pt x="341" y="1342"/>
                  <a:pt x="321" y="1326"/>
                  <a:pt x="303" y="1305"/>
                </a:cubicBezTo>
                <a:cubicBezTo>
                  <a:pt x="259" y="1253"/>
                  <a:pt x="274" y="1176"/>
                  <a:pt x="318" y="1129"/>
                </a:cubicBezTo>
                <a:cubicBezTo>
                  <a:pt x="341" y="1104"/>
                  <a:pt x="366" y="1087"/>
                  <a:pt x="394" y="1079"/>
                </a:cubicBezTo>
                <a:cubicBezTo>
                  <a:pt x="464" y="1453"/>
                  <a:pt x="464" y="1453"/>
                  <a:pt x="464" y="1453"/>
                </a:cubicBezTo>
                <a:cubicBezTo>
                  <a:pt x="450" y="1457"/>
                  <a:pt x="441" y="1459"/>
                  <a:pt x="429" y="1461"/>
                </a:cubicBezTo>
                <a:close/>
                <a:moveTo>
                  <a:pt x="607" y="1302"/>
                </a:moveTo>
                <a:cubicBezTo>
                  <a:pt x="602" y="1324"/>
                  <a:pt x="592" y="1347"/>
                  <a:pt x="580" y="1366"/>
                </a:cubicBezTo>
                <a:cubicBezTo>
                  <a:pt x="554" y="1408"/>
                  <a:pt x="502" y="1441"/>
                  <a:pt x="502" y="1441"/>
                </a:cubicBezTo>
                <a:cubicBezTo>
                  <a:pt x="428" y="1073"/>
                  <a:pt x="428" y="1073"/>
                  <a:pt x="428" y="1073"/>
                </a:cubicBezTo>
                <a:cubicBezTo>
                  <a:pt x="472" y="1073"/>
                  <a:pt x="510" y="1086"/>
                  <a:pt x="543" y="1111"/>
                </a:cubicBezTo>
                <a:cubicBezTo>
                  <a:pt x="598" y="1155"/>
                  <a:pt x="626" y="1234"/>
                  <a:pt x="607" y="1302"/>
                </a:cubicBezTo>
                <a:close/>
              </a:path>
            </a:pathLst>
          </a:custGeom>
          <a:gradFill>
            <a:gsLst>
              <a:gs pos="2000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1905000"/>
            <a:ext cx="7772399" cy="2743200"/>
          </a:xfrm>
        </p:spPr>
        <p:txBody>
          <a:bodyPr anchor="b">
            <a:normAutofit/>
          </a:bodyPr>
          <a:lstStyle>
            <a:lvl1pPr>
              <a:defRPr sz="5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599" y="5029200"/>
            <a:ext cx="7772400" cy="82296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463038" y="4860758"/>
            <a:ext cx="7589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1601" y="1904999"/>
            <a:ext cx="4297680" cy="441960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22720" y="1904999"/>
            <a:ext cx="4297680" cy="4419601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5E9A-42F9-486F-9660-92EBA8EB8FE1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17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905000"/>
            <a:ext cx="4416552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71600" y="2800952"/>
            <a:ext cx="4416552" cy="352364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3848" y="1905000"/>
            <a:ext cx="4416552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3848" y="2800952"/>
            <a:ext cx="4416552" cy="3523648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2E85-1C3E-47BF-9080-3288461E28F3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8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36C9-2413-4908-B4FF-B601868ED00B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978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17"/>
          <p:cNvSpPr>
            <a:spLocks noChangeAspect="1" noEditPoints="1"/>
          </p:cNvSpPr>
          <p:nvPr userDrawn="1"/>
        </p:nvSpPr>
        <p:spPr bwMode="auto">
          <a:xfrm>
            <a:off x="0" y="0"/>
            <a:ext cx="1118052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0925-201A-4743-8853-90813EDB94FD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7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0501" y="1905000"/>
            <a:ext cx="621792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1" y="1905000"/>
            <a:ext cx="2781700" cy="44196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BC20-88B9-463E-BD09-C473B6CD8F2E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646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477000" y="1597795"/>
            <a:ext cx="5715000" cy="5260206"/>
          </a:xfrm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1" y="1905000"/>
            <a:ext cx="4648200" cy="44196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18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олилиния 17"/>
          <p:cNvSpPr>
            <a:spLocks noChangeAspect="1" noEditPoints="1"/>
          </p:cNvSpPr>
          <p:nvPr userDrawn="1"/>
        </p:nvSpPr>
        <p:spPr bwMode="auto">
          <a:xfrm>
            <a:off x="0" y="0"/>
            <a:ext cx="1118052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904998"/>
            <a:ext cx="9448800" cy="441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</a:p>
          <a:p>
            <a:pPr lvl="5"/>
            <a:r>
              <a:rPr lang="ru-RU" noProof="0" dirty="0" smtClean="0"/>
              <a:t>Шесть</a:t>
            </a:r>
          </a:p>
          <a:p>
            <a:pPr lvl="6"/>
            <a:r>
              <a:rPr lang="ru-RU" noProof="0" dirty="0" smtClean="0"/>
              <a:t>Семь</a:t>
            </a:r>
          </a:p>
          <a:p>
            <a:pPr lvl="7"/>
            <a:r>
              <a:rPr lang="ru-RU" noProof="0" dirty="0" smtClean="0"/>
              <a:t>Восемь</a:t>
            </a:r>
          </a:p>
          <a:p>
            <a:pPr lvl="8"/>
            <a:r>
              <a:rPr lang="ru-RU" noProof="0" dirty="0" smtClean="0"/>
              <a:t>Девять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36691" y="6516130"/>
            <a:ext cx="1371600" cy="205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5499-8E1A-487C-B00A-20F31C550463}" type="datetime1">
              <a:rPr lang="ru-RU" noProof="0" smtClean="0"/>
              <a:t>17.03.2016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71600" y="6516130"/>
            <a:ext cx="6767382" cy="205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6000" y="6516130"/>
            <a:ext cx="914400" cy="205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E75EF-0962-46B2-8C21-C0889BAC0DFA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98120"/>
            <a:ext cx="94488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59898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9749" y="1762496"/>
            <a:ext cx="5898079" cy="2940133"/>
          </a:xfrm>
        </p:spPr>
        <p:txBody>
          <a:bodyPr>
            <a:noAutofit/>
          </a:bodyPr>
          <a:lstStyle/>
          <a:p>
            <a:pPr algn="l" defTabSz="914400">
              <a:spcBef>
                <a:spcPts val="1"/>
              </a:spcBef>
              <a:buNone/>
            </a:pPr>
            <a:r>
              <a:rPr lang="ru-RU" sz="4000" b="1" i="0" dirty="0" smtClean="0">
                <a:solidFill>
                  <a:schemeClr val="tx1"/>
                </a:solidFill>
                <a:latin typeface="Garamond"/>
                <a:ea typeface="+mj-ea"/>
                <a:cs typeface="+mj-cs"/>
              </a:rPr>
              <a:t>Об итогах </a:t>
            </a:r>
            <a:r>
              <a:rPr lang="ru-RU" sz="4000" b="1" i="0" dirty="0" smtClean="0">
                <a:solidFill>
                  <a:schemeClr val="tx1"/>
                </a:solidFill>
                <a:latin typeface="Garamond"/>
                <a:ea typeface="+mj-ea"/>
                <a:cs typeface="+mj-cs"/>
              </a:rPr>
              <a:t>деятельности Отдела культуры Воскресенского муниципального района Нижегородской области в 2015 году</a:t>
            </a:r>
            <a:endParaRPr lang="ru-RU" sz="4000" b="1" i="0" dirty="0">
              <a:solidFill>
                <a:schemeClr val="tx1"/>
              </a:solidFill>
              <a:latin typeface="Garamon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72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Клубные формировани</a:t>
            </a:r>
            <a:r>
              <a:rPr lang="ru-RU" sz="6000" dirty="0"/>
              <a:t>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93470" y="2316956"/>
            <a:ext cx="4416552" cy="3523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/>
              <a:t>Культурно-досуговые формирования - 321</a:t>
            </a:r>
          </a:p>
          <a:p>
            <a:pPr marL="0" indent="0">
              <a:buNone/>
            </a:pPr>
            <a:r>
              <a:rPr lang="ru-RU" sz="3600" b="1" dirty="0" smtClean="0"/>
              <a:t>Количество участников - 2738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3848" y="2316956"/>
            <a:ext cx="4416552" cy="3523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Формирования самодеятельного творчества – 271</a:t>
            </a:r>
          </a:p>
          <a:p>
            <a:pPr marL="0" indent="0">
              <a:buNone/>
            </a:pPr>
            <a:r>
              <a:rPr lang="ru-RU" sz="3600" b="1" dirty="0" smtClean="0"/>
              <a:t>Количество участников - 2231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336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216724"/>
            <a:ext cx="8855034" cy="66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45" y="198120"/>
            <a:ext cx="9805909" cy="64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53" y="196995"/>
            <a:ext cx="9977425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950" y="330200"/>
            <a:ext cx="6134100" cy="698500"/>
          </a:xfrm>
        </p:spPr>
        <p:txBody>
          <a:bodyPr>
            <a:noAutofit/>
          </a:bodyPr>
          <a:lstStyle/>
          <a:p>
            <a:r>
              <a:rPr lang="ru-RU" sz="4400" dirty="0" smtClean="0"/>
              <a:t>Ансамбль «Раздолье»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10" y="1476694"/>
            <a:ext cx="7147980" cy="511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9249" y="-93980"/>
            <a:ext cx="3873500" cy="1097280"/>
          </a:xfrm>
        </p:spPr>
        <p:txBody>
          <a:bodyPr/>
          <a:lstStyle/>
          <a:p>
            <a:r>
              <a:rPr lang="ru-RU" dirty="0" smtClean="0"/>
              <a:t>Виктория Рябинина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25" y="1524000"/>
            <a:ext cx="7738349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800" y="1435100"/>
            <a:ext cx="3149600" cy="736600"/>
          </a:xfrm>
        </p:spPr>
        <p:txBody>
          <a:bodyPr>
            <a:noAutofit/>
          </a:bodyPr>
          <a:lstStyle/>
          <a:p>
            <a:r>
              <a:rPr lang="ru-RU" sz="4400" dirty="0" smtClean="0"/>
              <a:t>Сергей Лаптев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434531"/>
            <a:ext cx="3491992" cy="60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0" y="330200"/>
            <a:ext cx="3429000" cy="749300"/>
          </a:xfrm>
        </p:spPr>
        <p:txBody>
          <a:bodyPr/>
          <a:lstStyle/>
          <a:p>
            <a:r>
              <a:rPr lang="ru-RU" dirty="0" smtClean="0"/>
              <a:t>Григорий Волков</a:t>
            </a:r>
            <a:endParaRPr lang="ru-RU" dirty="0"/>
          </a:p>
        </p:txBody>
      </p:sp>
      <p:pic>
        <p:nvPicPr>
          <p:cNvPr id="3074" name="Picture 2" descr="https://pp.vk.me/c614621/v614621976/1af9f/ElpyQrT00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049462"/>
            <a:ext cx="57531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6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617220"/>
            <a:ext cx="9448800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Лауреат </a:t>
            </a:r>
            <a:r>
              <a:rPr lang="en-US" dirty="0"/>
              <a:t>III </a:t>
            </a:r>
            <a:r>
              <a:rPr lang="ru-RU" dirty="0"/>
              <a:t>степени межрегионального конкурса им. </a:t>
            </a:r>
            <a:r>
              <a:rPr lang="ru-RU" dirty="0" err="1"/>
              <a:t>Г.Губарькова</a:t>
            </a:r>
            <a:r>
              <a:rPr lang="ru-RU" dirty="0"/>
              <a:t> в </a:t>
            </a:r>
            <a:r>
              <a:rPr lang="ru-RU" dirty="0" err="1"/>
              <a:t>г.Дзержинске</a:t>
            </a:r>
            <a:r>
              <a:rPr lang="ru-RU" dirty="0"/>
              <a:t>, ученица 5 класса Мария Грязнова. Преподаватель </a:t>
            </a:r>
            <a:r>
              <a:rPr lang="ru-RU" dirty="0" err="1"/>
              <a:t>К.Ф.Соловьва</a:t>
            </a:r>
            <a:r>
              <a:rPr lang="ru-RU" dirty="0"/>
              <a:t>, концертмейстер </a:t>
            </a:r>
            <a:r>
              <a:rPr lang="ru-RU" dirty="0" err="1"/>
              <a:t>Е.А.Вахрушева</a:t>
            </a:r>
            <a:endParaRPr lang="ru-RU" dirty="0"/>
          </a:p>
        </p:txBody>
      </p:sp>
      <p:pic>
        <p:nvPicPr>
          <p:cNvPr id="4" name="Picture 2" descr="K:\Дзержинск конкурс Губарькова 2015\SAM_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1751" y="2058971"/>
            <a:ext cx="7173897" cy="4035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0" y="330200"/>
            <a:ext cx="5181600" cy="558800"/>
          </a:xfrm>
        </p:spPr>
        <p:txBody>
          <a:bodyPr/>
          <a:lstStyle/>
          <a:p>
            <a:r>
              <a:rPr lang="ru-RU" dirty="0" smtClean="0"/>
              <a:t>«Наш любимый ансамбль»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0" y="1406524"/>
            <a:ext cx="68453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400" y="482600"/>
            <a:ext cx="3505200" cy="571500"/>
          </a:xfrm>
        </p:spPr>
        <p:txBody>
          <a:bodyPr/>
          <a:lstStyle/>
          <a:p>
            <a:r>
              <a:rPr lang="ru-RU" dirty="0" smtClean="0"/>
              <a:t>Дмитрий </a:t>
            </a:r>
            <a:r>
              <a:rPr lang="ru-RU" dirty="0" err="1" smtClean="0"/>
              <a:t>Душеин</a:t>
            </a:r>
            <a:endParaRPr lang="ru-RU" dirty="0"/>
          </a:p>
        </p:txBody>
      </p:sp>
      <p:pic>
        <p:nvPicPr>
          <p:cNvPr id="3" name="Picture 2" descr="C:\Users\Muz-scool\Desktop\Ксенофонтова\Новая папка (2)\IMG_0360.JPG"/>
          <p:cNvPicPr>
            <a:picLocks noChangeAspect="1" noChangeArrowheads="1"/>
          </p:cNvPicPr>
          <p:nvPr/>
        </p:nvPicPr>
        <p:blipFill>
          <a:blip r:embed="rId2" cstate="print"/>
          <a:srcRect t="25000" b="25000"/>
          <a:stretch>
            <a:fillRect/>
          </a:stretch>
        </p:blipFill>
        <p:spPr bwMode="auto">
          <a:xfrm>
            <a:off x="3037416" y="1854200"/>
            <a:ext cx="6117167" cy="4587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9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99" y="1298481"/>
            <a:ext cx="8109901" cy="5233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7267" y="215406"/>
            <a:ext cx="6899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Самодеятельный народный хор Воздвиженского СДК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51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8200" y="419100"/>
            <a:ext cx="5689600" cy="609600"/>
          </a:xfrm>
        </p:spPr>
        <p:txBody>
          <a:bodyPr/>
          <a:lstStyle/>
          <a:p>
            <a:r>
              <a:rPr lang="ru-RU" dirty="0" smtClean="0"/>
              <a:t>Проект «Деревенский Арбат»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974850"/>
            <a:ext cx="5613400" cy="421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9" y="1974850"/>
            <a:ext cx="56134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515620"/>
            <a:ext cx="9448800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ародный </a:t>
            </a:r>
            <a:r>
              <a:rPr lang="ru-RU" dirty="0"/>
              <a:t>(образцовый) самодеятельный </a:t>
            </a:r>
            <a:r>
              <a:rPr lang="ru-RU" dirty="0" smtClean="0"/>
              <a:t>коллектив</a:t>
            </a:r>
            <a:br>
              <a:rPr lang="ru-RU" dirty="0" smtClean="0"/>
            </a:br>
            <a:r>
              <a:rPr lang="ru-RU" dirty="0" smtClean="0"/>
              <a:t>«Раздолье»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1236132"/>
            <a:ext cx="8089900" cy="53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7571" y="266700"/>
            <a:ext cx="7225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Проблемы отрасли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62685" y="1662649"/>
            <a:ext cx="9055100" cy="50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 средств выделяется на комплектование книжного фонда  и подписку периодических изданий для  библиотек;</a:t>
            </a:r>
            <a:endParaRPr lang="ru-RU" sz="1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 фондового, экспозиционного оборудования, ограничены площади фондохранилищ и помещений для организации выставочной деятельности музеев;</a:t>
            </a:r>
            <a:endParaRPr lang="ru-RU" sz="1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слабо оснащены оборудованием, театральными креслами, музыкальным и 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звукотехническим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оборудованием, оргтехникой сельские клубные учреждения,  многие из них нуждаются в капитальном ремонте;</a:t>
            </a:r>
            <a:endParaRPr lang="ru-RU" sz="1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нормального функционирования: проведения методической и практической работы на селе, участия в областных, зональных, региональных конкурсах и фестивалях Отдел культуры, молодежной политики и спорта  остро нуждается в автотранспорте, старый автомобиль изношен полностью.</a:t>
            </a:r>
            <a:endParaRPr lang="ru-RU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2484120"/>
            <a:ext cx="7150100" cy="109728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за внимание.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8390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8847" y="285008"/>
            <a:ext cx="519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Народный театр Воскресенского ЦКД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81" y="905321"/>
            <a:ext cx="8464624" cy="56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13" y="853106"/>
            <a:ext cx="8726979" cy="582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5356" y="297831"/>
            <a:ext cx="730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Оркестр русских народных инструментов «Околица»</a:t>
            </a:r>
            <a:endParaRPr lang="ru-RU" sz="2400" b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14748" y="111889"/>
            <a:ext cx="90495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8" y="293123"/>
            <a:ext cx="9977252" cy="10972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2. Укрепление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материально-технической базы</a:t>
            </a: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396339" y="1509156"/>
            <a:ext cx="10265229" cy="510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Воскресенский ЦКД – ремонт помещения бывшего кафе «Малина»;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Владимирский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СДК - частичный ремонт кровли;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МКУК «</a:t>
            </a: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Калинихинский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СДК» - ремонт отопительной системы, частичный ремонт кровли, замена электропроводки;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Староустинский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СДК - ремонт фундамента, замена окон, ремонт кровли, ремонт крыльца, косметический ремонт помещений, ремонт электропроводки; 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Барановский СК </a:t>
            </a:r>
            <a:r>
              <a:rPr lang="ru-RU" sz="15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подведено газовое отопление;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Раскатский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 - </a:t>
            </a:r>
            <a:r>
              <a:rPr lang="ru-RU" sz="15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котла;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Центральная библиотека - ремонт полов, </a:t>
            </a:r>
            <a:r>
              <a:rPr lang="ru-RU" sz="15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замена входной 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двери, ремонт крыльца запасного выхода;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Центральная детская библиотека - ремонт полов, замена светильников</a:t>
            </a:r>
            <a:r>
              <a:rPr lang="ru-RU" sz="155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Раскатская</a:t>
            </a: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сельская библиотека - ремонт полов, установка перегородки;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МКУК «Историко-художественный музей «Китеж»- установка на кровле теплового кабеля;</a:t>
            </a:r>
            <a:endParaRPr lang="ru-RU" sz="15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5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МКУК «Воскресенский районный Народный краеведческий музей» - установка теплого туалета, ремонт кровли, косметический ремонт внутренних помещений и другие.</a:t>
            </a:r>
            <a:endParaRPr lang="ru-RU" sz="155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Реализация плана мероприятий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4304804" y="2333017"/>
            <a:ext cx="7361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Празднование 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70-летия Победы 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 Великой Отечественной войне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95677"/>
            <a:ext cx="2535936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11" y="1088757"/>
            <a:ext cx="8791699" cy="5503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83" y="427992"/>
            <a:ext cx="1091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Районный фестиваль детско-юношеских военно-исторических чтений «Блокадный Ленинград»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643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24" y="250568"/>
            <a:ext cx="9521908" cy="634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2" y="864982"/>
            <a:ext cx="8582343" cy="5724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6881" y="296883"/>
            <a:ext cx="742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Межрайонный конкурс «</a:t>
            </a:r>
            <a:r>
              <a:rPr lang="ru-RU" sz="2400" b="1" dirty="0" smtClean="0"/>
              <a:t>Юность, </a:t>
            </a:r>
            <a:r>
              <a:rPr lang="ru-RU" sz="2400" b="1" dirty="0" smtClean="0"/>
              <a:t>опаленная войной»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578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934" y="0"/>
            <a:ext cx="9345880" cy="680654"/>
          </a:xfrm>
        </p:spPr>
        <p:txBody>
          <a:bodyPr/>
          <a:lstStyle/>
          <a:p>
            <a:r>
              <a:rPr lang="ru-RU" dirty="0" smtClean="0"/>
              <a:t>Межрайонный конкурс «Весна 45-го года»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7" y="1011103"/>
            <a:ext cx="5943484" cy="3946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77" y="2298724"/>
            <a:ext cx="6214287" cy="41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3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Сеть учреждений культуры района</a:t>
            </a:r>
            <a:endParaRPr lang="ru-RU" sz="4400" b="1" i="0" dirty="0">
              <a:solidFill>
                <a:schemeClr val="tx1"/>
              </a:solidFill>
              <a:latin typeface="Garamond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29 клубных учреждений;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МКУК «Воскресенская МЦБС»;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МКУК «Районный народный краеведческий   музей»;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МКУК  «Историко-художественный музей «Китеж»;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«Детская школа искусств»</a:t>
            </a:r>
          </a:p>
        </p:txBody>
      </p:sp>
    </p:spTree>
    <p:extLst>
      <p:ext uri="{BB962C8B-B14F-4D97-AF65-F5344CB8AC3E}">
        <p14:creationId xmlns:p14="http://schemas.microsoft.com/office/powerpoint/2010/main" val="670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42" y="936232"/>
            <a:ext cx="8566741" cy="5713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1178" y="368135"/>
            <a:ext cx="3864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Акция «Это нельзя забыть»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679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19" y="900607"/>
            <a:ext cx="8548937" cy="5702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137" y="273132"/>
            <a:ext cx="663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Драматический спектакль «А зори здесь тихие»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675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842" y="198120"/>
            <a:ext cx="9933709" cy="43127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Выставка </a:t>
            </a:r>
            <a:r>
              <a:rPr lang="ru-RU" sz="2200" dirty="0" err="1" smtClean="0"/>
              <a:t>ходожественно</a:t>
            </a:r>
            <a:r>
              <a:rPr lang="ru-RU" sz="2200" dirty="0" smtClean="0"/>
              <a:t>-прикладного творчества «Мой подарок ветерану»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10" y="793730"/>
            <a:ext cx="8709175" cy="58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3517" y="174370"/>
            <a:ext cx="6335486" cy="4668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Митинг-концерт «Вальс Победы»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05" y="817480"/>
            <a:ext cx="8638310" cy="576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64" y="245621"/>
            <a:ext cx="8627423" cy="39564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Парад живых картинок «Тяжелые будни Великой Отечественной»</a:t>
            </a:r>
            <a:endParaRPr lang="ru-RU" sz="2400" dirty="0"/>
          </a:p>
        </p:txBody>
      </p:sp>
      <p:pic>
        <p:nvPicPr>
          <p:cNvPr id="4" name="Picture 3" descr="C:\Users\Biblioteka4\Desktop\9 мая\IMG_7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432" y="962804"/>
            <a:ext cx="5589618" cy="4110013"/>
          </a:xfrm>
          <a:prstGeom prst="rect">
            <a:avLst/>
          </a:prstGeom>
          <a:noFill/>
        </p:spPr>
      </p:pic>
      <p:pic>
        <p:nvPicPr>
          <p:cNvPr id="5" name="Picture 2" descr="C:\Users\Biblioteka4\Desktop\9 мая\IMG_7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67" y="2553730"/>
            <a:ext cx="5382768" cy="4037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2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342" y="106878"/>
            <a:ext cx="10468100" cy="5581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Акции: «Дом, проводивший бойца»; «Георгиевская ленточка»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1" y="890648"/>
            <a:ext cx="6210795" cy="4140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7" y="2457862"/>
            <a:ext cx="6172695" cy="41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1631" y="130628"/>
            <a:ext cx="9448800" cy="701634"/>
          </a:xfrm>
        </p:spPr>
        <p:txBody>
          <a:bodyPr/>
          <a:lstStyle/>
          <a:p>
            <a:r>
              <a:rPr lang="ru-RU" dirty="0" smtClean="0"/>
              <a:t>«Свеча памяти»; «Бессмертный полк»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56" y="1427842"/>
            <a:ext cx="3384798" cy="50771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17" y="1295400"/>
            <a:ext cx="61468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3533" y="0"/>
            <a:ext cx="4969823" cy="573776"/>
          </a:xfrm>
        </p:spPr>
        <p:txBody>
          <a:bodyPr/>
          <a:lstStyle/>
          <a:p>
            <a:r>
              <a:rPr lang="ru-RU" dirty="0" smtClean="0"/>
              <a:t>Проект «Чтобы помнили»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5" y="840179"/>
            <a:ext cx="3794166" cy="5691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48" y="1353788"/>
            <a:ext cx="6528459" cy="43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4" y="130628"/>
            <a:ext cx="9363695" cy="4522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Вручение медалей участникам ВОВ к 70-летию победы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39" y="2648198"/>
            <a:ext cx="5786113" cy="3859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1" y="1045917"/>
            <a:ext cx="6051832" cy="40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7246" y="142503"/>
            <a:ext cx="7926779" cy="4760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Выставка «Никто не забыт, ни что не забыто»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6" y="618506"/>
            <a:ext cx="5983680" cy="398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09" y="2339438"/>
            <a:ext cx="6296892" cy="41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587" y="593766"/>
            <a:ext cx="10610603" cy="689757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1. Выполнение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показателей «дорожной карты»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4569" y="2446316"/>
            <a:ext cx="9448800" cy="3028209"/>
          </a:xfrm>
        </p:spPr>
        <p:txBody>
          <a:bodyPr/>
          <a:lstStyle/>
          <a:p>
            <a:pPr lvl="0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заработная плата  - 15 080.60   руб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учреждений культуры района  - 189 чел.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68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150" y="138744"/>
            <a:ext cx="6323610" cy="4193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</a:t>
            </a:r>
            <a:r>
              <a:rPr lang="ru-RU" dirty="0" smtClean="0"/>
              <a:t>Благодарность от </a:t>
            </a:r>
            <a:r>
              <a:rPr lang="ru-RU" dirty="0" smtClean="0"/>
              <a:t>потомков»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5022" r="19100"/>
          <a:stretch/>
        </p:blipFill>
        <p:spPr>
          <a:xfrm>
            <a:off x="2280063" y="724395"/>
            <a:ext cx="7885216" cy="58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7633" y="114992"/>
            <a:ext cx="3912919" cy="4906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«Лес победы»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37" y="605641"/>
            <a:ext cx="8400509" cy="59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3" y="95003"/>
            <a:ext cx="11895117" cy="5262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«Ночь в </a:t>
            </a:r>
            <a:r>
              <a:rPr lang="ru-RU" dirty="0" smtClean="0"/>
              <a:t>музее», посвященная 70-летию Победы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959" y="1702001"/>
            <a:ext cx="5794416" cy="3862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75" y="1688889"/>
            <a:ext cx="5833754" cy="38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275" y="103117"/>
            <a:ext cx="5812971" cy="5262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«Читаем детям о войне»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2199902" y="629392"/>
            <a:ext cx="7837715" cy="58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66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87" y="383060"/>
            <a:ext cx="11578281" cy="516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Дипломанты межрайонного вокального конкурса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«Песни мира и песни Победы»</a:t>
            </a:r>
          </a:p>
        </p:txBody>
      </p:sp>
      <p:pic>
        <p:nvPicPr>
          <p:cNvPr id="3" name="Picture 2" descr="C:\Users\Biblioteka4\Desktop\фот для отчета\ДШИ\дш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539" y="1089804"/>
            <a:ext cx="8162176" cy="5441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  детского рисунка «Победе посвящается»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Picture 2" descr="C:\Users\Biblioteka4\Desktop\фот для отчета\ДШИ\дши2.jpg"/>
          <p:cNvPicPr>
            <a:picLocks noChangeAspect="1" noChangeArrowheads="1"/>
          </p:cNvPicPr>
          <p:nvPr/>
        </p:nvPicPr>
        <p:blipFill rotWithShape="1">
          <a:blip r:embed="rId2" cstate="print"/>
          <a:srcRect l="13455" t="14147" r="17398" b="14240"/>
          <a:stretch/>
        </p:blipFill>
        <p:spPr bwMode="auto">
          <a:xfrm>
            <a:off x="2117124" y="1062681"/>
            <a:ext cx="7957751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53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74" y="198120"/>
            <a:ext cx="9748451" cy="649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63" y="250211"/>
            <a:ext cx="9538262" cy="63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01" y="198120"/>
            <a:ext cx="8591798" cy="64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7938" y="1852550"/>
            <a:ext cx="6756096" cy="2648197"/>
          </a:xfrm>
        </p:spPr>
        <p:txBody>
          <a:bodyPr>
            <a:normAutofit/>
          </a:bodyPr>
          <a:lstStyle/>
          <a:p>
            <a:r>
              <a:rPr lang="ru-RU" sz="8000" dirty="0" smtClean="0"/>
              <a:t>2015 год – год Литературы</a:t>
            </a:r>
            <a:endParaRPr lang="ru-RU" sz="8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" y="2145673"/>
            <a:ext cx="3226451" cy="23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Основные финансовые показатели</a:t>
            </a:r>
            <a:endParaRPr lang="ru-RU" sz="4400" b="1" i="0" dirty="0">
              <a:solidFill>
                <a:schemeClr val="tx1"/>
              </a:solidFill>
              <a:latin typeface="Garamond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Расходы на культуру в бюджете  района  -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12,0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%;</a:t>
            </a:r>
          </a:p>
          <a:p>
            <a:pPr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Доходы от платных услуг -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2300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тыс. руб. ;</a:t>
            </a:r>
          </a:p>
          <a:p>
            <a:pPr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Средняя заработная плата  - 15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080.60  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1341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419396"/>
            <a:ext cx="10889673" cy="1097280"/>
          </a:xfrm>
        </p:spPr>
        <p:txBody>
          <a:bodyPr/>
          <a:lstStyle/>
          <a:p>
            <a:r>
              <a:rPr lang="ru-RU" dirty="0" smtClean="0"/>
              <a:t>Музыкально-поэтический вечер «Я, конечно, вернусь…»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3" y="2122713"/>
            <a:ext cx="5791200" cy="4343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9" y="826097"/>
            <a:ext cx="6024747" cy="40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1626" y="-548640"/>
            <a:ext cx="9448800" cy="1097280"/>
          </a:xfrm>
        </p:spPr>
        <p:txBody>
          <a:bodyPr/>
          <a:lstStyle/>
          <a:p>
            <a:r>
              <a:rPr lang="ru-RU" dirty="0" smtClean="0"/>
              <a:t>Вечер поэзии «Посвящается женщине»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64" y="790434"/>
            <a:ext cx="8613569" cy="57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159" y="-419398"/>
            <a:ext cx="6240483" cy="1097280"/>
          </a:xfrm>
        </p:spPr>
        <p:txBody>
          <a:bodyPr/>
          <a:lstStyle/>
          <a:p>
            <a:r>
              <a:rPr lang="ru-RU" dirty="0" smtClean="0"/>
              <a:t>Спектакль «Три красавицы»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96" y="980220"/>
            <a:ext cx="8387938" cy="55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0394" y="-419397"/>
            <a:ext cx="6216732" cy="1097280"/>
          </a:xfrm>
        </p:spPr>
        <p:txBody>
          <a:bodyPr/>
          <a:lstStyle/>
          <a:p>
            <a:r>
              <a:rPr lang="ru-RU" dirty="0" smtClean="0"/>
              <a:t>Акция «Читающий гражданин»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1674" t="50208" r="36441" b="18211"/>
          <a:stretch>
            <a:fillRect/>
          </a:stretch>
        </p:blipFill>
        <p:spPr bwMode="auto">
          <a:xfrm>
            <a:off x="1802080" y="874197"/>
            <a:ext cx="8633359" cy="557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5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3491" y="0"/>
            <a:ext cx="9448800" cy="1097280"/>
          </a:xfrm>
        </p:spPr>
        <p:txBody>
          <a:bodyPr/>
          <a:lstStyle/>
          <a:p>
            <a:r>
              <a:rPr lang="ru-RU" dirty="0"/>
              <a:t>Презентация книги </a:t>
            </a:r>
            <a:r>
              <a:rPr lang="ru-RU" dirty="0" err="1"/>
              <a:t>С.Г.Седова</a:t>
            </a:r>
            <a:r>
              <a:rPr lang="ru-RU" dirty="0"/>
              <a:t> «</a:t>
            </a:r>
            <a:r>
              <a:rPr lang="ru-RU" dirty="0" err="1"/>
              <a:t>Ветлужане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Biblioteka5\AppData\Local\Microsoft\Windows\Temporary Internet Files\Content.Word\IMG_05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993" y="893271"/>
            <a:ext cx="9153299" cy="566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4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2899" y="219854"/>
            <a:ext cx="6225879" cy="559130"/>
          </a:xfrm>
        </p:spPr>
        <p:txBody>
          <a:bodyPr/>
          <a:lstStyle/>
          <a:p>
            <a:r>
              <a:rPr lang="ru-RU" dirty="0" smtClean="0"/>
              <a:t>Мини-спектакль «Громоотвод»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65" y="924697"/>
            <a:ext cx="8392746" cy="55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863" y="201881"/>
            <a:ext cx="9448800" cy="594756"/>
          </a:xfrm>
        </p:spPr>
        <p:txBody>
          <a:bodyPr>
            <a:norm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укольный </a:t>
            </a:r>
            <a:r>
              <a:rPr lang="ru-RU" dirty="0"/>
              <a:t>спектакль «Серебряный подойник»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7" y="1015933"/>
            <a:ext cx="8298378" cy="553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0865" y="213754"/>
            <a:ext cx="5076701" cy="642257"/>
          </a:xfrm>
        </p:spPr>
        <p:txBody>
          <a:bodyPr/>
          <a:lstStyle/>
          <a:p>
            <a:r>
              <a:rPr lang="ru-RU" dirty="0" smtClean="0"/>
              <a:t>Спектакль «</a:t>
            </a:r>
            <a:r>
              <a:rPr lang="ru-RU" dirty="0" err="1" smtClean="0"/>
              <a:t>Дюймовочка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49" y="1022267"/>
            <a:ext cx="8512134" cy="56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020" y="186245"/>
            <a:ext cx="8888187" cy="645028"/>
          </a:xfrm>
        </p:spPr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еатрализованный </a:t>
            </a:r>
            <a:r>
              <a:rPr lang="ru-RU" dirty="0"/>
              <a:t>концерт «Пой песню, поэт»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28" y="1045029"/>
            <a:ext cx="8327573" cy="5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603" y="-86887"/>
            <a:ext cx="9448800" cy="1097280"/>
          </a:xfrm>
        </p:spPr>
        <p:txBody>
          <a:bodyPr/>
          <a:lstStyle/>
          <a:p>
            <a:pPr algn="ctr"/>
            <a:r>
              <a:rPr lang="ru-RU" dirty="0" smtClean="0"/>
              <a:t>Районный конкурс театрализованных постановок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Нам года не беда»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8" y="1424708"/>
            <a:ext cx="5816435" cy="3877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11" y="2457862"/>
            <a:ext cx="5958939" cy="39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1"/>
              </a:spcBef>
            </a:pPr>
            <a:endParaRPr lang="ru-RU" sz="4400" b="1" i="0" dirty="0">
              <a:solidFill>
                <a:schemeClr val="tx1"/>
              </a:solidFill>
              <a:latin typeface="Garamond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414440232"/>
              </p:ext>
            </p:extLst>
          </p:nvPr>
        </p:nvGraphicFramePr>
        <p:xfrm>
          <a:off x="1600200" y="1625600"/>
          <a:ext cx="9461500" cy="508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9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7610" y="281248"/>
            <a:ext cx="5058888" cy="728155"/>
          </a:xfrm>
        </p:spPr>
        <p:txBody>
          <a:bodyPr>
            <a:noAutofit/>
          </a:bodyPr>
          <a:lstStyle/>
          <a:p>
            <a:r>
              <a:rPr lang="ru-RU" sz="4000" dirty="0" smtClean="0"/>
              <a:t>«Ночь искусств»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2" y="1547419"/>
            <a:ext cx="5534398" cy="3689599"/>
          </a:xfrm>
          <a:prstGeom prst="rect">
            <a:avLst/>
          </a:prstGeom>
        </p:spPr>
      </p:pic>
      <p:pic>
        <p:nvPicPr>
          <p:cNvPr id="4" name="Рисунок 3" descr="C:\Users\Biblioteka9\Desktop\фото в цдб\Ночь искусств\IMG_26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6969" y="2842668"/>
            <a:ext cx="5680710" cy="378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112" y="237506"/>
            <a:ext cx="7665522" cy="594756"/>
          </a:xfrm>
        </p:spPr>
        <p:txBody>
          <a:bodyPr/>
          <a:lstStyle/>
          <a:p>
            <a:r>
              <a:rPr lang="ru-RU" dirty="0" smtClean="0"/>
              <a:t>Спектакль </a:t>
            </a:r>
            <a:r>
              <a:rPr lang="ru-RU" dirty="0"/>
              <a:t>«</a:t>
            </a:r>
            <a:r>
              <a:rPr lang="ru-RU" dirty="0" smtClean="0"/>
              <a:t>Белоснежка </a:t>
            </a:r>
            <a:r>
              <a:rPr lang="ru-RU" dirty="0"/>
              <a:t>и семь гномов»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0" y="951015"/>
            <a:ext cx="8418327" cy="56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255" y="201881"/>
            <a:ext cx="8737765" cy="618506"/>
          </a:xfrm>
        </p:spPr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оэтический </a:t>
            </a:r>
            <a:r>
              <a:rPr lang="ru-RU" dirty="0"/>
              <a:t>вечер «Время читать свои стихи»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17" y="986147"/>
            <a:ext cx="8737765" cy="58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Презентация </a:t>
            </a:r>
            <a:r>
              <a:rPr lang="ru-RU" dirty="0"/>
              <a:t>поэтического </a:t>
            </a:r>
            <a:r>
              <a:rPr lang="ru-RU" dirty="0" smtClean="0"/>
              <a:t>сборника </a:t>
            </a:r>
            <a:r>
              <a:rPr lang="ru-RU" dirty="0"/>
              <a:t>«Заступница»</a:t>
            </a:r>
            <a:endParaRPr lang="ru-RU" dirty="0"/>
          </a:p>
        </p:txBody>
      </p:sp>
      <p:pic>
        <p:nvPicPr>
          <p:cNvPr id="3" name="Рисунок 2" descr="D:\фотомер\DSCN0358.JPG"/>
          <p:cNvPicPr/>
          <p:nvPr/>
        </p:nvPicPr>
        <p:blipFill>
          <a:blip r:embed="rId2" cstate="print"/>
          <a:srcRect t="14198" b="42971"/>
          <a:stretch>
            <a:fillRect/>
          </a:stretch>
        </p:blipFill>
        <p:spPr bwMode="auto">
          <a:xfrm>
            <a:off x="2042555" y="1437904"/>
            <a:ext cx="8338458" cy="5091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4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448800" cy="1097280"/>
          </a:xfrm>
        </p:spPr>
        <p:txBody>
          <a:bodyPr/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бластной конкурс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«Самое читающее село. Самый читающий город»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5" y="2042556"/>
            <a:ext cx="6485392" cy="4352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58" y="1372767"/>
            <a:ext cx="5671093" cy="37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660" y="0"/>
            <a:ext cx="5207330" cy="749135"/>
          </a:xfrm>
        </p:spPr>
        <p:txBody>
          <a:bodyPr>
            <a:normAutofit/>
          </a:bodyPr>
          <a:lstStyle/>
          <a:p>
            <a:r>
              <a:rPr lang="ru-RU" dirty="0" smtClean="0"/>
              <a:t>Церемония награждения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26" y="1002073"/>
            <a:ext cx="8318597" cy="56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8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32" y="198120"/>
            <a:ext cx="9210535" cy="65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46" y="198120"/>
            <a:ext cx="9085908" cy="6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76" y="198120"/>
            <a:ext cx="9182248" cy="64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44" y="198120"/>
            <a:ext cx="9180911" cy="64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991361"/>
              </p:ext>
            </p:extLst>
          </p:nvPr>
        </p:nvGraphicFramePr>
        <p:xfrm>
          <a:off x="1371600" y="273050"/>
          <a:ext cx="9448800" cy="605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08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45" y="198120"/>
            <a:ext cx="9019309" cy="63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83" y="198120"/>
            <a:ext cx="9074033" cy="64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40" y="198120"/>
            <a:ext cx="8332519" cy="62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37" y="198120"/>
            <a:ext cx="8522525" cy="63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01" y="198120"/>
            <a:ext cx="8439397" cy="6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2193" y="986572"/>
            <a:ext cx="6307612" cy="47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439" y="3035333"/>
            <a:ext cx="10024753" cy="1097280"/>
          </a:xfrm>
        </p:spPr>
        <p:txBody>
          <a:bodyPr>
            <a:noAutofit/>
          </a:bodyPr>
          <a:lstStyle/>
          <a:p>
            <a:r>
              <a:rPr lang="ru-RU" sz="8000" dirty="0" smtClean="0"/>
              <a:t>Важные факты и события 2015-го года</a:t>
            </a:r>
            <a:endParaRPr lang="ru-RU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698171" y="1876301"/>
            <a:ext cx="990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60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226" y="-360020"/>
            <a:ext cx="9945584" cy="1097280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роект </a:t>
            </a:r>
            <a:r>
              <a:rPr lang="ru-RU" dirty="0"/>
              <a:t>«Улицы не криминал, улицы это – </a:t>
            </a:r>
            <a:r>
              <a:rPr lang="ru-RU" dirty="0" err="1"/>
              <a:t>стритбол</a:t>
            </a:r>
            <a:r>
              <a:rPr lang="ru-RU" dirty="0"/>
              <a:t>!»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7" y="891639"/>
            <a:ext cx="8566562" cy="57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80" y="198120"/>
            <a:ext cx="9606840" cy="64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0"/>
            <a:ext cx="8573984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оревнования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Пробег на призы газеты «Воскресенская жизнь»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65" y="1387763"/>
            <a:ext cx="7848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4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157101"/>
              </p:ext>
            </p:extLst>
          </p:nvPr>
        </p:nvGraphicFramePr>
        <p:xfrm>
          <a:off x="1371600" y="273050"/>
          <a:ext cx="9448800" cy="605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17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44" y="198120"/>
            <a:ext cx="8565111" cy="64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5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95002"/>
            <a:ext cx="6359236" cy="700644"/>
          </a:xfrm>
        </p:spPr>
        <p:txBody>
          <a:bodyPr>
            <a:noAutofit/>
          </a:bodyPr>
          <a:lstStyle/>
          <a:p>
            <a:r>
              <a:rPr lang="ru-RU" sz="4000" dirty="0"/>
              <a:t>Т</a:t>
            </a:r>
            <a:r>
              <a:rPr lang="ru-RU" sz="4000" dirty="0" smtClean="0"/>
              <a:t>естовая </a:t>
            </a:r>
            <a:r>
              <a:rPr lang="ru-RU" sz="4000" dirty="0"/>
              <a:t>сдача норм </a:t>
            </a:r>
            <a:r>
              <a:rPr lang="ru-RU" sz="4000" dirty="0" smtClean="0"/>
              <a:t>ГТО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54" y="795646"/>
            <a:ext cx="3826328" cy="573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08" y="198120"/>
            <a:ext cx="9529783" cy="63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1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-119380"/>
            <a:ext cx="5791200" cy="995680"/>
          </a:xfrm>
        </p:spPr>
        <p:txBody>
          <a:bodyPr>
            <a:normAutofit/>
          </a:bodyPr>
          <a:lstStyle/>
          <a:p>
            <a:r>
              <a:rPr lang="ru-RU" sz="4000" dirty="0"/>
              <a:t>Т</a:t>
            </a:r>
            <a:r>
              <a:rPr lang="ru-RU" sz="4000" dirty="0" smtClean="0"/>
              <a:t>урнир </a:t>
            </a:r>
            <a:r>
              <a:rPr lang="ru-RU" sz="4000" dirty="0"/>
              <a:t>«Стань первым»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63" y="1092200"/>
            <a:ext cx="8265473" cy="551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842000" cy="596900"/>
          </a:xfrm>
        </p:spPr>
        <p:txBody>
          <a:bodyPr/>
          <a:lstStyle/>
          <a:p>
            <a:r>
              <a:rPr lang="ru-RU" dirty="0" smtClean="0"/>
              <a:t>Хоккейная команда </a:t>
            </a:r>
            <a:r>
              <a:rPr lang="ru-RU" dirty="0"/>
              <a:t>«Медведи»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" y="1227961"/>
            <a:ext cx="10597041" cy="53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7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184" y="241300"/>
            <a:ext cx="9448800" cy="596900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ыставка </a:t>
            </a:r>
            <a:r>
              <a:rPr lang="ru-RU" dirty="0"/>
              <a:t>женских головных уборов «</a:t>
            </a:r>
            <a:r>
              <a:rPr lang="ru-RU" dirty="0" err="1"/>
              <a:t>Берегиня</a:t>
            </a:r>
            <a:r>
              <a:rPr lang="ru-RU" dirty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99" y="1028732"/>
            <a:ext cx="8122969" cy="54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00" y="-309880"/>
            <a:ext cx="8305800" cy="1097280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ыставка </a:t>
            </a:r>
            <a:r>
              <a:rPr lang="ru-RU" dirty="0"/>
              <a:t>валенок «Не подшиты стареньки»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8763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689" y="114300"/>
            <a:ext cx="6375400" cy="571500"/>
          </a:xfrm>
        </p:spPr>
        <p:txBody>
          <a:bodyPr/>
          <a:lstStyle/>
          <a:p>
            <a:r>
              <a:rPr lang="ru-RU" dirty="0"/>
              <a:t>Ц</a:t>
            </a:r>
            <a:r>
              <a:rPr lang="ru-RU" dirty="0" smtClean="0"/>
              <a:t>икл </a:t>
            </a:r>
            <a:r>
              <a:rPr lang="ru-RU" dirty="0"/>
              <a:t>выставок «Чтобы помнили»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8" y="792397"/>
            <a:ext cx="8556622" cy="57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203200"/>
            <a:ext cx="9448800" cy="495300"/>
          </a:xfrm>
        </p:spPr>
        <p:txBody>
          <a:bodyPr>
            <a:normAutofit fontScale="90000"/>
          </a:bodyPr>
          <a:lstStyle/>
          <a:p>
            <a:r>
              <a:rPr lang="ru-RU" dirty="0"/>
              <a:t>В</a:t>
            </a:r>
            <a:r>
              <a:rPr lang="ru-RU" dirty="0" smtClean="0"/>
              <a:t>ыставка </a:t>
            </a:r>
            <a:r>
              <a:rPr lang="ru-RU" dirty="0"/>
              <a:t>«Кустарные промыслы Воскресенского края»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89" y="914400"/>
            <a:ext cx="4265221" cy="56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0196"/>
            <a:ext cx="9448800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Международная </a:t>
            </a:r>
            <a:r>
              <a:rPr lang="ru-RU" dirty="0" smtClean="0"/>
              <a:t>выставка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«Деревянная архитектура. Вызовы современности»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98" y="1905000"/>
            <a:ext cx="6777173" cy="4739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4" y="1419984"/>
            <a:ext cx="6371936" cy="47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550451"/>
              </p:ext>
            </p:extLst>
          </p:nvPr>
        </p:nvGraphicFramePr>
        <p:xfrm>
          <a:off x="1371600" y="273050"/>
          <a:ext cx="9448800" cy="605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14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Открытие информационного центра на базе </a:t>
            </a:r>
            <a:r>
              <a:rPr lang="ru-RU" dirty="0" err="1" smtClean="0"/>
              <a:t>Калинихинской</a:t>
            </a:r>
            <a:r>
              <a:rPr lang="ru-RU" dirty="0" smtClean="0"/>
              <a:t> сельской библиотеки</a:t>
            </a:r>
            <a:endParaRPr lang="ru-RU" dirty="0"/>
          </a:p>
        </p:txBody>
      </p:sp>
      <p:pic>
        <p:nvPicPr>
          <p:cNvPr id="3" name="Рисунок 2" descr="D:\фотомер\DSCN0311.JPG"/>
          <p:cNvPicPr/>
          <p:nvPr/>
        </p:nvPicPr>
        <p:blipFill>
          <a:blip r:embed="rId2" cstate="print"/>
          <a:srcRect l="12705" t="24685" r="7853"/>
          <a:stretch>
            <a:fillRect/>
          </a:stretch>
        </p:blipFill>
        <p:spPr bwMode="auto">
          <a:xfrm>
            <a:off x="2332512" y="1295400"/>
            <a:ext cx="6951188" cy="530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9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Ансамбль духовых и ударных инструментов Воскресенского ЦКД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98" y="1485899"/>
            <a:ext cx="7545203" cy="503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73" y="541020"/>
            <a:ext cx="7962053" cy="59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6" y="419100"/>
            <a:ext cx="8060267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4439" y="0"/>
            <a:ext cx="3687288" cy="844137"/>
          </a:xfrm>
        </p:spPr>
        <p:txBody>
          <a:bodyPr>
            <a:normAutofit/>
          </a:bodyPr>
          <a:lstStyle/>
          <a:p>
            <a:r>
              <a:rPr lang="ru-RU" sz="4400" dirty="0" smtClean="0"/>
              <a:t>«Сад музыки»</a:t>
            </a:r>
            <a:endParaRPr lang="ru-RU" sz="4400" dirty="0"/>
          </a:p>
        </p:txBody>
      </p:sp>
      <p:pic>
        <p:nvPicPr>
          <p:cNvPr id="4" name="Picture 2" descr="https://pp.vk.me/c624726/v624726452/42505/WJutH7NqL3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06" y="971137"/>
            <a:ext cx="8277554" cy="551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p.vk.me/c624726/v624726155/42d18/PKIeYhGyO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8131"/>
            <a:ext cx="8620290" cy="57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pp.vk.me/c624726/v624726155/42d2a/D3e1QNe4wc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89" y="416605"/>
            <a:ext cx="8106622" cy="54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598" y="0"/>
            <a:ext cx="9448800" cy="1097280"/>
          </a:xfrm>
        </p:spPr>
        <p:txBody>
          <a:bodyPr/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ежрегиональный </a:t>
            </a:r>
            <a:r>
              <a:rPr lang="ru-RU" dirty="0"/>
              <a:t>фестиваль народного творчества «Град Китеж – душа России»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8" y="1638795"/>
            <a:ext cx="4436412" cy="5064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03" y="1638795"/>
            <a:ext cx="4976781" cy="50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1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21" y="198120"/>
            <a:ext cx="9456008" cy="63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0976" y="748146"/>
            <a:ext cx="9448800" cy="560515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kern="1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b="1" kern="1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4400" b="1" kern="100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>
              <a:buNone/>
            </a:pPr>
            <a:r>
              <a:rPr lang="ru-RU" sz="4400" b="1" kern="100" dirty="0">
                <a:latin typeface="Times New Roman" pitchFamily="18" charset="0"/>
                <a:cs typeface="Times New Roman" pitchFamily="18" charset="0"/>
              </a:rPr>
              <a:t> учреждениями культуры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района </a:t>
            </a:r>
          </a:p>
          <a:p>
            <a:pPr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проведено </a:t>
            </a:r>
          </a:p>
          <a:p>
            <a:pPr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7193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культурно – массовых </a:t>
            </a:r>
          </a:p>
          <a:p>
            <a:pPr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мероприятий </a:t>
            </a:r>
          </a:p>
          <a:p>
            <a:pPr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общим числом посетителей 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257320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178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86" y="395416"/>
            <a:ext cx="8977503" cy="59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3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6670" y="-233548"/>
            <a:ext cx="4684816" cy="109728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«Город мастеров»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178332"/>
            <a:ext cx="5708072" cy="4281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3" y="1046018"/>
            <a:ext cx="6056417" cy="45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18" y="2187351"/>
            <a:ext cx="6440960" cy="4293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" y="459907"/>
            <a:ext cx="5085596" cy="38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2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День </a:t>
            </a:r>
            <a:r>
              <a:rPr lang="ru-RU" dirty="0" err="1"/>
              <a:t>р.п.Воскресенское</a:t>
            </a:r>
            <a:r>
              <a:rPr lang="ru-RU" dirty="0"/>
              <a:t> и Воскресенского района «Родимый край, тебя я славлю!»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44" y="1295400"/>
            <a:ext cx="7133111" cy="534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4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85" y="1793175"/>
            <a:ext cx="6325589" cy="4744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" y="198120"/>
            <a:ext cx="6578306" cy="45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2" y="311108"/>
            <a:ext cx="5587533" cy="3946195"/>
          </a:xfrm>
          <a:prstGeom prst="rect">
            <a:avLst/>
          </a:prstGeom>
        </p:spPr>
      </p:pic>
      <p:pic>
        <p:nvPicPr>
          <p:cNvPr id="1026" name="Picture 2" descr="https://pp.vk.me/c621622/v621622794/405e0/oKskZoetJ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62" y="2059224"/>
            <a:ext cx="6708363" cy="447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0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267" y="308758"/>
            <a:ext cx="6774873" cy="559130"/>
          </a:xfrm>
        </p:spPr>
        <p:txBody>
          <a:bodyPr>
            <a:noAutofit/>
          </a:bodyPr>
          <a:lstStyle/>
          <a:p>
            <a:r>
              <a:rPr lang="ru-RU" sz="3600" dirty="0" smtClean="0"/>
              <a:t>Открытие МТК «Град Китеж»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97" y="1093520"/>
            <a:ext cx="8099805" cy="54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vetluga-park.ru/cache/3/13c123c2c5fa732cf61c7ea8bcc149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92" y="198120"/>
            <a:ext cx="8539415" cy="64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7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61" y="198120"/>
            <a:ext cx="8641278" cy="64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198120"/>
            <a:ext cx="8700655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ты: 16 x 9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sic Score_16x9_TP103896547" id="{13BD9F89-B38E-4405-9F44-368138EA2B74}" vid="{EC59A5CD-E73B-4783-AC56-44742FC29DBB}"/>
    </a:ext>
  </a:extLst>
</a:theme>
</file>

<file path=ppt/theme/theme2.xml><?xml version="1.0" encoding="utf-8"?>
<a:theme xmlns:a="http://schemas.openxmlformats.org/drawingml/2006/main" name="Office Theme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34E3DA7-0DFA-4BD3-BB8A-18E58D1B0D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музыкальном стиле (макет со скрипичным ключом)</Template>
  <TotalTime>0</TotalTime>
  <Words>827</Words>
  <Application>Microsoft Office PowerPoint</Application>
  <PresentationFormat>Широкоэкранный</PresentationFormat>
  <Paragraphs>125</Paragraphs>
  <Slides>114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1" baseType="lpstr">
      <vt:lpstr>Arial</vt:lpstr>
      <vt:lpstr>Calibri</vt:lpstr>
      <vt:lpstr>Garamond</vt:lpstr>
      <vt:lpstr>Symbol</vt:lpstr>
      <vt:lpstr>Times New Roman</vt:lpstr>
      <vt:lpstr>Wingdings</vt:lpstr>
      <vt:lpstr>Ноты: 16 x 9</vt:lpstr>
      <vt:lpstr>Об итогах деятельности Отдела культуры Воскресенского муниципального района Нижегородской области в 2015 году</vt:lpstr>
      <vt:lpstr>  Сеть учреждений культуры района</vt:lpstr>
      <vt:lpstr>1. Выполнение показателей «дорожной карты»</vt:lpstr>
      <vt:lpstr> Основные финансовые показатели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Клубные формирования</vt:lpstr>
      <vt:lpstr>Презентация PowerPoint</vt:lpstr>
      <vt:lpstr>Презентация PowerPoint</vt:lpstr>
      <vt:lpstr>Презентация PowerPoint</vt:lpstr>
      <vt:lpstr>2. Укрепление материально-технической базы</vt:lpstr>
      <vt:lpstr>Реализация плана мероприятий</vt:lpstr>
      <vt:lpstr>Презентация PowerPoint</vt:lpstr>
      <vt:lpstr>Презентация PowerPoint</vt:lpstr>
      <vt:lpstr>Презентация PowerPoint</vt:lpstr>
      <vt:lpstr>Межрайонный конкурс «Весна 45-го года»</vt:lpstr>
      <vt:lpstr>Презентация PowerPoint</vt:lpstr>
      <vt:lpstr>Презентация PowerPoint</vt:lpstr>
      <vt:lpstr>Выставка ходожественно-прикладного творчества «Мой подарок ветерану»</vt:lpstr>
      <vt:lpstr>Митинг-концерт «Вальс Победы»</vt:lpstr>
      <vt:lpstr>Парад живых картинок «Тяжелые будни Великой Отечественной»</vt:lpstr>
      <vt:lpstr>Акции: «Дом, проводивший бойца»; «Георгиевская ленточка»</vt:lpstr>
      <vt:lpstr>«Свеча памяти»; «Бессмертный полк»</vt:lpstr>
      <vt:lpstr>Проект «Чтобы помнили»</vt:lpstr>
      <vt:lpstr>Вручение медалей участникам ВОВ к 70-летию победы</vt:lpstr>
      <vt:lpstr>Выставка «Никто не забыт, ни что не забыто»</vt:lpstr>
      <vt:lpstr>Акция «Благодарность от потомков»</vt:lpstr>
      <vt:lpstr>Акция «Лес победы»</vt:lpstr>
      <vt:lpstr>Всероссийская акция «Ночь в музее», посвященная 70-летию Победы</vt:lpstr>
      <vt:lpstr>Акция «Читаем детям о войне»</vt:lpstr>
      <vt:lpstr>Дипломанты межрайонного вокального конкурса    «Песни мира и песни Победы»</vt:lpstr>
      <vt:lpstr>Конкурс  детского рисунка «Победе посвящается» </vt:lpstr>
      <vt:lpstr>Презентация PowerPoint</vt:lpstr>
      <vt:lpstr>Презентация PowerPoint</vt:lpstr>
      <vt:lpstr>Презентация PowerPoint</vt:lpstr>
      <vt:lpstr>2015 год – год Литературы</vt:lpstr>
      <vt:lpstr>Музыкально-поэтический вечер «Я, конечно, вернусь…»</vt:lpstr>
      <vt:lpstr>Вечер поэзии «Посвящается женщине»</vt:lpstr>
      <vt:lpstr>Спектакль «Три красавицы»</vt:lpstr>
      <vt:lpstr>Акция «Читающий гражданин»</vt:lpstr>
      <vt:lpstr>Презентация книги С.Г.Седова «Ветлужане» </vt:lpstr>
      <vt:lpstr>Мини-спектакль «Громоотвод»</vt:lpstr>
      <vt:lpstr>Кукольный спектакль «Серебряный подойник»</vt:lpstr>
      <vt:lpstr>Спектакль «Дюймовочка»</vt:lpstr>
      <vt:lpstr>Театрализованный концерт «Пой песню, поэт»</vt:lpstr>
      <vt:lpstr>Районный конкурс театрализованных постановок  «Нам года не беда»</vt:lpstr>
      <vt:lpstr>«Ночь искусств»</vt:lpstr>
      <vt:lpstr>Спектакль «Белоснежка и семь гномов»</vt:lpstr>
      <vt:lpstr>Поэтический вечер «Время читать свои стихи»</vt:lpstr>
      <vt:lpstr>Презентация поэтического сборника «Заступница»</vt:lpstr>
      <vt:lpstr>Областной конкурс  «Самое читающее село. Самый читающий город»</vt:lpstr>
      <vt:lpstr>Церемония награждения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Важные факты и события 2015-го года</vt:lpstr>
      <vt:lpstr>Проект «Улицы не криминал, улицы это – стритбол!»</vt:lpstr>
      <vt:lpstr>Презентация PowerPoint</vt:lpstr>
      <vt:lpstr>Соревнования  «Пробег на призы газеты «Воскресенская жизнь»</vt:lpstr>
      <vt:lpstr>Презентация PowerPoint</vt:lpstr>
      <vt:lpstr>Тестовая сдача норм ГТО</vt:lpstr>
      <vt:lpstr>Презентация PowerPoint</vt:lpstr>
      <vt:lpstr>Турнир «Стань первым»</vt:lpstr>
      <vt:lpstr>Хоккейная команда «Медведи»</vt:lpstr>
      <vt:lpstr>Выставка женских головных уборов «Берегиня»</vt:lpstr>
      <vt:lpstr>Выставка валенок «Не подшиты стареньки»</vt:lpstr>
      <vt:lpstr>Цикл выставок «Чтобы помнили»</vt:lpstr>
      <vt:lpstr>Выставка «Кустарные промыслы Воскресенского края»</vt:lpstr>
      <vt:lpstr>Международная выставка  «Деревянная архитектура. Вызовы современности»</vt:lpstr>
      <vt:lpstr>Открытие информационного центра на базе Калинихинской сельской библиотеки</vt:lpstr>
      <vt:lpstr>Ансамбль духовых и ударных инструментов Воскресенского ЦКД</vt:lpstr>
      <vt:lpstr>Презентация PowerPoint</vt:lpstr>
      <vt:lpstr>Презентация PowerPoint</vt:lpstr>
      <vt:lpstr>«Сад музыки»</vt:lpstr>
      <vt:lpstr>Презентация PowerPoint</vt:lpstr>
      <vt:lpstr>Презентация PowerPoint</vt:lpstr>
      <vt:lpstr>Презентация PowerPoint</vt:lpstr>
      <vt:lpstr>Межрегиональный фестиваль народного творчества «Град Китеж – душа России»</vt:lpstr>
      <vt:lpstr>Презентация PowerPoint</vt:lpstr>
      <vt:lpstr>Презентация PowerPoint</vt:lpstr>
      <vt:lpstr>«Город мастеров»</vt:lpstr>
      <vt:lpstr>Презентация PowerPoint</vt:lpstr>
      <vt:lpstr>День р.п.Воскресенское и Воскресенского района «Родимый край, тебя я славлю!»</vt:lpstr>
      <vt:lpstr>Презентация PowerPoint</vt:lpstr>
      <vt:lpstr>Презентация PowerPoint</vt:lpstr>
      <vt:lpstr>Открытие МТК «Град Китеж»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Ансамбль «Раздолье»</vt:lpstr>
      <vt:lpstr>Виктория Рябинина</vt:lpstr>
      <vt:lpstr>Сергей Лаптев</vt:lpstr>
      <vt:lpstr>Григорий Волков</vt:lpstr>
      <vt:lpstr>Лауреат III степени межрегионального конкурса им. Г.Губарькова в г.Дзержинске, ученица 5 класса Мария Грязнова. Преподаватель К.Ф.Соловьва, концертмейстер Е.А.Вахрушева</vt:lpstr>
      <vt:lpstr>«Наш любимый ансамбль»</vt:lpstr>
      <vt:lpstr>Дмитрий Душеин</vt:lpstr>
      <vt:lpstr>Проект «Деревенский Арбат»</vt:lpstr>
      <vt:lpstr>Народный (образцовый) самодеятельный коллектив «Раздолье» </vt:lpstr>
      <vt:lpstr>Презентация PowerPoint</vt:lpstr>
      <vt:lpstr>Спасибо за внимание.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2016-03-16T18:41:21Z</dcterms:created>
  <dcterms:modified xsi:type="dcterms:W3CDTF">2016-03-18T04:00:32Z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TC038965509991</vt:lpwstr>
  </property>
</Properties>
</file>