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sldIdLst>
    <p:sldId id="277" r:id="rId2"/>
    <p:sldId id="278" r:id="rId3"/>
    <p:sldId id="259" r:id="rId4"/>
    <p:sldId id="293" r:id="rId5"/>
    <p:sldId id="286" r:id="rId6"/>
    <p:sldId id="297" r:id="rId7"/>
    <p:sldId id="298" r:id="rId8"/>
    <p:sldId id="300" r:id="rId9"/>
    <p:sldId id="262" r:id="rId10"/>
    <p:sldId id="279" r:id="rId11"/>
    <p:sldId id="290" r:id="rId12"/>
    <p:sldId id="289" r:id="rId13"/>
    <p:sldId id="273" r:id="rId14"/>
    <p:sldId id="284" r:id="rId15"/>
    <p:sldId id="291" r:id="rId16"/>
    <p:sldId id="292" r:id="rId17"/>
    <p:sldId id="295" r:id="rId18"/>
    <p:sldId id="270" r:id="rId19"/>
  </p:sldIdLst>
  <p:sldSz cx="9144000" cy="6858000" type="screen4x3"/>
  <p:notesSz cx="6811963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0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FB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5" d="100"/>
          <a:sy n="105" d="100"/>
        </p:scale>
        <p:origin x="-138" y="-78"/>
      </p:cViewPr>
      <p:guideLst>
        <p:guide orient="horz" pos="2160"/>
        <p:guide pos="3016"/>
      </p:guideLst>
    </p:cSldViewPr>
  </p:slideViewPr>
  <p:outlineViewPr>
    <p:cViewPr>
      <p:scale>
        <a:sx n="33" d="100"/>
        <a:sy n="33" d="100"/>
      </p:scale>
      <p:origin x="36" y="498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9213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64995-9DFD-4E22-B721-E34AAF644EAC}" type="datetimeFigureOut">
              <a:rPr lang="ru-RU" smtClean="0"/>
              <a:t>26.06.2019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4400"/>
            <a:ext cx="5449887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9213" y="9447213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87D55-2AEC-454A-848F-1F954BF377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6161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87D55-2AEC-454A-848F-1F954BF3774D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53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272E-EC66-4CA0-A606-AA84A2DF9637}" type="datetime1">
              <a:rPr lang="ru-RU" smtClean="0"/>
              <a:t>26.06.2019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4770-C8E1-4EFD-9ED3-BB1B4DB0B2FD}" type="datetime1">
              <a:rPr lang="ru-RU" smtClean="0"/>
              <a:t>26.06.2019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7E1B-FD6E-414A-A54B-4E34DB1482E4}" type="datetime1">
              <a:rPr lang="ru-RU" smtClean="0"/>
              <a:t>26.06.2019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49E7-7988-43C4-ABEF-3887DFD33509}" type="datetime1">
              <a:rPr lang="ru-RU" smtClean="0"/>
              <a:t>26.06.2019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7A7F-9498-420D-815B-436C4090887D}" type="datetime1">
              <a:rPr lang="ru-RU" smtClean="0"/>
              <a:t>26.06.2019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9F71-FB55-4014-8262-485F5DA2735A}" type="datetime1">
              <a:rPr lang="ru-RU" smtClean="0"/>
              <a:t>26.06.2019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A3BAC-8C8C-47BC-90B5-B67689A019E9}" type="datetime1">
              <a:rPr lang="ru-RU" smtClean="0"/>
              <a:t>26.06.2019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1ABE-6334-4892-A43A-B004FEDDA9C7}" type="datetime1">
              <a:rPr lang="ru-RU" smtClean="0"/>
              <a:t>26.06.2019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F1663-8C05-4AE7-912D-240A27609510}" type="datetime1">
              <a:rPr lang="ru-RU" smtClean="0"/>
              <a:t>26.06.2019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B039-43DB-417B-8907-5404A3B4D141}" type="datetime1">
              <a:rPr lang="ru-RU" smtClean="0"/>
              <a:t>26.06.2019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BAA83-8352-417A-AC37-79A75DFA7807}" type="datetime1">
              <a:rPr lang="ru-RU" smtClean="0"/>
              <a:t>26.06.2019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2D7AE5B-2B70-47A3-B8E6-60333720D780}" type="datetime1">
              <a:rPr lang="ru-RU" smtClean="0"/>
              <a:t>26.06.2019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rmsp.nalog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5"/>
          <p:cNvSpPr txBox="1">
            <a:spLocks noChangeArrowheads="1"/>
          </p:cNvSpPr>
          <p:nvPr/>
        </p:nvSpPr>
        <p:spPr bwMode="auto">
          <a:xfrm>
            <a:off x="-142875" y="466725"/>
            <a:ext cx="76358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dirty="0">
              <a:latin typeface="Constantia" pitchFamily="18" charset="0"/>
            </a:endParaRPr>
          </a:p>
        </p:txBody>
      </p:sp>
      <p:sp>
        <p:nvSpPr>
          <p:cNvPr id="307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dirty="0">
              <a:latin typeface="Constantia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9532" y="5403726"/>
            <a:ext cx="8424936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6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ea typeface="Andale Sans UI"/>
                <a:cs typeface="Arial" panose="020B0604020202020204" pitchFamily="34" charset="0"/>
              </a:rPr>
              <a:t>МЕРОПРИЯТИЯ по ПОДДЕРЖКЕ</a:t>
            </a:r>
            <a:endParaRPr lang="ru-RU" sz="1600" b="1" dirty="0">
              <a:ln w="11430"/>
              <a:solidFill>
                <a:schemeClr val="bg2">
                  <a:lumMod val="25000"/>
                </a:schemeClr>
              </a:solidFill>
              <a:effectLst>
                <a:glow rad="63500">
                  <a:schemeClr val="bg1"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ru-RU" sz="16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ea typeface="Andale Sans UI"/>
                <a:cs typeface="Arial" panose="020B0604020202020204" pitchFamily="34" charset="0"/>
              </a:rPr>
              <a:t>субъектов малого и среднего </a:t>
            </a:r>
            <a:r>
              <a:rPr lang="ru-RU" sz="1600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ea typeface="Andale Sans UI"/>
                <a:cs typeface="Arial" panose="020B0604020202020204" pitchFamily="34" charset="0"/>
              </a:rPr>
              <a:t>предпринимательства</a:t>
            </a:r>
            <a:endParaRPr lang="ru-RU" sz="1600" b="1" dirty="0">
              <a:ln w="11430"/>
              <a:solidFill>
                <a:schemeClr val="bg2">
                  <a:lumMod val="25000"/>
                </a:schemeClr>
              </a:solidFill>
              <a:effectLst>
                <a:glow rad="63500">
                  <a:schemeClr val="bg1"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ru-RU" sz="1600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ea typeface="Andale Sans UI"/>
                <a:cs typeface="Arial" panose="020B0604020202020204" pitchFamily="34" charset="0"/>
              </a:rPr>
              <a:t>в </a:t>
            </a:r>
            <a:r>
              <a:rPr lang="ru-RU" sz="1600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ndale Sans UI"/>
                <a:cs typeface="Arial" panose="020B0604020202020204" pitchFamily="34" charset="0"/>
              </a:rPr>
              <a:t>Нижегородской</a:t>
            </a:r>
            <a:r>
              <a:rPr lang="ru-RU" sz="1600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ea typeface="Andale Sans UI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ea typeface="Andale Sans UI"/>
                <a:cs typeface="Arial" panose="020B0604020202020204" pitchFamily="34" charset="0"/>
              </a:rPr>
              <a:t>области</a:t>
            </a:r>
            <a:endParaRPr lang="ru-RU" sz="1600" b="1" dirty="0">
              <a:ln w="11430"/>
              <a:solidFill>
                <a:schemeClr val="bg2">
                  <a:lumMod val="25000"/>
                </a:schemeClr>
              </a:solidFill>
              <a:effectLst>
                <a:glow rad="63500">
                  <a:schemeClr val="bg1"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ea typeface="Andale Sans UI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4799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63500">
                  <a:schemeClr val="bg1"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119043"/>
            <a:ext cx="8784976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1430"/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Министерство </a:t>
            </a:r>
            <a:r>
              <a:rPr lang="ru-RU" dirty="0" smtClean="0">
                <a:ln w="11430"/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промышленности, торговли и предпринимательства Нижегородской </a:t>
            </a:r>
            <a:r>
              <a:rPr lang="ru-RU" dirty="0">
                <a:ln w="11430"/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области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02643"/>
            <a:ext cx="7632848" cy="195012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Агентство 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 развитию системы гарантий </a:t>
            </a: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 Микрокредитная компания </a:t>
            </a:r>
            <a:br>
              <a:rPr lang="ru-RU" sz="2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для субъектов МСП </a:t>
            </a:r>
            <a:br>
              <a:rPr lang="ru-RU" sz="2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Нижегородской области</a:t>
            </a:r>
            <a:br>
              <a:rPr lang="ru-RU" sz="2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6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283" y="2859782"/>
            <a:ext cx="2304861" cy="2236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http://www.heraldicum.ru/russia/subjects/images/n_novg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17" y="83352"/>
            <a:ext cx="535732" cy="530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54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/>
          </p:cNvSpPr>
          <p:nvPr/>
        </p:nvSpPr>
        <p:spPr bwMode="auto">
          <a:xfrm>
            <a:off x="892919" y="2204864"/>
            <a:ext cx="7772400" cy="219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/>
          <a:p>
            <a:pPr algn="ctr">
              <a:lnSpc>
                <a:spcPct val="120000"/>
              </a:lnSpc>
            </a:pPr>
            <a:r>
              <a:rPr lang="ru-RU" sz="6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ПРЕДОСТАВЛЕНИЕ ПОРУЧИТЕЛЬСТВ</a:t>
            </a:r>
          </a:p>
        </p:txBody>
      </p:sp>
      <p:pic>
        <p:nvPicPr>
          <p:cNvPr id="5" name="Picture 2" descr="C:\Users\Усер\Desktop\РЕКЛАМА\Логотип АНО АРСГ\обрезан желты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079674" cy="105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827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848488"/>
              </p:ext>
            </p:extLst>
          </p:nvPr>
        </p:nvGraphicFramePr>
        <p:xfrm>
          <a:off x="35496" y="905625"/>
          <a:ext cx="9001000" cy="487566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00200"/>
                <a:gridCol w="1800200"/>
                <a:gridCol w="1800200"/>
                <a:gridCol w="1800200"/>
                <a:gridCol w="1800200"/>
              </a:tblGrid>
              <a:tr h="1048187"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Поручительство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по кредитным  договорам</a:t>
                      </a:r>
                    </a:p>
                    <a:p>
                      <a:pPr algn="ctr"/>
                      <a:endParaRPr lang="ru-RU" sz="1600" i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Поручительство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по договорам о предоставлении банковской гарантии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Поручительство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по договорам об открытии аккредитива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Поручительство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по договорам финансовой аренды</a:t>
                      </a:r>
                    </a:p>
                    <a:p>
                      <a:pPr algn="ctr"/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(лизинга)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Поручительство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по договорам займа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по проектам в сфере промышленности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9948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Совокупный объем поручительства на Заемщика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606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до 25 000 000 рублей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0545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Максимальный размер ответственности по договору поручительства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46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до 70 % 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до 70 %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до 50 %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до 50 %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до 70 %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endParaRPr lang="ru-RU" sz="1400" dirty="0"/>
                    </a:p>
                  </a:txBody>
                  <a:tcPr/>
                </a:tc>
              </a:tr>
              <a:tr h="299482">
                <a:tc gridSpan="5">
                  <a:txBody>
                    <a:bodyPr/>
                    <a:lstStyle/>
                    <a:p>
                      <a:pPr lvl="0" algn="ctr"/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Вознаграждение</a:t>
                      </a:r>
                      <a:endParaRPr lang="en-US" sz="1400" i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9896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 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0,75%*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годовых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от суммы поручительства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1,5%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годовых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от суммы поручительства при отсутствии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залога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299482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Срок поручительства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93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о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84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месяцев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о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36**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месяцев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о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36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месяцев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о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60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месяцев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о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84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месяцев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90906" y="306234"/>
            <a:ext cx="8388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 smtClean="0"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ПРОДУКТЫ</a:t>
            </a:r>
            <a:r>
              <a:rPr lang="en-US" sz="2800" b="1" dirty="0" smtClean="0"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ГАРАНТИЙНОГО ФОНДА</a:t>
            </a:r>
            <a:r>
              <a:rPr lang="en-US" sz="2800" dirty="0" smtClean="0"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  <a:latin typeface="+mj-lt"/>
              </a:rPr>
              <a:t>:</a:t>
            </a:r>
            <a:endParaRPr lang="ru-RU" sz="2800" dirty="0" smtClean="0">
              <a:effectLst>
                <a:outerShdw blurRad="50800" dist="50800" dir="5400000" algn="ctr" rotWithShape="0">
                  <a:schemeClr val="bg2">
                    <a:lumMod val="90000"/>
                  </a:schemeClr>
                </a:outerShdw>
              </a:effectLst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96" y="5828892"/>
            <a:ext cx="9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200" dirty="0" smtClean="0"/>
              <a:t>*  0,5</a:t>
            </a:r>
            <a:r>
              <a:rPr lang="ru-RU" sz="1200" dirty="0"/>
              <a:t>% годовых для Заемщиков– участников приоритетной программы «Повышение производительности труда и поддержка занятости» на 2018-2025 годы» и для Заемщиков – экспортеров </a:t>
            </a:r>
            <a:endParaRPr lang="ru-RU" sz="1200" dirty="0" smtClean="0"/>
          </a:p>
          <a:p>
            <a:pPr lvl="0" algn="just"/>
            <a:r>
              <a:rPr lang="ru-RU" sz="1200" dirty="0" smtClean="0"/>
              <a:t>** до 84 месяцев при </a:t>
            </a:r>
            <a:r>
              <a:rPr lang="ru-RU" sz="1200" dirty="0"/>
              <a:t>выдаче банковской гарантии по займам Фонда развития промышленности либо некоммерческой организации «Фонд развития моногородов»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3810000" y="6304235"/>
            <a:ext cx="18288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 dirty="0"/>
          </a:p>
        </p:txBody>
      </p:sp>
      <p:pic>
        <p:nvPicPr>
          <p:cNvPr id="9" name="Picture 2" descr="C:\Users\Усер\Desktop\РЕКЛАМА\Логотип АНО АРСГ\обрезан желты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079674" cy="105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074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9984" y="5658392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Список банков-партнеров постоянно расширяется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C:\Users\Усер\Desktop\РЕКЛАМА\Логотип АНО АРСГ\обрезан желты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079674" cy="105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791252"/>
              </p:ext>
            </p:extLst>
          </p:nvPr>
        </p:nvGraphicFramePr>
        <p:xfrm>
          <a:off x="1115170" y="665973"/>
          <a:ext cx="7560840" cy="500653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80420"/>
                <a:gridCol w="3780420"/>
              </a:tblGrid>
              <a:tr h="43204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Банки-партнеры по программе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«Предоставление поручительств»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46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1.ПАО «Сбербанк»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13.ПАО Банк «Возрождение»</a:t>
                      </a:r>
                    </a:p>
                  </a:txBody>
                  <a:tcPr/>
                </a:tc>
              </a:tr>
              <a:tr h="3302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2.ПАО</a:t>
                      </a:r>
                      <a:r>
                        <a:rPr lang="ru-RU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«ВТБ»</a:t>
                      </a:r>
                      <a:endParaRPr lang="ru-RU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14.ПАО Банк «ФК Открытие»</a:t>
                      </a:r>
                    </a:p>
                  </a:txBody>
                  <a:tcPr/>
                </a:tc>
              </a:tr>
              <a:tr h="3719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3.ПАО «НБД-Банк»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15.АО КБ «ЛОКО-Банк»</a:t>
                      </a:r>
                    </a:p>
                  </a:txBody>
                  <a:tcPr/>
                </a:tc>
              </a:tr>
              <a:tr h="3302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4.АО КБ «Ассоциация»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16.АО АКБ «НОВИКОМБАНК»</a:t>
                      </a:r>
                      <a:endParaRPr lang="ru-RU" sz="1400" dirty="0"/>
                    </a:p>
                  </a:txBody>
                  <a:tcPr/>
                </a:tc>
              </a:tr>
              <a:tr h="3719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5.АО «</a:t>
                      </a:r>
                      <a:r>
                        <a:rPr lang="ru-RU" sz="1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Россельхозбанк</a:t>
                      </a: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17.АО АКБ "</a:t>
                      </a:r>
                      <a:r>
                        <a:rPr lang="ru-RU" sz="1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Ланта</a:t>
                      </a: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-Банк"</a:t>
                      </a:r>
                      <a:endParaRPr lang="ru-RU" sz="1400" dirty="0"/>
                    </a:p>
                  </a:txBody>
                  <a:tcPr/>
                </a:tc>
              </a:tr>
              <a:tr h="3302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6.ПАО «</a:t>
                      </a:r>
                      <a:r>
                        <a:rPr lang="ru-RU" sz="1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Саровбизнесбанк</a:t>
                      </a: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18.ПАО «СДМ-Банк»</a:t>
                      </a:r>
                    </a:p>
                  </a:txBody>
                  <a:tcPr/>
                </a:tc>
              </a:tr>
              <a:tr h="3719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7.ПАО «</a:t>
                      </a:r>
                      <a:r>
                        <a:rPr lang="ru-RU" sz="1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МИнБанк</a:t>
                      </a: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19.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АО «Банк ДОМ.РФ»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ПАО АКБ «РОССИЙСКИЙ КАПИТАЛ»)</a:t>
                      </a:r>
                    </a:p>
                  </a:txBody>
                  <a:tcPr/>
                </a:tc>
              </a:tr>
              <a:tr h="3105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8.ПАО Банк «Зенит»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20.</a:t>
                      </a: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АО «МСП Банк»</a:t>
                      </a:r>
                      <a:endParaRPr lang="ru-RU" sz="1400" dirty="0" smtClean="0"/>
                    </a:p>
                  </a:txBody>
                  <a:tcPr/>
                </a:tc>
              </a:tr>
              <a:tr h="3302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ПАО «Промсвязьбанк»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 АО «СМП Банк»</a:t>
                      </a:r>
                      <a:endParaRPr lang="ru-RU" sz="1400" dirty="0" smtClean="0"/>
                    </a:p>
                  </a:txBody>
                  <a:tcPr/>
                </a:tc>
              </a:tr>
              <a:tr h="3302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10.АО</a:t>
                      </a:r>
                      <a:r>
                        <a:rPr lang="ru-RU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ББР БАНК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 ПАО КБ «Центр-</a:t>
                      </a:r>
                      <a:r>
                        <a:rPr lang="ru-RU" sz="1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инвест</a:t>
                      </a: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400" dirty="0"/>
                    </a:p>
                  </a:txBody>
                  <a:tcPr/>
                </a:tc>
              </a:tr>
              <a:tr h="3356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11.ПАО ТРАНСКАПИТАЛБАНК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АО АКБ «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Трансстройбанк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»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02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12.АО «АК БАРС» БАНК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68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964791" y="230932"/>
            <a:ext cx="8218488" cy="75818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СХЕМА ПОЛУЧЕНИЯ ПОРУЧИТЕЛЬСТВА</a:t>
            </a:r>
            <a:endParaRPr lang="ru-RU" sz="2800" dirty="0">
              <a:solidFill>
                <a:schemeClr val="tx1"/>
              </a:solidFill>
              <a:effectLst>
                <a:outerShdw blurRad="50800" dist="50800" dir="5400000" algn="ctr" rotWithShape="0">
                  <a:schemeClr val="bg2">
                    <a:lumMod val="90000"/>
                  </a:scheme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3"/>
          <p:cNvSpPr>
            <a:spLocks noGrp="1"/>
          </p:cNvSpPr>
          <p:nvPr>
            <p:ph sz="quarter" idx="13"/>
          </p:nvPr>
        </p:nvSpPr>
        <p:spPr>
          <a:xfrm>
            <a:off x="4644008" y="1166642"/>
            <a:ext cx="4284414" cy="5329237"/>
          </a:xfrm>
        </p:spPr>
        <p:txBody>
          <a:bodyPr>
            <a:normAutofit/>
          </a:bodyPr>
          <a:lstStyle/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1.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Заемщик – субъект малого или среднего предпринимательства обращается в Банк с заявкой на получение кредита по программе Агентства.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ru-RU" sz="7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 принимает положительное решение о выдаче кредита и обращается в Агентство за оформлением поручительства.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ru-RU" sz="7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Стороны заключают трехсторонний договор поручительства и Заемщик оплачивает вознаграждение Агентству.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ru-RU" sz="7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 выдает кредит под поручительство Агентства.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05" y="1296144"/>
            <a:ext cx="4511695" cy="5373216"/>
          </a:xfrm>
          <a:prstGeom prst="rect">
            <a:avLst/>
          </a:prstGeom>
        </p:spPr>
      </p:pic>
      <p:pic>
        <p:nvPicPr>
          <p:cNvPr id="6" name="Picture 2" descr="C:\Users\Усер\Desktop\РЕКЛАМА\Логотип АНО АРСГ\обрезан желтый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1079674" cy="105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 rot="18346862" flipV="1">
            <a:off x="2197713" y="4004239"/>
            <a:ext cx="888738" cy="2171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644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63985" y="204810"/>
            <a:ext cx="7734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 smtClean="0"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СПЕЦИАЛЬНЫЙ ПРОДУКТ</a:t>
            </a:r>
            <a:r>
              <a:rPr lang="en-US" sz="2800" dirty="0" smtClean="0"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  <a:latin typeface="+mj-lt"/>
              </a:rPr>
              <a:t>:</a:t>
            </a:r>
            <a:endParaRPr lang="ru-RU" sz="2800" dirty="0" smtClean="0">
              <a:effectLst>
                <a:outerShdw blurRad="50800" dist="50800" dir="5400000" algn="ctr" rotWithShape="0">
                  <a:schemeClr val="bg2">
                    <a:lumMod val="90000"/>
                  </a:schemeClr>
                </a:outerShdw>
              </a:effectLst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96" y="4232895"/>
            <a:ext cx="91085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Для </a:t>
            </a:r>
            <a:r>
              <a:rPr lang="ru-RU" sz="1200" b="1" dirty="0"/>
              <a:t>получения кредитных средств по </a:t>
            </a:r>
            <a:r>
              <a:rPr lang="ru-RU" sz="1200" b="1" dirty="0" smtClean="0"/>
              <a:t>«СОГАРАНТИИ» </a:t>
            </a:r>
            <a:r>
              <a:rPr lang="ru-RU" sz="1200" b="1" dirty="0"/>
              <a:t>заемщику необходимо: </a:t>
            </a:r>
            <a:endParaRPr lang="ru-RU" sz="1200" b="1" dirty="0" smtClean="0"/>
          </a:p>
          <a:p>
            <a:pPr algn="ctr"/>
            <a:endParaRPr lang="ru-RU" sz="1200" dirty="0"/>
          </a:p>
          <a:p>
            <a:r>
              <a:rPr lang="ru-RU" sz="1200" dirty="0" smtClean="0"/>
              <a:t>1. Обратиться </a:t>
            </a:r>
            <a:r>
              <a:rPr lang="ru-RU" sz="1200" dirty="0"/>
              <a:t>за предоставлением кредита в банк-партнер Агентства и Корпорации МСП; </a:t>
            </a:r>
          </a:p>
          <a:p>
            <a:r>
              <a:rPr lang="ru-RU" sz="1200" dirty="0" smtClean="0"/>
              <a:t>2. Получить </a:t>
            </a:r>
            <a:r>
              <a:rPr lang="ru-RU" sz="1200" dirty="0"/>
              <a:t>предварительное одобрение кредита от банка-партнера с условием предоставления </a:t>
            </a:r>
            <a:r>
              <a:rPr lang="ru-RU" sz="1200" dirty="0" smtClean="0"/>
              <a:t>гарантии Корпорации </a:t>
            </a:r>
            <a:r>
              <a:rPr lang="ru-RU" sz="1200" dirty="0"/>
              <a:t>МСП и поручительства Агентства; </a:t>
            </a:r>
          </a:p>
          <a:p>
            <a:r>
              <a:rPr lang="ru-RU" sz="1200" dirty="0" smtClean="0"/>
              <a:t>3. Обратиться </a:t>
            </a:r>
            <a:r>
              <a:rPr lang="ru-RU" sz="1200" dirty="0"/>
              <a:t>через банк-партнер в </a:t>
            </a:r>
            <a:r>
              <a:rPr lang="ru-RU" sz="1200" dirty="0" smtClean="0"/>
              <a:t>Агентство и  </a:t>
            </a:r>
            <a:r>
              <a:rPr lang="ru-RU" sz="1200" dirty="0"/>
              <a:t>Корпорацию </a:t>
            </a:r>
            <a:r>
              <a:rPr lang="ru-RU" sz="1200" dirty="0" smtClean="0"/>
              <a:t>МСП;</a:t>
            </a:r>
            <a:r>
              <a:rPr lang="ru-RU" sz="1200" dirty="0"/>
              <a:t> </a:t>
            </a:r>
          </a:p>
          <a:p>
            <a:r>
              <a:rPr lang="ru-RU" sz="1200" dirty="0" smtClean="0"/>
              <a:t>4. Получить </a:t>
            </a:r>
            <a:r>
              <a:rPr lang="ru-RU" sz="1200" dirty="0"/>
              <a:t>согласие Агентства </a:t>
            </a:r>
            <a:r>
              <a:rPr lang="ru-RU" sz="1200" dirty="0" smtClean="0"/>
              <a:t>и Корпорации </a:t>
            </a:r>
            <a:r>
              <a:rPr lang="ru-RU" sz="1200" dirty="0"/>
              <a:t>МСП </a:t>
            </a:r>
            <a:r>
              <a:rPr lang="ru-RU" sz="1200" dirty="0" smtClean="0"/>
              <a:t>по </a:t>
            </a:r>
            <a:r>
              <a:rPr lang="ru-RU" sz="1200" dirty="0"/>
              <a:t>участию в сделке; </a:t>
            </a:r>
          </a:p>
          <a:p>
            <a:r>
              <a:rPr lang="ru-RU" sz="1200" dirty="0" smtClean="0"/>
              <a:t>5. Заключить </a:t>
            </a:r>
            <a:r>
              <a:rPr lang="ru-RU" sz="1200" dirty="0"/>
              <a:t>договор;</a:t>
            </a:r>
          </a:p>
          <a:p>
            <a:r>
              <a:rPr lang="ru-RU" sz="1200" dirty="0" smtClean="0"/>
              <a:t>6. Получить </a:t>
            </a:r>
            <a:r>
              <a:rPr lang="ru-RU" sz="1200" dirty="0"/>
              <a:t>кредит в банке-партнере после предоставления поручительства Агентства </a:t>
            </a:r>
            <a:r>
              <a:rPr lang="ru-RU" sz="1200" dirty="0" smtClean="0"/>
              <a:t> и гарантии Корпорации МСП</a:t>
            </a:r>
            <a:r>
              <a:rPr lang="ru-RU" sz="1200" dirty="0"/>
              <a:t>.</a:t>
            </a:r>
          </a:p>
          <a:p>
            <a:pPr marL="171450" lvl="0" indent="-171450" algn="ctr">
              <a:buFont typeface="Arial" charset="0"/>
              <a:buChar char="•"/>
            </a:pPr>
            <a:endParaRPr lang="ru-RU" sz="1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887686"/>
              </p:ext>
            </p:extLst>
          </p:nvPr>
        </p:nvGraphicFramePr>
        <p:xfrm>
          <a:off x="35496" y="764705"/>
          <a:ext cx="9108504" cy="32460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554252"/>
                <a:gridCol w="4554252"/>
              </a:tblGrid>
              <a:tr h="64589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«СОГАРАНТИЯ»</a:t>
                      </a:r>
                    </a:p>
                    <a:p>
                      <a:pPr algn="ctr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совместный продукт с АО «Корпорация МСП»</a:t>
                      </a:r>
                      <a:endParaRPr lang="ru-RU" sz="1400" i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861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Совокупный объем поручительства на Заемщика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3599"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АО «КОРПОРАЦИЯ МСП»</a:t>
                      </a:r>
                    </a:p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1 млрд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Агентству</a:t>
                      </a:r>
                    </a:p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25 000 000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dirty="0"/>
                    </a:p>
                  </a:txBody>
                  <a:tcPr/>
                </a:tc>
              </a:tr>
              <a:tr h="6135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Максимальный размер ответственности по договору поручительства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до 75%*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i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6568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Вознаграждение</a:t>
                      </a:r>
                      <a:endParaRPr lang="en-US" sz="1400" i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0,75%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 **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годовых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от суммы поручительства</a:t>
                      </a:r>
                    </a:p>
                  </a:txBody>
                  <a:tcPr/>
                </a:tc>
              </a:tr>
              <a:tr h="3875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Срок поручительства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до </a:t>
                      </a:r>
                      <a:r>
                        <a:rPr lang="ru-RU" sz="1800" b="1" dirty="0" smtClean="0"/>
                        <a:t>84</a:t>
                      </a:r>
                      <a:r>
                        <a:rPr lang="ru-RU" sz="1400" dirty="0" smtClean="0"/>
                        <a:t> месяцев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3810000" y="6021288"/>
            <a:ext cx="18288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 dirty="0"/>
          </a:p>
        </p:txBody>
      </p:sp>
      <p:pic>
        <p:nvPicPr>
          <p:cNvPr id="9" name="Picture 2" descr="C:\Users\Усер\Desktop\РЕКЛАМА\Логотип АНО АРСГ\обрезан желты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079674" cy="105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093296"/>
            <a:ext cx="9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200" dirty="0" smtClean="0"/>
              <a:t>*    для отдельных категорий заемщиков</a:t>
            </a:r>
          </a:p>
          <a:p>
            <a:pPr lvl="0" algn="just"/>
            <a:r>
              <a:rPr lang="ru-RU" sz="1200" dirty="0" smtClean="0"/>
              <a:t>** 0,5% годовых </a:t>
            </a:r>
            <a:r>
              <a:rPr lang="ru-RU" sz="1200" dirty="0"/>
              <a:t>для </a:t>
            </a:r>
            <a:r>
              <a:rPr lang="ru-RU" sz="1200" dirty="0" smtClean="0"/>
              <a:t>Заемщиков– </a:t>
            </a:r>
            <a:r>
              <a:rPr lang="ru-RU" sz="1200" dirty="0"/>
              <a:t>участников приоритетной программы «Повышение производительности труда и поддержка занятости» на 2018-2025 годы» и для Заемщиков – экспортеров</a:t>
            </a:r>
          </a:p>
        </p:txBody>
      </p:sp>
    </p:spTree>
    <p:extLst>
      <p:ext uri="{BB962C8B-B14F-4D97-AF65-F5344CB8AC3E}">
        <p14:creationId xmlns:p14="http://schemas.microsoft.com/office/powerpoint/2010/main" val="263588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63985" y="204810"/>
            <a:ext cx="7734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ЛЬГОТНОЕ КРЕДИТОВАНИЕ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4077072"/>
            <a:ext cx="89644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Проекты приоритетных отраслей экономики</a:t>
            </a:r>
            <a:r>
              <a:rPr lang="ru-RU" sz="1200" b="1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Сельское </a:t>
            </a:r>
            <a:r>
              <a:rPr lang="ru-RU" sz="1200" dirty="0"/>
              <a:t>хозяйство / предоставление услуг в этой области </a:t>
            </a:r>
            <a:r>
              <a:rPr lang="ru-RU" sz="120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Обрабатывающее </a:t>
            </a:r>
            <a:r>
              <a:rPr lang="ru-RU" sz="1200" dirty="0"/>
              <a:t>производство, в </a:t>
            </a:r>
            <a:r>
              <a:rPr lang="ru-RU" sz="1200" dirty="0" err="1"/>
              <a:t>т.ч</a:t>
            </a:r>
            <a:r>
              <a:rPr lang="ru-RU" sz="1200" dirty="0"/>
              <a:t>. производство пищевых продуктов, первичная и последующая переработка с/х </a:t>
            </a:r>
            <a:r>
              <a:rPr lang="ru-RU" sz="1200" dirty="0" smtClean="0"/>
              <a:t>продуктов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Производство </a:t>
            </a:r>
            <a:r>
              <a:rPr lang="ru-RU" sz="1200" dirty="0"/>
              <a:t>и распределение электроэнергии, газа и </a:t>
            </a:r>
            <a:r>
              <a:rPr lang="ru-RU" sz="1200" dirty="0" smtClean="0"/>
              <a:t>воды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Строительство</a:t>
            </a:r>
            <a:r>
              <a:rPr lang="ru-RU" sz="1200" dirty="0"/>
              <a:t>, транспорт и </a:t>
            </a:r>
            <a:r>
              <a:rPr lang="ru-RU" sz="1200" dirty="0" smtClean="0"/>
              <a:t>связь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Внутренний туризм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Высокотехнологичные </a:t>
            </a:r>
            <a:r>
              <a:rPr lang="ru-RU" sz="1200" dirty="0"/>
              <a:t>проекты </a:t>
            </a:r>
            <a:r>
              <a:rPr lang="ru-RU" sz="120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Деятельность </a:t>
            </a:r>
            <a:r>
              <a:rPr lang="ru-RU" sz="1200" dirty="0"/>
              <a:t>в области здравоохранения </a:t>
            </a:r>
            <a:endParaRPr lang="ru-RU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Деятельность </a:t>
            </a:r>
            <a:r>
              <a:rPr lang="ru-RU" sz="1200" dirty="0"/>
              <a:t>по складированию и хранению </a:t>
            </a:r>
            <a:endParaRPr lang="ru-RU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Деятельность </a:t>
            </a:r>
            <a:r>
              <a:rPr lang="ru-RU" sz="1200" dirty="0"/>
              <a:t>предприятий общественного питания (за исключением </a:t>
            </a:r>
            <a:r>
              <a:rPr lang="ru-RU" sz="1200" dirty="0" smtClean="0"/>
              <a:t>ресторанов)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Деятельность </a:t>
            </a:r>
            <a:r>
              <a:rPr lang="ru-RU" sz="1200" dirty="0"/>
              <a:t>в сфере бытовых </a:t>
            </a:r>
            <a:r>
              <a:rPr lang="ru-RU" sz="1200" dirty="0" smtClean="0"/>
              <a:t>услуг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Сбор</a:t>
            </a:r>
            <a:r>
              <a:rPr lang="ru-RU" sz="1200" dirty="0"/>
              <a:t>, обработка и утилизация отходов, в том числе отсортированных материалов, а также переработка металлических и неметаллических отходов, мусора и прочих предметов во вторичное сырье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358925"/>
              </p:ext>
            </p:extLst>
          </p:nvPr>
        </p:nvGraphicFramePr>
        <p:xfrm>
          <a:off x="35496" y="764705"/>
          <a:ext cx="9108504" cy="335467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108504"/>
              </a:tblGrid>
              <a:tr h="645894"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Программа льготного кредитования малого и среднего бизнеса,</a:t>
                      </a:r>
                    </a:p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стимулирование кредитования субъектов МСП</a:t>
                      </a:r>
                      <a:endParaRPr lang="ru-RU" sz="1400" i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2902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Процентная ставка</a:t>
                      </a:r>
                    </a:p>
                  </a:txBody>
                  <a:tcPr/>
                </a:tc>
              </a:tr>
              <a:tr h="489465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 </a:t>
                      </a:r>
                      <a:r>
                        <a:rPr lang="ru-RU" sz="1400" b="1" dirty="0" smtClean="0"/>
                        <a:t>9,6% </a:t>
                      </a:r>
                      <a:r>
                        <a:rPr lang="ru-RU" sz="1400" dirty="0" smtClean="0"/>
                        <a:t>- для субъектов МСП в приоритетных отраслях экономики</a:t>
                      </a:r>
                    </a:p>
                    <a:p>
                      <a:pPr algn="l"/>
                      <a:r>
                        <a:rPr lang="ru-RU" sz="1400" dirty="0" smtClean="0"/>
                        <a:t> </a:t>
                      </a:r>
                      <a:r>
                        <a:rPr lang="ru-RU" sz="1400" b="1" dirty="0" smtClean="0"/>
                        <a:t>10,6% </a:t>
                      </a:r>
                      <a:r>
                        <a:rPr lang="ru-RU" sz="1400" dirty="0" smtClean="0"/>
                        <a:t>- для субъектов МСП в прочих отраслях.</a:t>
                      </a:r>
                      <a:endParaRPr lang="ru-RU" sz="1800" dirty="0"/>
                    </a:p>
                  </a:txBody>
                  <a:tcPr/>
                </a:tc>
              </a:tr>
              <a:tr h="3313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  Срок льготного кредитования </a:t>
                      </a:r>
                      <a:r>
                        <a:rPr lang="ru-RU" sz="1400" b="1" dirty="0" smtClean="0"/>
                        <a:t>до 3 ле</a:t>
                      </a:r>
                      <a:r>
                        <a:rPr lang="ru-RU" sz="1400" dirty="0" smtClean="0"/>
                        <a:t>т (срок кредита может превышать срок льготного кредитования)</a:t>
                      </a:r>
                      <a:endParaRPr lang="ru-RU" sz="1400" i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  </a:t>
                      </a:r>
                      <a:r>
                        <a:rPr lang="ru-RU" sz="1400" dirty="0" smtClean="0"/>
                        <a:t>Размер кредита: от </a:t>
                      </a:r>
                      <a:r>
                        <a:rPr lang="ru-RU" sz="1400" b="1" dirty="0" smtClean="0"/>
                        <a:t>3 млн рублей </a:t>
                      </a:r>
                      <a:r>
                        <a:rPr lang="ru-RU" sz="1400" dirty="0" smtClean="0"/>
                        <a:t>до </a:t>
                      </a:r>
                      <a:r>
                        <a:rPr lang="ru-RU" sz="1400" b="1" dirty="0" smtClean="0"/>
                        <a:t>1 млрд рублей </a:t>
                      </a:r>
                      <a:r>
                        <a:rPr lang="ru-RU" sz="1400" dirty="0" smtClean="0"/>
                        <a:t>(общий кредитный лимит на заемщика - до </a:t>
                      </a:r>
                      <a:r>
                        <a:rPr lang="ru-RU" sz="1400" b="1" dirty="0" smtClean="0"/>
                        <a:t>4 млрд рублей</a:t>
                      </a:r>
                      <a:r>
                        <a:rPr lang="ru-RU" sz="1400" dirty="0" smtClean="0"/>
                        <a:t>)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6066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  Целевое использование кредитов:</a:t>
                      </a:r>
                    </a:p>
                    <a:p>
                      <a:pPr marL="360363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dirty="0" smtClean="0"/>
                        <a:t>Инвестиционные цели - финансирование мероприятий по приобретению основных средств, модернизации и   реконструкции производства, запуску новых проектов/производств. Допускается финансирование текущих расходов, связанных с реализацией инвестиционного проекта (не более 30% от совокупной величины инвестиционных кредитов)</a:t>
                      </a:r>
                    </a:p>
                    <a:p>
                      <a:pPr marL="360363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dirty="0" smtClean="0"/>
                        <a:t>Пополнение оборотных средств.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3747356" y="6021288"/>
            <a:ext cx="18288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 dirty="0"/>
          </a:p>
        </p:txBody>
      </p:sp>
      <p:pic>
        <p:nvPicPr>
          <p:cNvPr id="9" name="Picture 2" descr="C:\Users\Усер\Desktop\РЕКЛАМА\Логотип АНО АРСГ\обрезан желты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079674" cy="105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347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63985" y="204810"/>
            <a:ext cx="7734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ПРОГРАММА СУБСИДИРОВАНИЯ</a:t>
            </a:r>
            <a:endParaRPr lang="ru-RU" sz="2800" b="1" dirty="0">
              <a:effectLst>
                <a:outerShdw blurRad="50800" dist="50800" dir="5400000" algn="ctr" rotWithShape="0">
                  <a:schemeClr val="bg2">
                    <a:lumMod val="9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301337"/>
              </p:ext>
            </p:extLst>
          </p:nvPr>
        </p:nvGraphicFramePr>
        <p:xfrm>
          <a:off x="35496" y="764705"/>
          <a:ext cx="9108504" cy="338437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400600"/>
                <a:gridCol w="3707904"/>
              </a:tblGrid>
              <a:tr h="360039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Постановление Правительства РФ от 30.12.2018 N 1764</a:t>
                      </a:r>
                      <a:endParaRPr lang="ru-RU" sz="1400" i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i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2902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Условия</a:t>
                      </a:r>
                      <a:endParaRPr lang="ru-RU" sz="1400" b="0" i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Параметры</a:t>
                      </a:r>
                      <a:endParaRPr lang="ru-RU" sz="1400" b="0" i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37551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Процентная ставка по кредиту для заемщика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 8,5 % годовых 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13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Цели льготных кредитов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Инвестиционные и пополнение оборотных средств (приоритетные отрасли)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100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Размер кредита на инвестиционные цели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От 3 млн. рублей до 1 млрд. рублей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820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Срок кредитного договора на инвестиционные цели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До 10 лет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515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Размер кредита на пополнение оборотных средств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 smtClean="0"/>
                        <a:t>От 3 млн. рублей до 100 млн. рублей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144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Срок кредитного договора на пополнение оборотных средств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До 3 лет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3347864" y="6381328"/>
            <a:ext cx="18288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 dirty="0"/>
          </a:p>
        </p:txBody>
      </p:sp>
      <p:pic>
        <p:nvPicPr>
          <p:cNvPr id="9" name="Picture 2" descr="C:\Users\Усер\Desktop\РЕКЛАМА\Логотип АНО АРСГ\обрезан желты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079674" cy="105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50968"/>
              </p:ext>
            </p:extLst>
          </p:nvPr>
        </p:nvGraphicFramePr>
        <p:xfrm>
          <a:off x="35496" y="4131137"/>
          <a:ext cx="911903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2486"/>
                <a:gridCol w="4896544"/>
              </a:tblGrid>
              <a:tr h="2664295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Приоритетные отрасли :</a:t>
                      </a:r>
                    </a:p>
                    <a:p>
                      <a:pPr marL="360363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Сельское хозяйство</a:t>
                      </a:r>
                    </a:p>
                    <a:p>
                      <a:pPr marL="360363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Строительство </a:t>
                      </a:r>
                    </a:p>
                    <a:p>
                      <a:pPr marL="360363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Здравоохранение </a:t>
                      </a:r>
                    </a:p>
                    <a:p>
                      <a:pPr marL="360363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Образование </a:t>
                      </a:r>
                    </a:p>
                    <a:p>
                      <a:pPr marL="360363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Обрабатывающее производство </a:t>
                      </a:r>
                    </a:p>
                    <a:p>
                      <a:pPr marL="360363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Услуги в сфере туризма (внутреннего и въездного) </a:t>
                      </a:r>
                    </a:p>
                    <a:p>
                      <a:pPr marL="360363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Деятельность в области культуры, спорта </a:t>
                      </a:r>
                    </a:p>
                    <a:p>
                      <a:pPr marL="360363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Деятельность профессиональная, научная и техническая. </a:t>
                      </a:r>
                    </a:p>
                    <a:p>
                      <a:pPr marL="360363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 и связь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Транспортировка и хранение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Водоснабжение, водоотведение, организация сбора, обработки и утилизации отходов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Деятельность гостиниц и предприятий общественного питания (кроме ресторанов)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Деятельность в сфере бытовых услуг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Производство и распределение электроэнергии, газа и воды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Розничная/оптовая торговля при условии заключения кредитного договора на инвестиционные цели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Розничная торговля на территории моногородов</a:t>
                      </a: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88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Усер\Desktop\РЕКЛАМА\Логотип АНО АРСГ\обрезан желты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079674" cy="105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002960"/>
              </p:ext>
            </p:extLst>
          </p:nvPr>
        </p:nvGraphicFramePr>
        <p:xfrm>
          <a:off x="1115170" y="665973"/>
          <a:ext cx="7560840" cy="446910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80420"/>
                <a:gridCol w="3780420"/>
              </a:tblGrid>
              <a:tr h="43204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Уполномоченные Банки-участники программы 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льготного кредитования субъектов МСП по ставке 8,5%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46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1.ПАО «Сбербанк»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12.ПАО Банк «Возрождение»</a:t>
                      </a:r>
                    </a:p>
                  </a:txBody>
                  <a:tcPr/>
                </a:tc>
              </a:tr>
              <a:tr h="3302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2.ПАО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«ВТБ»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13.ПАО «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Совкомбанк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/>
                </a:tc>
              </a:tr>
              <a:tr h="3719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3.ПАО «НБД-Банк»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14.АО «АБ «РОССИЯ»</a:t>
                      </a:r>
                    </a:p>
                  </a:txBody>
                  <a:tcPr/>
                </a:tc>
              </a:tr>
              <a:tr h="3302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4.АО КБ «Ассоциация»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15.Банк Газпромбанк (АО)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19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5.АО «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Россельхозбанк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16.АО Банк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«СНГБ»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02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6.ПАО «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Саровбизнесбанк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17.ПАО «СДМ-Банк»</a:t>
                      </a:r>
                    </a:p>
                  </a:txBody>
                  <a:tcPr/>
                </a:tc>
              </a:tr>
              <a:tr h="3719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7.АО «Альфа-Банк»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18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ПАО КБ «Центр-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инвест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105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8.АО «Райффайзенбанк»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19.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АО «МСП Банк»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02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ПАО «Промсвязьбанк»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 АО «Банк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Интеза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02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10.ПАО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РОСБАНК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21.АО «АК БАРС» БАНК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56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11.ПАО ТРАНСКАПИТАЛБАНК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65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764704"/>
            <a:ext cx="8784976" cy="224676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521544"/>
            <a:ext cx="77768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Адрес:  г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Нижний Новгород, </a:t>
            </a:r>
          </a:p>
          <a:p>
            <a:pPr algn="ctr">
              <a:defRPr/>
            </a:pP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ул. М. Горького, д. 117, </a:t>
            </a:r>
          </a:p>
          <a:p>
            <a:pPr algn="ctr">
              <a:defRPr/>
            </a:pP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оф. 1206</a:t>
            </a:r>
            <a:endParaRPr lang="en-US" sz="36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defRPr/>
            </a:pPr>
            <a:endParaRPr lang="en-US" sz="2400" b="1" dirty="0">
              <a:solidFill>
                <a:srgbClr val="08376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Тел.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 (831) 296-09-32</a:t>
            </a:r>
          </a:p>
          <a:p>
            <a:pPr algn="ctr">
              <a:defRPr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       296-09-33</a:t>
            </a:r>
            <a:endParaRPr lang="ru-RU" sz="36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		       296-09-74</a:t>
            </a:r>
          </a:p>
          <a:p>
            <a:pPr algn="ctr">
              <a:defRPr/>
            </a:pPr>
            <a:endParaRPr lang="en-US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Сайт:  </a:t>
            </a:r>
            <a:r>
              <a:rPr lang="en-US" sz="3600" b="1" spc="2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www.garantnn.ru</a:t>
            </a:r>
            <a:endParaRPr lang="ru-RU" sz="3600" b="1" spc="2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6" name="Picture 2" descr="C:\Users\Усер\Desktop\РЕКЛАМА\Логотип АНО АРСГ\обрезан желты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079674" cy="105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395536" y="992534"/>
            <a:ext cx="8496300" cy="1500361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lnSpc>
                <a:spcPct val="110000"/>
              </a:lnSpc>
              <a:buNone/>
            </a:pPr>
            <a:r>
              <a:rPr lang="ru-RU" sz="31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настоящее время Агентством реализуются два мероприятия по поддержке субъектов</a:t>
            </a:r>
            <a:br>
              <a:rPr lang="ru-RU" sz="31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малого и среднего предпринимательства:</a:t>
            </a:r>
            <a:endParaRPr lang="ru-RU" sz="46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sz="quarter" idx="13"/>
          </p:nvPr>
        </p:nvSpPr>
        <p:spPr>
          <a:xfrm>
            <a:off x="755576" y="2996952"/>
            <a:ext cx="9144000" cy="3076575"/>
          </a:xfrm>
        </p:spPr>
        <p:txBody>
          <a:bodyPr/>
          <a:lstStyle/>
          <a:p>
            <a:pPr marL="45720" indent="0" eaLnBrk="1" hangingPunct="1">
              <a:lnSpc>
                <a:spcPct val="80000"/>
              </a:lnSpc>
              <a:buNone/>
            </a:pP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Предоставление микрозаймов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(с 2010 г.)</a:t>
            </a:r>
            <a:endParaRPr lang="ru-RU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ru-RU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lnSpc>
                <a:spcPct val="80000"/>
              </a:lnSpc>
              <a:buNone/>
            </a:pP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 Предоставление поручительств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(с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2009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г.)</a:t>
            </a:r>
            <a:endPara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ru-RU" sz="3000" b="1" u="sng" dirty="0" smtClean="0"/>
          </a:p>
        </p:txBody>
      </p:sp>
      <p:pic>
        <p:nvPicPr>
          <p:cNvPr id="6" name="Picture 2" descr="C:\Users\Усер\Desktop\РЕКЛАМА\Логотип АНО АРСГ\обрезан желты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079674" cy="105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284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/>
          </p:cNvSpPr>
          <p:nvPr/>
        </p:nvSpPr>
        <p:spPr bwMode="auto">
          <a:xfrm>
            <a:off x="892919" y="2276872"/>
            <a:ext cx="7772400" cy="211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/>
          <a:p>
            <a:pPr algn="ctr">
              <a:lnSpc>
                <a:spcPct val="120000"/>
              </a:lnSpc>
            </a:pPr>
            <a:r>
              <a:rPr lang="ru-RU" sz="6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ПРЕДОСТАВЛЕНИЕ МИКРОЗАЙМОВ</a:t>
            </a:r>
          </a:p>
        </p:txBody>
      </p:sp>
      <p:pic>
        <p:nvPicPr>
          <p:cNvPr id="5" name="Picture 2" descr="C:\Users\Усер\Desktop\РЕКЛАМА\Логотип АНО АРСГ\обрезан желты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079674" cy="105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63146" y="237412"/>
            <a:ext cx="7734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200" b="1" dirty="0" smtClean="0"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ПРОДУКТЫ МИКРОФИНАНСИРОВАНИЯ</a:t>
            </a:r>
            <a:endParaRPr lang="ru-RU" sz="2200" dirty="0">
              <a:effectLst>
                <a:outerShdw blurRad="50800" dist="50800" dir="5400000" algn="ctr" rotWithShape="0">
                  <a:schemeClr val="bg2">
                    <a:lumMod val="90000"/>
                  </a:schemeClr>
                </a:outerShdw>
              </a:effectLst>
            </a:endParaRPr>
          </a:p>
        </p:txBody>
      </p:sp>
      <p:pic>
        <p:nvPicPr>
          <p:cNvPr id="9" name="Picture 2" descr="C:\Users\Усер\Desktop\РЕКЛАМА\Логотип АНО АРСГ\обрезан желты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079674" cy="105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1213" y="5661248"/>
            <a:ext cx="85156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200" dirty="0">
                <a:latin typeface="Calibri" pitchFamily="34" charset="0"/>
              </a:rPr>
              <a:t>*  Сумма свыше </a:t>
            </a:r>
            <a:r>
              <a:rPr lang="ru-RU" sz="1200" dirty="0" smtClean="0">
                <a:latin typeface="Calibri" pitchFamily="34" charset="0"/>
              </a:rPr>
              <a:t>3 </a:t>
            </a:r>
            <a:r>
              <a:rPr lang="ru-RU" sz="1200" dirty="0">
                <a:latin typeface="Calibri" pitchFamily="34" charset="0"/>
              </a:rPr>
              <a:t>млн. рублей предоставляется под залог недвижимого имущества</a:t>
            </a:r>
            <a:r>
              <a:rPr lang="en-US" sz="1200" dirty="0" smtClean="0">
                <a:latin typeface="Calibri" pitchFamily="34" charset="0"/>
              </a:rPr>
              <a:t>;</a:t>
            </a:r>
            <a:endParaRPr lang="ru-RU" sz="1200" dirty="0">
              <a:latin typeface="Calibri" panose="020F050202020403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050598"/>
              </p:ext>
            </p:extLst>
          </p:nvPr>
        </p:nvGraphicFramePr>
        <p:xfrm>
          <a:off x="215008" y="980729"/>
          <a:ext cx="8928992" cy="473158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464496"/>
                <a:gridCol w="4464496"/>
              </a:tblGrid>
              <a:tr h="4233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МИКРОЗАЙМ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ПЕРСОНАЛьный РОСТ</a:t>
                      </a:r>
                    </a:p>
                  </a:txBody>
                  <a:tcPr/>
                </a:tc>
              </a:tr>
              <a:tr h="39074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Сумма займа*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331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до 5 000 000 рублей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</a:tr>
              <a:tr h="39074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Процентная ставка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616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10 % годовых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                        </a:t>
                      </a:r>
                      <a:r>
                        <a:rPr lang="ru-RU" sz="1600" b="1" i="0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5% годовых</a:t>
                      </a:r>
                      <a:r>
                        <a:rPr lang="ru-RU" sz="1600" b="1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-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субъектов МСП/ организаций инфраструктуры, включенных на дату предоставления </a:t>
                      </a: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микрозайма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 перечень пилотных предприятий – участников приоритетной программы Нижегородской области «Повышение производительности труда и поддержка занятости» на 2018-2025 годы», утвержденной постановлением Правительства Нижегородской области;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                       </a:t>
                      </a:r>
                      <a:r>
                        <a:rPr lang="ru-RU" sz="1600" b="1" i="0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5% годовых</a:t>
                      </a:r>
                      <a:r>
                        <a:rPr lang="ru-RU" sz="1600" b="1" i="0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-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субъектов МСП/ организаций инфраструктуры – экспортеров, имеющих действующий экспортный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контракт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i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                              </a:t>
                      </a:r>
                      <a:r>
                        <a:rPr lang="ru-RU" sz="1600" b="1" i="0" kern="12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1% годовых </a:t>
                      </a:r>
                      <a:r>
                        <a:rPr lang="ru-RU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600" b="1" i="0" kern="12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СМП пострадавших в результате чрезвычайной ситуации</a:t>
                      </a:r>
                      <a:endParaRPr lang="ru-RU" sz="1000" b="0" i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6,5 % годовых</a:t>
                      </a:r>
                    </a:p>
                    <a:p>
                      <a:pPr algn="ctr"/>
                      <a:r>
                        <a:rPr lang="ru-RU" sz="1400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Дополнительное условие</a:t>
                      </a:r>
                      <a:r>
                        <a:rPr lang="en-US" sz="1400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:</a:t>
                      </a:r>
                      <a:endParaRPr lang="ru-RU" sz="1400" i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за каждые  500 000 руб. – создать одно новое </a:t>
                      </a:r>
                    </a:p>
                    <a:p>
                      <a:pPr algn="ctr"/>
                      <a:r>
                        <a:rPr lang="ru-RU" sz="1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рабочее место</a:t>
                      </a:r>
                    </a:p>
                  </a:txBody>
                  <a:tcPr/>
                </a:tc>
              </a:tr>
              <a:tr h="39074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Срок займа</a:t>
                      </a:r>
                      <a:endParaRPr lang="en-US" sz="1800" i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до 36 месяцев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Стрелка вправо 3"/>
          <p:cNvSpPr/>
          <p:nvPr/>
        </p:nvSpPr>
        <p:spPr>
          <a:xfrm>
            <a:off x="3601657" y="2780928"/>
            <a:ext cx="20162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2827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63985" y="319110"/>
            <a:ext cx="7734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>
                <a:effectLst>
                  <a:outerShdw blurRad="50800" dist="50800" dir="5400000" algn="ctr" rotWithShape="0">
                    <a:schemeClr val="bg2">
                      <a:lumMod val="9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СПЕЦИАЛЬНЫЕ ПРОДУКТЫ</a:t>
            </a:r>
            <a:endParaRPr lang="ru-RU" sz="2800" dirty="0" smtClean="0">
              <a:effectLst>
                <a:outerShdw blurRad="50800" dist="50800" dir="5400000" algn="ctr" rotWithShape="0">
                  <a:schemeClr val="bg2">
                    <a:lumMod val="90000"/>
                  </a:schemeClr>
                </a:outerShdw>
              </a:effectLst>
              <a:latin typeface="+mj-lt"/>
            </a:endParaRPr>
          </a:p>
        </p:txBody>
      </p:sp>
      <p:pic>
        <p:nvPicPr>
          <p:cNvPr id="9" name="Picture 2" descr="C:\Users\Усер\Desktop\РЕКЛАМА\Логотип АНО АРСГ\обрезан желты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079674" cy="105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42870"/>
              </p:ext>
            </p:extLst>
          </p:nvPr>
        </p:nvGraphicFramePr>
        <p:xfrm>
          <a:off x="107501" y="1044725"/>
          <a:ext cx="8928994" cy="528481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976331"/>
                <a:gridCol w="1488166"/>
                <a:gridCol w="1488166"/>
                <a:gridCol w="2976331"/>
              </a:tblGrid>
              <a:tr h="6654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КОММЕРЧЕСКАЯ ИПОТЕКА</a:t>
                      </a:r>
                    </a:p>
                    <a:p>
                      <a:pPr algn="ctr"/>
                      <a:endParaRPr lang="ru-RU" sz="2000" i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АВТОЗАЙМ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АКТИВзайм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718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Сумма займа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1154">
                <a:tc>
                  <a:txBody>
                    <a:bodyPr/>
                    <a:lstStyle/>
                    <a:p>
                      <a:pPr lvl="0"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До 5 000 000 рублей</a:t>
                      </a:r>
                    </a:p>
                    <a:p>
                      <a:pPr lvl="0" algn="ctr"/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не более 90 % стоимости</a:t>
                      </a:r>
                      <a:r>
                        <a:rPr lang="en-US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приобретаемого объекта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недвижимости</a:t>
                      </a:r>
                      <a:endParaRPr lang="en-US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До 3 000 000 рублей</a:t>
                      </a:r>
                    </a:p>
                    <a:p>
                      <a:pPr lvl="0" algn="ctr"/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не более </a:t>
                      </a:r>
                      <a:r>
                        <a:rPr lang="en-US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5 % стоимости</a:t>
                      </a:r>
                      <a:r>
                        <a:rPr lang="en-US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приобретаемого ТС</a:t>
                      </a:r>
                      <a:endParaRPr lang="en-US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До 3 000 000 рублей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не более 80 % стоимости</a:t>
                      </a:r>
                      <a:r>
                        <a:rPr lang="en-US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приобретаемого оборудования</a:t>
                      </a:r>
                      <a:endParaRPr lang="ru-RU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624427">
                <a:tc gridSpan="2">
                  <a:txBody>
                    <a:bodyPr/>
                    <a:lstStyle/>
                    <a:p>
                      <a:pPr lvl="0" algn="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Процентная ставка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10% годовых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6064">
                <a:tc gridSpan="2">
                  <a:txBody>
                    <a:bodyPr/>
                    <a:lstStyle/>
                    <a:p>
                      <a:pPr lvl="0" algn="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Срок займа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до 36 месяцев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187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effectLst>
                            <a:outerShdw blurRad="50800" dist="50800" dir="5400000" algn="ctr" rotWithShape="0">
                              <a:schemeClr val="bg2">
                                <a:lumMod val="9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ПРИОБРЕТЕНИЕ ОБЪЕКТОВ КОММЕРЧЕСКОЙ НЕДВИЖИМОСТИ</a:t>
                      </a:r>
                      <a:endParaRPr lang="en-US" sz="1200" b="0" dirty="0" smtClean="0">
                        <a:effectLst>
                          <a:outerShdw blurRad="50800" dist="50800" dir="5400000" algn="ctr" rotWithShape="0">
                            <a:schemeClr val="bg2">
                              <a:lumMod val="90000"/>
                            </a:scheme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defRPr/>
                      </a:pPr>
                      <a:r>
                        <a:rPr lang="ru-RU" sz="1200" b="0" dirty="0" smtClean="0">
                          <a:effectLst>
                            <a:outerShdw blurRad="50800" dist="50800" dir="5400000" algn="ctr" rotWithShape="0">
                              <a:schemeClr val="bg2">
                                <a:lumMod val="9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ПРИОБРЕТЕНИЕ НОВЫХ И ПОДДЕРЖАННЫХ ТРАНСПОРТНЫХ СРЕДСТВ</a:t>
                      </a:r>
                      <a:r>
                        <a:rPr lang="en-US" sz="1200" b="0" dirty="0" smtClean="0">
                          <a:effectLst>
                            <a:outerShdw blurRad="50800" dist="50800" dir="5400000" algn="ctr" rotWithShape="0">
                              <a:schemeClr val="bg2">
                                <a:lumMod val="9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endParaRPr lang="ru-RU" sz="1200" b="0" dirty="0" smtClean="0">
                        <a:effectLst>
                          <a:outerShdw blurRad="50800" dist="50800" dir="5400000" algn="ctr" rotWithShape="0">
                            <a:schemeClr val="bg2">
                              <a:lumMod val="90000"/>
                            </a:scheme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5600" lvl="0">
                        <a:defRPr/>
                      </a:pPr>
                      <a:r>
                        <a:rPr lang="ru-RU" sz="1200" b="0" dirty="0" smtClean="0">
                          <a:effectLst>
                            <a:outerShdw blurRad="50800" dist="50800" dir="5400000" algn="ctr" rotWithShape="0">
                              <a:schemeClr val="bg2">
                                <a:lumMod val="9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В ТОМ ЧИСЛЕ</a:t>
                      </a:r>
                      <a:r>
                        <a:rPr lang="en-US" sz="1200" b="0" dirty="0" smtClean="0">
                          <a:effectLst>
                            <a:outerShdw blurRad="50800" dist="50800" dir="5400000" algn="ctr" rotWithShape="0">
                              <a:schemeClr val="bg2">
                                <a:lumMod val="9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ru-RU" sz="1200" b="0" dirty="0" smtClean="0">
                          <a:effectLst>
                            <a:outerShdw blurRad="50800" dist="50800" dir="5400000" algn="ctr" rotWithShape="0">
                              <a:schemeClr val="bg2">
                                <a:lumMod val="9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171450" lvl="0" indent="-171450">
                        <a:spcBef>
                          <a:spcPts val="0"/>
                        </a:spcBef>
                        <a:buFont typeface="Arial" pitchFamily="34" charset="0"/>
                        <a:buChar char="•"/>
                        <a:defRPr/>
                      </a:pPr>
                      <a:r>
                        <a:rPr lang="ru-RU" sz="1200" b="0" dirty="0" smtClean="0">
                          <a:effectLst>
                            <a:outerShdw blurRad="50800" dist="50800" dir="5400000" algn="ctr" rotWithShape="0">
                              <a:schemeClr val="bg2">
                                <a:lumMod val="9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ЛЕГКОВЫЕ ТС,</a:t>
                      </a:r>
                    </a:p>
                    <a:p>
                      <a:pPr marL="0" lvl="0" indent="177800">
                        <a:spcBef>
                          <a:spcPts val="0"/>
                        </a:spcBef>
                        <a:buFont typeface="Arial" pitchFamily="34" charset="0"/>
                        <a:buChar char="•"/>
                        <a:defRPr/>
                      </a:pPr>
                      <a:r>
                        <a:rPr lang="ru-RU" sz="1200" b="0" dirty="0" smtClean="0">
                          <a:effectLst>
                            <a:outerShdw blurRad="50800" dist="50800" dir="5400000" algn="ctr" rotWithShape="0">
                              <a:schemeClr val="bg2">
                                <a:lumMod val="9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ГРУЗОВЫЕ ТС, </a:t>
                      </a:r>
                    </a:p>
                    <a:p>
                      <a:pPr marL="0" lvl="0" indent="177800">
                        <a:spcBef>
                          <a:spcPts val="0"/>
                        </a:spcBef>
                        <a:buFont typeface="Arial" pitchFamily="34" charset="0"/>
                        <a:buChar char="•"/>
                        <a:defRPr/>
                      </a:pPr>
                      <a:r>
                        <a:rPr lang="ru-RU" sz="1200" b="0" dirty="0" smtClean="0">
                          <a:effectLst>
                            <a:outerShdw blurRad="50800" dist="50800" dir="5400000" algn="ctr" rotWithShape="0">
                              <a:schemeClr val="bg2">
                                <a:lumMod val="9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СПЕЦТЕХНИКА.</a:t>
                      </a:r>
                      <a:endParaRPr lang="en-US" sz="1200" b="0" dirty="0" smtClean="0">
                        <a:effectLst>
                          <a:outerShdw blurRad="50800" dist="50800" dir="5400000" algn="ctr" rotWithShape="0">
                            <a:schemeClr val="bg2">
                              <a:lumMod val="90000"/>
                            </a:scheme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effectLst>
                            <a:outerShdw blurRad="50800" dist="50800" dir="5400000" algn="ctr" rotWithShape="0">
                              <a:schemeClr val="bg2">
                                <a:lumMod val="9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ПРИОБРЕТЕНИЕ ОБОРУДОВАНИЯ ДЛЯ ИСПОЛЬЗОВАНИЯ В ПРЕДПРИНИМАТЕЛЬСКОЙ ДЕЯТЕЛЬНОСТИ</a:t>
                      </a:r>
                      <a:endParaRPr lang="en-US" sz="1200" b="0" dirty="0" smtClean="0">
                        <a:effectLst>
                          <a:outerShdw blurRad="50800" dist="50800" dir="5400000" algn="ctr" rotWithShape="0">
                            <a:schemeClr val="bg2">
                              <a:lumMod val="90000"/>
                            </a:scheme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403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115169" y="319110"/>
            <a:ext cx="758285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ПРОЦЕНТНЫЕ </a:t>
            </a:r>
            <a:r>
              <a:rPr lang="ru-RU" sz="2000" b="1" dirty="0" smtClean="0"/>
              <a:t>СТАВКИ </a:t>
            </a:r>
          </a:p>
          <a:p>
            <a:pPr algn="ctr"/>
            <a:r>
              <a:rPr lang="ru-RU" sz="1400" b="1" dirty="0" smtClean="0"/>
              <a:t>в том числе по продуктам «</a:t>
            </a:r>
            <a:r>
              <a:rPr lang="ru-RU" sz="1400" b="1" dirty="0" err="1" smtClean="0"/>
              <a:t>АВТОзайм</a:t>
            </a:r>
            <a:r>
              <a:rPr lang="ru-RU" sz="1400" b="1" dirty="0" smtClean="0"/>
              <a:t>», «</a:t>
            </a:r>
            <a:r>
              <a:rPr lang="ru-RU" sz="1400" b="1" dirty="0" err="1" smtClean="0"/>
              <a:t>АКТИВзайм</a:t>
            </a:r>
            <a:r>
              <a:rPr lang="ru-RU" sz="1400" b="1" dirty="0" smtClean="0"/>
              <a:t>» «КОММЕРЧЕСКАЯ ИПОТЕКА», «</a:t>
            </a:r>
            <a:r>
              <a:rPr lang="ru-RU" sz="1400" b="1" dirty="0" err="1" smtClean="0"/>
              <a:t>ПЕРСОНАЛьный</a:t>
            </a:r>
            <a:r>
              <a:rPr lang="ru-RU" sz="1400" b="1" dirty="0" smtClean="0"/>
              <a:t> РОСТ» </a:t>
            </a:r>
            <a:r>
              <a:rPr lang="ru-RU" sz="1400" b="1" dirty="0"/>
              <a:t>для субъектом МСП, отвечающие следующим </a:t>
            </a:r>
            <a:r>
              <a:rPr lang="ru-RU" sz="1400" b="1" dirty="0" smtClean="0"/>
              <a:t>критериям:</a:t>
            </a:r>
            <a:endParaRPr lang="ru-RU" sz="1400" b="1" dirty="0"/>
          </a:p>
          <a:p>
            <a:pPr algn="ctr"/>
            <a:r>
              <a:rPr lang="ru-RU" sz="1400" b="1" dirty="0" smtClean="0"/>
              <a:t> </a:t>
            </a:r>
            <a:endParaRPr lang="ru-RU" sz="1400" dirty="0" smtClean="0"/>
          </a:p>
          <a:p>
            <a:pPr algn="ctr"/>
            <a:endParaRPr lang="ru-RU" sz="2000" dirty="0"/>
          </a:p>
        </p:txBody>
      </p:sp>
      <p:pic>
        <p:nvPicPr>
          <p:cNvPr id="9" name="Picture 2" descr="C:\Users\Усер\Desktop\РЕКЛАМА\Логотип АНО АРСГ\обрезан желты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079674" cy="105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795978"/>
              </p:ext>
            </p:extLst>
          </p:nvPr>
        </p:nvGraphicFramePr>
        <p:xfrm>
          <a:off x="251520" y="1268759"/>
          <a:ext cx="8712968" cy="4827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2911"/>
                <a:gridCol w="1197369"/>
                <a:gridCol w="1584176"/>
                <a:gridCol w="4608512"/>
              </a:tblGrid>
              <a:tr h="1085454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Процентная ставка 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по договору займа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(% годовых)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Условия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Категории субъектов МСП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Категории субъектов МСП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58763">
                <a:tc rowSpan="3"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Ключевая ставка</a:t>
                      </a:r>
                      <a:r>
                        <a:rPr lang="ru-RU" sz="1200" dirty="0" smtClean="0"/>
                        <a:t> </a:t>
                      </a:r>
                    </a:p>
                    <a:p>
                      <a:pPr algn="ctr"/>
                      <a:r>
                        <a:rPr lang="ru-RU" sz="1200" dirty="0" smtClean="0"/>
                        <a:t>Банка России</a:t>
                      </a:r>
                      <a:endParaRPr lang="ru-RU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Обязательное наличие залогового обеспечения</a:t>
                      </a:r>
                      <a:endParaRPr lang="ru-RU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ru-RU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Субъект МСП, реализующий приоритетные проекты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а) субъект МСП зарегистрирован и осуществляет деятельность на территории опережающего социально-экономического развития РФ, ОЭЗ РФ и включен в реестр таких территорий;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00811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б) субъект МСП является резидентом промышленного, агропромышленного  парка, технопарка, промышленного технопарка, бизнес-инкубатора и включен в реестр резидентов таких организаций, образующих инфраструктуру поддержки субъектов МСП;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7487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в) субъект МСП создан женщиной, зарегистрированной в качестве ИП или являющейся  единоличным исполнительным органом юридического лица и (или) женщинами, являющимися учредителями (участниками) юридического лица, а их доля в уставном капитале общества с ограниченной ответственностью либо складочном капитале хозяйственного товарищества составляет не менее 50%, либо не менее чем 50% голосующих акций акционерного общества;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07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95256308"/>
              </p:ext>
            </p:extLst>
          </p:nvPr>
        </p:nvGraphicFramePr>
        <p:xfrm>
          <a:off x="323530" y="188639"/>
          <a:ext cx="8640958" cy="5852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977"/>
                <a:gridCol w="1229479"/>
                <a:gridCol w="1529078"/>
                <a:gridCol w="4570424"/>
              </a:tblGrid>
              <a:tr h="1173205">
                <a:tc rowSpan="4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г) субъект МСП является сельскохозяйственным производственным или потребительским кооперативом, или членом сельскохозяйственного потребительского кооператива - крестьянским (фермерским) хозяйством в соответствии с Федеральным законом от 8.12.1995 г. №193-ФЗ "О сельскохозяйственной кооперации";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486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д) субъект МСП является субъектом социального предпринимательства, под которыми понимаются субъекты МСП, осуществляющие социально ориентированную деятельность, направленную на достижение общественно полезных целей, улучшение условий жизнедеятельности граждан и (или) расширение его возможностей самостоятельно обеспечивать свои основные жизненные потребности, а также на обеспечение занятости, оказание поддержки инвалидам, гражданам пожилого возраста и лицам, находящимся в трудной жизненной ситуации**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4866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е) субъект МСП осуществляет реализацию проекта  в сферах туризма, экологии и спорта;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6954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ж) субъект МСП создан физическим лицом старше 45 лет (физическое лицо старше 45 лет зарегистрировано в качестве индивидуального предпринимателя; в состав учредителей (участников или акционеров юридического лица входит физическое лицо старше 45 лет и владеющее не менее чем 50% доли в уставном капитале общества с ограниченной ответственностью либо складочном капитале хозяйственного товарищества, либо не менее чем 50% голосующих акций акционерного общества), являющийся вновь зарегистрированным и действующим менее 1 года на момент принятия решения о предоставлении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микрозайма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066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63985" y="319110"/>
            <a:ext cx="773404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ПРОЦЕНТНЫЕ СТАВКИ за пользование </a:t>
            </a:r>
            <a:r>
              <a:rPr lang="ru-RU" sz="2000" b="1" dirty="0" err="1" smtClean="0"/>
              <a:t>микрозаймом</a:t>
            </a:r>
            <a:r>
              <a:rPr lang="ru-RU" sz="2000" b="1" dirty="0" smtClean="0"/>
              <a:t>, </a:t>
            </a:r>
          </a:p>
          <a:p>
            <a:pPr algn="ctr"/>
            <a:r>
              <a:rPr lang="ru-RU" sz="1400" b="1" dirty="0" smtClean="0"/>
              <a:t>в </a:t>
            </a:r>
            <a:r>
              <a:rPr lang="ru-RU" sz="1400" b="1" dirty="0"/>
              <a:t>том числе по продуктам «</a:t>
            </a:r>
            <a:r>
              <a:rPr lang="ru-RU" sz="1400" b="1" dirty="0" err="1"/>
              <a:t>АВТОзайм</a:t>
            </a:r>
            <a:r>
              <a:rPr lang="ru-RU" sz="1400" b="1" dirty="0"/>
              <a:t>», «</a:t>
            </a:r>
            <a:r>
              <a:rPr lang="ru-RU" sz="1400" b="1" dirty="0" err="1"/>
              <a:t>АКТИВзайм</a:t>
            </a:r>
            <a:r>
              <a:rPr lang="ru-RU" sz="1400" b="1" dirty="0"/>
              <a:t>» </a:t>
            </a:r>
            <a:r>
              <a:rPr lang="ru-RU" sz="1400" b="1" dirty="0" smtClean="0"/>
              <a:t>«</a:t>
            </a:r>
            <a:r>
              <a:rPr lang="ru-RU" sz="1400" b="1" dirty="0"/>
              <a:t>КОММЕРЧЕСКАЯ ИПОТЕКА», «</a:t>
            </a:r>
            <a:r>
              <a:rPr lang="ru-RU" sz="1400" b="1" dirty="0" err="1"/>
              <a:t>ПЕРСОНАЛьный</a:t>
            </a:r>
            <a:r>
              <a:rPr lang="ru-RU" sz="1400" b="1" dirty="0"/>
              <a:t> РОСТ»</a:t>
            </a:r>
            <a:endParaRPr lang="ru-RU" sz="1400" dirty="0"/>
          </a:p>
          <a:p>
            <a:pPr algn="ctr"/>
            <a:endParaRPr lang="ru-RU" sz="2000" dirty="0"/>
          </a:p>
        </p:txBody>
      </p:sp>
      <p:pic>
        <p:nvPicPr>
          <p:cNvPr id="9" name="Picture 2" descr="C:\Users\Усер\Desktop\РЕКЛАМА\Логотип АНО АРСГ\обрезан желты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079674" cy="105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977294"/>
              </p:ext>
            </p:extLst>
          </p:nvPr>
        </p:nvGraphicFramePr>
        <p:xfrm>
          <a:off x="251520" y="1268759"/>
          <a:ext cx="8712967" cy="4972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527"/>
                <a:gridCol w="1148527"/>
                <a:gridCol w="1102050"/>
                <a:gridCol w="5313863"/>
              </a:tblGrid>
              <a:tr h="864097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 залога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Субъект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МСП, реализующий приоритетные проекты (согласно п.1 таблицы), зарегистрированный и осуществляющий свою деятельность на территории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моногорода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080121">
                <a:tc>
                  <a:txBody>
                    <a:bodyPr/>
                    <a:lstStyle/>
                    <a:p>
                      <a:pPr algn="ctr"/>
                      <a:endParaRPr lang="ru-RU" sz="1200" b="1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½ Ключевой ставки </a:t>
                      </a: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Банка России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Обязательное наличие залогового обеспечения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Субъект МСП, реализующий приоритетные проекты (согласно п.1 таблицы), зарегистрированный и осуществляющий свою деятельность на территории моногорода</a:t>
                      </a:r>
                      <a:endParaRPr lang="ru-RU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 rowSpan="2"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5%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в соответствии с условиями продукта</a:t>
                      </a:r>
                    </a:p>
                    <a:p>
                      <a:endParaRPr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а) Субъект МСП, зарегистрированный и осуществляющий деятельность на территории Нижегородской области и осуществляющий экспортную деятельность;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24664">
                <a:tc v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б) Субъект МСП, включенные в перечень пилотных предприятий – участников приоритетной программы согласно Приложения к приоритетной программе Нижегородской области «Повышение производительности труда и поддержка занятости» на 2018-2025 годы»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10%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в соответствии с условиями продукта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Субъект МСП, зарегистрированный и осуществляющий деятельность на территории Нижегородской области, не входящий в перечень категорий субъектов МСП, поименованный в п. 1-3 настоящей таблицы.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376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/>
          </p:cNvSpPr>
          <p:nvPr/>
        </p:nvSpPr>
        <p:spPr bwMode="auto">
          <a:xfrm>
            <a:off x="685800" y="390366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/>
          <a:p>
            <a:pPr algn="ctr">
              <a:lnSpc>
                <a:spcPct val="120000"/>
              </a:lnSpc>
            </a:pPr>
            <a:endParaRPr lang="ru-RU" sz="72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47725" y="304038"/>
            <a:ext cx="8001000" cy="780696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Условия предоставления микрозайма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467544" y="1234083"/>
            <a:ext cx="8136904" cy="4499173"/>
          </a:xfrm>
        </p:spPr>
        <p:txBody>
          <a:bodyPr>
            <a:noAutofit/>
          </a:bodyPr>
          <a:lstStyle/>
          <a:p>
            <a:pPr lvl="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соответствие </a:t>
            </a:r>
            <a:r>
              <a:rPr lang="ru-RU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субъекта МСП / организации инфраструктуры, установленным Законом № 209-ФЗ требованиям; </a:t>
            </a:r>
            <a:endParaRPr lang="ru-RU" sz="1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</a:t>
            </a:r>
            <a:r>
              <a:rPr lang="ru-RU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аличие субъекта МСП в едином реестре субъектов малого и среднего предпринимательства на сайте Федеральной налоговой службы</a:t>
            </a:r>
            <a:r>
              <a:rPr lang="en-US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(</a:t>
            </a:r>
            <a:r>
              <a:rPr lang="en-US" sz="14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https://rmsp.nalog.ru</a:t>
            </a:r>
            <a:r>
              <a:rPr lang="en-US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государственная регистрация и осуществление деятельности на территории Нижегородской области</a:t>
            </a:r>
            <a:r>
              <a:rPr lang="ru-RU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отсутствие задолженности по начисленным налогам, сборам и иным обязательным платежам в бюджеты любого уровня или государственные внебюджетные фонды на дату обращения за получением микрозайма;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отсутствие просроченных обязательств по кредитным договорам с финансовыми организациями и Агентством на дату обращения за получением микрозайма;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отсутствие процедур несостоятельности (банкротства), в том числе наблюдения, финансового оздоровления, внешнего управления;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положительный финансовый результат деятельности СМП или организации инфраструктуры, за исключением СМП или организации инфраструктуры, осуществляющих свою деятельность менее 12 мес.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наличие бизнес-плана по форме Агентства (для СМП или организации инфраструктуры осуществляющим деятельность менее 12 мес.).</a:t>
            </a: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C:\Users\Усер\Desktop\РЕКЛАМА\Логотип АНО АРСГ\обрезан желтый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079674" cy="105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1590</TotalTime>
  <Words>1937</Words>
  <Application>Microsoft Office PowerPoint</Application>
  <PresentationFormat>Экран (4:3)</PresentationFormat>
  <Paragraphs>334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Агентство по развитию системы гарантий  и Микрокредитная компания  для субъектов МСП  Нижегородской области </vt:lpstr>
      <vt:lpstr>В настоящее время Агентством реализуются два мероприятия по поддержке субъектов малого и среднего предпринимательства: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Условия предоставления микрозайма</vt:lpstr>
      <vt:lpstr>Презентация PowerPoint</vt:lpstr>
      <vt:lpstr>Презентация PowerPoint</vt:lpstr>
      <vt:lpstr>Презентация PowerPoint</vt:lpstr>
      <vt:lpstr>СХЕМА ПОЛУЧЕНИЯ ПОРУЧИТЕЛЬСТВА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Семеген Руслан Н.</dc:creator>
  <cp:lastModifiedBy>Котова Татьяна В.</cp:lastModifiedBy>
  <cp:revision>261</cp:revision>
  <cp:lastPrinted>2018-10-10T13:17:06Z</cp:lastPrinted>
  <dcterms:created xsi:type="dcterms:W3CDTF">2013-10-22T10:20:08Z</dcterms:created>
  <dcterms:modified xsi:type="dcterms:W3CDTF">2019-06-26T12:04:20Z</dcterms:modified>
</cp:coreProperties>
</file>