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drawings/drawing11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12.xml" ContentType="application/vnd.openxmlformats-officedocument.drawingml.chartshapes+xml"/>
  <Override PartName="/ppt/charts/chart17.xml" ContentType="application/vnd.openxmlformats-officedocument.drawingml.chart+xml"/>
  <Override PartName="/ppt/drawings/drawing13.xml" ContentType="application/vnd.openxmlformats-officedocument.drawingml.chartshapes+xml"/>
  <Override PartName="/ppt/charts/chart18.xml" ContentType="application/vnd.openxmlformats-officedocument.drawingml.chart+xml"/>
  <Override PartName="/ppt/drawings/drawing14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9.xml" ContentType="application/vnd.openxmlformats-officedocument.drawingml.chart+xml"/>
  <Override PartName="/ppt/drawings/drawing15.xml" ContentType="application/vnd.openxmlformats-officedocument.drawingml.chartshapes+xml"/>
  <Override PartName="/ppt/charts/chart20.xml" ContentType="application/vnd.openxmlformats-officedocument.drawingml.chart+xml"/>
  <Override PartName="/ppt/drawings/drawing16.xml" ContentType="application/vnd.openxmlformats-officedocument.drawingml.chartshapes+xml"/>
  <Override PartName="/ppt/charts/chart21.xml" ContentType="application/vnd.openxmlformats-officedocument.drawingml.chart+xml"/>
  <Override PartName="/ppt/drawings/drawing17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51"/>
  </p:notesMasterIdLst>
  <p:handoutMasterIdLst>
    <p:handoutMasterId r:id="rId52"/>
  </p:handoutMasterIdLst>
  <p:sldIdLst>
    <p:sldId id="385" r:id="rId2"/>
    <p:sldId id="258" r:id="rId3"/>
    <p:sldId id="417" r:id="rId4"/>
    <p:sldId id="259" r:id="rId5"/>
    <p:sldId id="386" r:id="rId6"/>
    <p:sldId id="418" r:id="rId7"/>
    <p:sldId id="387" r:id="rId8"/>
    <p:sldId id="390" r:id="rId9"/>
    <p:sldId id="388" r:id="rId10"/>
    <p:sldId id="391" r:id="rId11"/>
    <p:sldId id="360" r:id="rId12"/>
    <p:sldId id="308" r:id="rId13"/>
    <p:sldId id="302" r:id="rId14"/>
    <p:sldId id="270" r:id="rId15"/>
    <p:sldId id="335" r:id="rId16"/>
    <p:sldId id="361" r:id="rId17"/>
    <p:sldId id="362" r:id="rId18"/>
    <p:sldId id="392" r:id="rId19"/>
    <p:sldId id="364" r:id="rId20"/>
    <p:sldId id="365" r:id="rId21"/>
    <p:sldId id="366" r:id="rId22"/>
    <p:sldId id="338" r:id="rId23"/>
    <p:sldId id="420" r:id="rId24"/>
    <p:sldId id="393" r:id="rId25"/>
    <p:sldId id="369" r:id="rId26"/>
    <p:sldId id="394" r:id="rId27"/>
    <p:sldId id="395" r:id="rId28"/>
    <p:sldId id="396" r:id="rId29"/>
    <p:sldId id="397" r:id="rId30"/>
    <p:sldId id="398" r:id="rId31"/>
    <p:sldId id="399" r:id="rId32"/>
    <p:sldId id="423" r:id="rId33"/>
    <p:sldId id="400" r:id="rId34"/>
    <p:sldId id="421" r:id="rId35"/>
    <p:sldId id="422" r:id="rId36"/>
    <p:sldId id="424" r:id="rId37"/>
    <p:sldId id="425" r:id="rId38"/>
    <p:sldId id="405" r:id="rId39"/>
    <p:sldId id="426" r:id="rId40"/>
    <p:sldId id="427" r:id="rId41"/>
    <p:sldId id="428" r:id="rId42"/>
    <p:sldId id="429" r:id="rId43"/>
    <p:sldId id="430" r:id="rId44"/>
    <p:sldId id="431" r:id="rId45"/>
    <p:sldId id="432" r:id="rId46"/>
    <p:sldId id="433" r:id="rId47"/>
    <p:sldId id="415" r:id="rId48"/>
    <p:sldId id="414" r:id="rId49"/>
    <p:sldId id="297" r:id="rId5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FFFF"/>
    <a:srgbClr val="DDDDDD"/>
    <a:srgbClr val="CCCCFF"/>
    <a:srgbClr val="FFFF99"/>
    <a:srgbClr val="003300"/>
    <a:srgbClr val="FFEEDD"/>
    <a:srgbClr val="336600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56" autoAdjust="0"/>
    <p:restoredTop sz="93143" autoAdjust="0"/>
  </p:normalViewPr>
  <p:slideViewPr>
    <p:cSldViewPr>
      <p:cViewPr varScale="1">
        <p:scale>
          <a:sx n="109" d="100"/>
          <a:sy n="109" d="100"/>
        </p:scale>
        <p:origin x="-1674" y="-78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\\Finupr3\&#1072;&#1088;&#1093;&#1080;&#1074;\&#1044;&#1054;&#1061;&#1054;&#1044;&#1067;%202018&#1075;\&#1050;%20&#1041;&#1070;&#1044;&#1046;&#1045;&#1058;&#1059;\&#1056;&#1040;&#1049;%20&#1073;&#1102;&#1076;&#1078;&#1077;&#1090;\&#1041;&#1102;&#1076;&#1078;&#1077;&#1090;%20&#1076;&#1083;&#1103;%20&#1075;&#1088;&#1072;&#1078;&#1076;&#1072;&#1085;\&#1050;&#1085;&#1080;&#1075;&#1072;1%20&#1082;%202017%20&#1075;&#1086;&#1076;&#1091;.xls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oleObject" Target="file:///\\Finupr3\&#1072;&#1088;&#1093;&#1080;&#1074;\&#1044;&#1054;&#1061;&#1054;&#1044;&#1067;%202018&#1075;\&#1050;%20&#1041;&#1070;&#1044;&#1046;&#1045;&#1058;&#1059;\&#1056;&#1040;&#1049;%20&#1073;&#1102;&#1076;&#1078;&#1077;&#1090;\&#1041;&#1102;&#1076;&#1078;&#1077;&#1090;%20&#1076;&#1083;&#1103;%20&#1075;&#1088;&#1072;&#1078;&#1076;&#1072;&#1085;\&#1050;&#1085;&#1080;&#1075;&#1072;1%20&#1082;%202017%20&#1075;&#1086;&#1076;&#1091;.xls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file:///\\Finupr3\&#1072;&#1088;&#1093;&#1080;&#1074;\&#1044;&#1054;&#1061;&#1054;&#1044;&#1067;%202018&#1075;\&#1050;%20&#1041;&#1070;&#1044;&#1046;&#1045;&#1058;&#1059;\&#1056;&#1040;&#1049;%20&#1073;&#1102;&#1076;&#1078;&#1077;&#1090;\&#1041;&#1102;&#1076;&#1078;&#1077;&#1090;%20&#1076;&#1083;&#1103;%20&#1075;&#1088;&#1072;&#1078;&#1076;&#1072;&#1085;\&#1050;&#1085;&#1080;&#1075;&#1072;1%20&#1082;%202017%20&#1075;&#1086;&#1076;&#1091;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16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17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571741032371027E-2"/>
          <c:y val="6.0659813356663754E-2"/>
          <c:w val="0.87087270341209089"/>
          <c:h val="0.79822506561679785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4232960"/>
        <c:axId val="94234496"/>
        <c:axId val="0"/>
      </c:bar3DChart>
      <c:catAx>
        <c:axId val="94232960"/>
        <c:scaling>
          <c:orientation val="minMax"/>
        </c:scaling>
        <c:delete val="1"/>
        <c:axPos val="b"/>
        <c:majorTickMark val="out"/>
        <c:minorTickMark val="none"/>
        <c:tickLblPos val="none"/>
        <c:crossAx val="94234496"/>
        <c:crosses val="autoZero"/>
        <c:auto val="1"/>
        <c:lblAlgn val="ctr"/>
        <c:lblOffset val="100"/>
        <c:noMultiLvlLbl val="0"/>
      </c:catAx>
      <c:valAx>
        <c:axId val="9423449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942329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2431933508311739"/>
          <c:y val="0.84722222222222221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744696591987391"/>
          <c:y val="0"/>
          <c:w val="0.85022878234717014"/>
          <c:h val="0.94418977927696479"/>
        </c:manualLayout>
      </c:layout>
      <c:pie3DChart>
        <c:varyColors val="1"/>
        <c:ser>
          <c:idx val="0"/>
          <c:order val="0"/>
          <c:tx>
            <c:strRef>
              <c:f>'2018г'!$A$3</c:f>
              <c:strCache>
                <c:ptCount val="1"/>
              </c:strCache>
            </c:strRef>
          </c:tx>
          <c:explosion val="27"/>
          <c:dPt>
            <c:idx val="0"/>
            <c:bubble3D val="0"/>
            <c:spPr>
              <a:solidFill>
                <a:srgbClr val="7F7F7F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8CC844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3,7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'2018г'!$B$2:$D$2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'2018г'!$B$3:$D$3</c:f>
              <c:numCache>
                <c:formatCode>0.0%</c:formatCode>
                <c:ptCount val="3"/>
                <c:pt idx="0">
                  <c:v>1.7999999999999999E-2</c:v>
                </c:pt>
                <c:pt idx="1">
                  <c:v>0.36000000000000032</c:v>
                </c:pt>
                <c:pt idx="2">
                  <c:v>0.62200000000000411</c:v>
                </c:pt>
              </c:numCache>
            </c:numRef>
          </c:val>
        </c:ser>
        <c:ser>
          <c:idx val="1"/>
          <c:order val="1"/>
          <c:tx>
            <c:strRef>
              <c:f>'2018г'!$A$4</c:f>
              <c:strCache>
                <c:ptCount val="1"/>
              </c:strCache>
            </c:strRef>
          </c:tx>
          <c:explosion val="25"/>
          <c:cat>
            <c:strRef>
              <c:f>'2018г'!$B$2:$D$2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'2018г'!$B$4:$D$4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'2018г'!$A$5</c:f>
              <c:strCache>
                <c:ptCount val="1"/>
              </c:strCache>
            </c:strRef>
          </c:tx>
          <c:explosion val="25"/>
          <c:cat>
            <c:strRef>
              <c:f>'2018г'!$B$2:$D$2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'2018г'!$B$5:$D$5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0861220472440974E-2"/>
          <c:y val="0.76388888888889528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9277661278376476"/>
          <c:w val="1"/>
          <c:h val="0.80722338721623521"/>
        </c:manualLayout>
      </c:layout>
      <c:pie3DChart>
        <c:varyColors val="1"/>
        <c:ser>
          <c:idx val="0"/>
          <c:order val="0"/>
          <c:tx>
            <c:strRef>
              <c:f>'2018г'!$A$27</c:f>
              <c:strCache>
                <c:ptCount val="1"/>
              </c:strCache>
            </c:strRef>
          </c:tx>
          <c:explosion val="24"/>
          <c:dPt>
            <c:idx val="0"/>
            <c:bubble3D val="0"/>
            <c:spPr>
              <a:solidFill>
                <a:srgbClr val="7F7F7F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8CC844"/>
              </a:solidFill>
            </c:spPr>
          </c:dPt>
          <c:cat>
            <c:strRef>
              <c:f>'2018г'!$B$26:$D$26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'2018г'!$B$27:$D$27</c:f>
              <c:numCache>
                <c:formatCode>0.0%</c:formatCode>
                <c:ptCount val="3"/>
                <c:pt idx="0">
                  <c:v>1.9000000000000135E-2</c:v>
                </c:pt>
                <c:pt idx="1">
                  <c:v>0.37800000000000206</c:v>
                </c:pt>
                <c:pt idx="2">
                  <c:v>0.60300000000000065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2.5062030144798728E-2"/>
          <c:y val="0.7927819265105864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515222151669272E-2"/>
          <c:y val="0.3312039394331755"/>
          <c:w val="0.64166905755475823"/>
          <c:h val="0.55979464691612979"/>
        </c:manualLayout>
      </c:layout>
      <c:pie3DChart>
        <c:varyColors val="1"/>
        <c:ser>
          <c:idx val="0"/>
          <c:order val="0"/>
          <c:tx>
            <c:strRef>
              <c:f>'2018г'!$A$49</c:f>
              <c:strCache>
                <c:ptCount val="1"/>
              </c:strCache>
            </c:strRef>
          </c:tx>
          <c:explosion val="19"/>
          <c:dPt>
            <c:idx val="0"/>
            <c:bubble3D val="0"/>
            <c:spPr>
              <a:solidFill>
                <a:srgbClr val="7F7F7F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8CC844"/>
              </a:solidFill>
            </c:spPr>
          </c:dPt>
          <c:dLbls>
            <c:dLbl>
              <c:idx val="0"/>
              <c:layout>
                <c:manualLayout>
                  <c:x val="-9.9779036897134892E-3"/>
                  <c:y val="-7.918835576534857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4,2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7115055444473237"/>
                  <c:y val="5.806505897427204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20,6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75,2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'2018г'!$B$48:$D$48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'2018г'!$B$49:$D$49</c:f>
              <c:numCache>
                <c:formatCode>0.0%</c:formatCode>
                <c:ptCount val="3"/>
                <c:pt idx="0">
                  <c:v>1.9000000000000135E-2</c:v>
                </c:pt>
                <c:pt idx="1">
                  <c:v>0.37300000000000205</c:v>
                </c:pt>
                <c:pt idx="2">
                  <c:v>0.60800000000000065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pPr>
            <a:r>
              <a:rPr lang="ru-RU" sz="1400" dirty="0" smtClean="0">
                <a:solidFill>
                  <a:srgbClr val="336600"/>
                </a:solidFill>
                <a:effectLst/>
              </a:rPr>
              <a:t>2020 </a:t>
            </a:r>
            <a:r>
              <a:rPr lang="ru-RU" sz="1400" dirty="0">
                <a:solidFill>
                  <a:srgbClr val="336600"/>
                </a:solidFill>
                <a:effectLst/>
              </a:rPr>
              <a:t>год: </a:t>
            </a:r>
            <a:r>
              <a:rPr lang="ru-RU" sz="1400" dirty="0" smtClean="0">
                <a:solidFill>
                  <a:srgbClr val="336600"/>
                </a:solidFill>
                <a:effectLst/>
              </a:rPr>
              <a:t>687,9 </a:t>
            </a:r>
            <a:r>
              <a:rPr lang="ru-RU" sz="1400" dirty="0">
                <a:solidFill>
                  <a:srgbClr val="336600"/>
                </a:solidFill>
                <a:effectLst/>
              </a:rPr>
              <a:t>млн.рублей</a:t>
            </a:r>
          </a:p>
        </c:rich>
      </c:tx>
      <c:layout>
        <c:manualLayout>
          <c:xMode val="edge"/>
          <c:yMode val="edge"/>
          <c:x val="0.15013350022375502"/>
          <c:y val="0"/>
        </c:manualLayout>
      </c:layout>
      <c:overlay val="0"/>
      <c:spPr>
        <a:solidFill>
          <a:schemeClr val="bg1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455807595190716"/>
          <c:w val="0.60640964607255476"/>
          <c:h val="0.696017207070115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год: 562,5 млн.рублей</c:v>
                </c:pt>
              </c:strCache>
            </c:strRef>
          </c:tx>
          <c:explosion val="25"/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92D050"/>
              </a:solidFill>
            </c:spPr>
          </c:dPt>
          <c:dPt>
            <c:idx val="4"/>
            <c:bubble3D val="0"/>
            <c:spPr>
              <a:solidFill>
                <a:srgbClr val="FFFF66"/>
              </a:solidFill>
            </c:spPr>
          </c:dPt>
          <c:dLbls>
            <c:dLbl>
              <c:idx val="0"/>
              <c:layout>
                <c:manualLayout>
                  <c:x val="-1.6089074215014532E-2"/>
                  <c:y val="-1.1085935017809067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5,0%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2796387109635186E-3"/>
                  <c:y val="1.550517549873748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6,1%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8688530973194046E-2"/>
                  <c:y val="-0.30350244979180951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71,7%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0914093657298717E-3"/>
                  <c:y val="1.0115215464624338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5432475311673573E-3"/>
                  <c:y val="-3.9407785822979546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2,2%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Общегосударственные 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Отрасли социальной сферы</c:v>
                </c:pt>
                <c:pt idx="4">
                  <c:v>Межбюджетные трансферты</c:v>
                </c:pt>
                <c:pt idx="5">
                  <c:v>Прочие расходы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7.3</c:v>
                </c:pt>
                <c:pt idx="1">
                  <c:v>5</c:v>
                </c:pt>
                <c:pt idx="2">
                  <c:v>6.1</c:v>
                </c:pt>
                <c:pt idx="3">
                  <c:v>71.7</c:v>
                </c:pt>
                <c:pt idx="4">
                  <c:v>7.7</c:v>
                </c:pt>
                <c:pt idx="5">
                  <c:v>2.2000000000000002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607924664653048"/>
          <c:y val="0.28840362201300984"/>
          <c:w val="0.35403088649547765"/>
          <c:h val="0.5572783063828363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pPr>
            <a:r>
              <a:rPr lang="ru-RU" sz="1400" dirty="0" smtClean="0">
                <a:solidFill>
                  <a:srgbClr val="336600"/>
                </a:solidFill>
                <a:effectLst/>
              </a:rPr>
              <a:t>2021 </a:t>
            </a:r>
            <a:r>
              <a:rPr lang="ru-RU" sz="1400" dirty="0">
                <a:solidFill>
                  <a:srgbClr val="336600"/>
                </a:solidFill>
                <a:effectLst/>
              </a:rPr>
              <a:t>год: </a:t>
            </a:r>
            <a:r>
              <a:rPr lang="ru-RU" sz="1400" dirty="0" smtClean="0">
                <a:solidFill>
                  <a:srgbClr val="336600"/>
                </a:solidFill>
                <a:effectLst/>
              </a:rPr>
              <a:t>736,3 </a:t>
            </a:r>
            <a:r>
              <a:rPr lang="ru-RU" sz="1400" dirty="0">
                <a:solidFill>
                  <a:srgbClr val="336600"/>
                </a:solidFill>
                <a:effectLst/>
              </a:rPr>
              <a:t>млн.рублей</a:t>
            </a:r>
          </a:p>
        </c:rich>
      </c:tx>
      <c:layout>
        <c:manualLayout>
          <c:xMode val="edge"/>
          <c:yMode val="edge"/>
          <c:x val="0.15013350022375502"/>
          <c:y val="0"/>
        </c:manualLayout>
      </c:layout>
      <c:overlay val="0"/>
      <c:spPr>
        <a:solidFill>
          <a:schemeClr val="bg1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4558078616264858"/>
          <c:w val="0.71103540284601141"/>
          <c:h val="0.754419213837351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год: 562,5 млн.рублей</c:v>
                </c:pt>
              </c:strCache>
            </c:strRef>
          </c:tx>
          <c:explosion val="25"/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92D050"/>
              </a:solidFill>
            </c:spPr>
          </c:dPt>
          <c:dPt>
            <c:idx val="4"/>
            <c:bubble3D val="0"/>
            <c:spPr>
              <a:solidFill>
                <a:srgbClr val="FFFF66"/>
              </a:solidFill>
            </c:spPr>
          </c:dPt>
          <c:dLbls>
            <c:dLbl>
              <c:idx val="0"/>
              <c:layout>
                <c:manualLayout>
                  <c:x val="-4.3553070374478163E-2"/>
                  <c:y val="-3.628025705477169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5,6%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8078593903878855E-3"/>
                  <c:y val="-2.4618792356404844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2,9%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066201683805378E-2"/>
                  <c:y val="3.3314440756582603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2</a:t>
                    </a:r>
                    <a:r>
                      <a:rPr lang="en-US" b="1" dirty="0" smtClean="0"/>
                      <a:t>,</a:t>
                    </a:r>
                    <a:r>
                      <a:rPr lang="ru-RU" b="1" dirty="0" smtClean="0"/>
                      <a:t>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7</a:t>
                    </a:r>
                    <a:r>
                      <a:rPr lang="ru-RU" b="1" dirty="0" smtClean="0"/>
                      <a:t>8,9%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9780994202150796E-2"/>
                  <c:y val="3.4870257471392068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9383834941127076E-3"/>
                  <c:y val="-3.6549324380624373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2,9%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Общегосударственные 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Отрасли социальной сферы</c:v>
                </c:pt>
                <c:pt idx="4">
                  <c:v>Межбюджетные трансферты</c:v>
                </c:pt>
                <c:pt idx="5">
                  <c:v>Прочие расходы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5.6</c:v>
                </c:pt>
                <c:pt idx="1">
                  <c:v>2.9</c:v>
                </c:pt>
                <c:pt idx="2">
                  <c:v>2.4</c:v>
                </c:pt>
                <c:pt idx="3">
                  <c:v>78.900000000000006</c:v>
                </c:pt>
                <c:pt idx="4">
                  <c:v>7.3</c:v>
                </c:pt>
                <c:pt idx="5">
                  <c:v>2.9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pPr>
            <a:r>
              <a:rPr lang="ru-RU" sz="1400" dirty="0" smtClean="0">
                <a:solidFill>
                  <a:srgbClr val="336600"/>
                </a:solidFill>
                <a:effectLst/>
              </a:rPr>
              <a:t>2022 </a:t>
            </a:r>
            <a:r>
              <a:rPr lang="ru-RU" sz="1400" dirty="0">
                <a:solidFill>
                  <a:srgbClr val="336600"/>
                </a:solidFill>
                <a:effectLst/>
              </a:rPr>
              <a:t>год: </a:t>
            </a:r>
            <a:r>
              <a:rPr lang="ru-RU" sz="1400" dirty="0" smtClean="0">
                <a:solidFill>
                  <a:srgbClr val="336600"/>
                </a:solidFill>
                <a:effectLst/>
              </a:rPr>
              <a:t>653,0 </a:t>
            </a:r>
            <a:r>
              <a:rPr lang="ru-RU" sz="1400" dirty="0">
                <a:solidFill>
                  <a:srgbClr val="336600"/>
                </a:solidFill>
                <a:effectLst/>
              </a:rPr>
              <a:t>млн.рублей</a:t>
            </a:r>
          </a:p>
        </c:rich>
      </c:tx>
      <c:layout>
        <c:manualLayout>
          <c:xMode val="edge"/>
          <c:yMode val="edge"/>
          <c:x val="0.15013350022375502"/>
          <c:y val="0"/>
        </c:manualLayout>
      </c:layout>
      <c:overlay val="0"/>
      <c:spPr>
        <a:solidFill>
          <a:schemeClr val="bg1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85514740786377"/>
          <c:y val="0.16837745149217137"/>
          <c:w val="0.72826478876084477"/>
          <c:h val="0.831622548507828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год: 562,5 млн.рублей</c:v>
                </c:pt>
              </c:strCache>
            </c:strRef>
          </c:tx>
          <c:explosion val="25"/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bubble3D val="0"/>
            <c:explosion val="24"/>
            <c:spPr>
              <a:solidFill>
                <a:srgbClr val="92D050"/>
              </a:solidFill>
            </c:spPr>
          </c:dPt>
          <c:dPt>
            <c:idx val="4"/>
            <c:bubble3D val="0"/>
            <c:spPr>
              <a:solidFill>
                <a:srgbClr val="FFFF66"/>
              </a:solidFill>
            </c:spPr>
          </c:dPt>
          <c:dLbls>
            <c:dLbl>
              <c:idx val="0"/>
              <c:layout>
                <c:manualLayout>
                  <c:x val="-3.6445697952752786E-2"/>
                  <c:y val="-2.5227946457101458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6,3%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4256597751764953E-3"/>
                  <c:y val="-1.787702913475258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2,</a:t>
                    </a:r>
                    <a:r>
                      <a:rPr lang="ru-RU" b="1" dirty="0" smtClean="0"/>
                      <a:t>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953742513458101E-2"/>
                  <c:y val="5.3669052116058123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4,1%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056685620789609E-2"/>
                  <c:y val="-0.26048300604588037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73,6%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7321913726757637E-3"/>
                  <c:y val="-1.3615490235159752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8,4%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219268566118917E-2"/>
                  <c:y val="-2.0716868670570706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4,7%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Общегосударственные 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Отрасли социальной сферы</c:v>
                </c:pt>
                <c:pt idx="4">
                  <c:v>Межбюджетные трансферты</c:v>
                </c:pt>
                <c:pt idx="5">
                  <c:v>Прочие расходы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6.3</c:v>
                </c:pt>
                <c:pt idx="1">
                  <c:v>2.9</c:v>
                </c:pt>
                <c:pt idx="2">
                  <c:v>4.0999999999999996</c:v>
                </c:pt>
                <c:pt idx="3">
                  <c:v>73.599999999999994</c:v>
                </c:pt>
                <c:pt idx="4">
                  <c:v>8.4</c:v>
                </c:pt>
                <c:pt idx="5">
                  <c:v>4.7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2020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30912206844742118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191957507366904E-2"/>
          <c:y val="0.29068603563588963"/>
          <c:w val="0.90761608498526614"/>
          <c:h val="0.381605356526442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Pt>
            <c:idx val="0"/>
            <c:bubble3D val="0"/>
            <c:spPr>
              <a:solidFill>
                <a:srgbClr val="CCCCFF"/>
              </a:solidFill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94.5</c:v>
                </c:pt>
                <c:pt idx="1">
                  <c:v>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5.0000066130218339E-2"/>
          <c:y val="0.64192997939523777"/>
          <c:w val="0.89999986773956331"/>
          <c:h val="0.1603408148667452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2021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28812572412589077"/>
          <c:y val="5.039122637167299E-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0391226371672988E-2"/>
          <c:y val="0.2838581427460441"/>
          <c:w val="0.81103290110622628"/>
          <c:h val="0.378540624489673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Pt>
            <c:idx val="0"/>
            <c:bubble3D val="0"/>
            <c:spPr>
              <a:solidFill>
                <a:srgbClr val="CCCCFF"/>
              </a:solidFill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94.7</c:v>
                </c:pt>
                <c:pt idx="1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delete val="1"/>
      </c:legendEntry>
      <c:legendEntry>
        <c:idx val="1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ayout>
        <c:manualLayout>
          <c:xMode val="edge"/>
          <c:yMode val="edge"/>
          <c:x val="4.527803788996991E-2"/>
          <c:y val="0.62762828566953177"/>
          <c:w val="0.84225562239116292"/>
          <c:h val="0.1819053633858018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2022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21889360714657682"/>
          <c:y val="5.7733885881473693E-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019730194433226E-2"/>
          <c:y val="0.32510723955653104"/>
          <c:w val="0.88916643670416551"/>
          <c:h val="0.416374966587081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Pt>
            <c:idx val="0"/>
            <c:bubble3D val="0"/>
            <c:spPr>
              <a:solidFill>
                <a:srgbClr val="CCCCFF"/>
              </a:solidFill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94.7</c:v>
                </c:pt>
                <c:pt idx="1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97E1A3"/>
              </a:solidFill>
            </c:spPr>
          </c:dPt>
          <c:dPt>
            <c:idx val="1"/>
            <c:bubble3D val="0"/>
            <c:spPr>
              <a:solidFill>
                <a:srgbClr val="FFFF99"/>
              </a:solidFill>
              <a:ln>
                <a:solidFill>
                  <a:srgbClr val="E7D5E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78.3</c:v>
                </c:pt>
                <c:pt idx="1">
                  <c:v>21.7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80404449685693"/>
          <c:y val="3.5259945584234134E-2"/>
          <c:w val="0.85290525323182331"/>
          <c:h val="0.82449745636377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2145.9</c:v>
                </c:pt>
                <c:pt idx="1">
                  <c:v>2238.6999999999998</c:v>
                </c:pt>
                <c:pt idx="2">
                  <c:v>2414.1</c:v>
                </c:pt>
                <c:pt idx="3">
                  <c:v>2582.5</c:v>
                </c:pt>
                <c:pt idx="4">
                  <c:v>2766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032896"/>
        <c:axId val="208034432"/>
      </c:barChart>
      <c:catAx>
        <c:axId val="208032896"/>
        <c:scaling>
          <c:orientation val="minMax"/>
        </c:scaling>
        <c:delete val="0"/>
        <c:axPos val="b"/>
        <c:majorTickMark val="out"/>
        <c:minorTickMark val="none"/>
        <c:tickLblPos val="nextTo"/>
        <c:crossAx val="208034432"/>
        <c:crosses val="autoZero"/>
        <c:auto val="1"/>
        <c:lblAlgn val="ctr"/>
        <c:lblOffset val="100"/>
        <c:noMultiLvlLbl val="0"/>
      </c:catAx>
      <c:valAx>
        <c:axId val="208034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8032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rgbClr val="97E1A3"/>
              </a:solidFill>
            </c:spPr>
          </c:dPt>
          <c:dPt>
            <c:idx val="1"/>
            <c:bubble3D val="0"/>
            <c:spPr>
              <a:solidFill>
                <a:srgbClr val="FFFF99"/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84.5</c:v>
                </c:pt>
                <c:pt idx="1">
                  <c:v>15.5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7D5EF"/>
            </a:solidFill>
          </c:spPr>
          <c:dPt>
            <c:idx val="0"/>
            <c:bubble3D val="0"/>
            <c:explosion val="15"/>
            <c:spPr>
              <a:solidFill>
                <a:srgbClr val="97E1A3"/>
              </a:solidFill>
            </c:spPr>
          </c:dPt>
          <c:dPt>
            <c:idx val="1"/>
            <c:bubble3D val="0"/>
            <c:spPr>
              <a:solidFill>
                <a:srgbClr val="FFFF99"/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86.3</c:v>
                </c:pt>
                <c:pt idx="1">
                  <c:v>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466199157947965E-2"/>
          <c:y val="6.0326074588323807E-2"/>
          <c:w val="0.86100275256772241"/>
          <c:h val="0.778559861777288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109.5</c:v>
                </c:pt>
                <c:pt idx="1">
                  <c:v>115.8</c:v>
                </c:pt>
                <c:pt idx="2">
                  <c:v>126.3</c:v>
                </c:pt>
                <c:pt idx="3">
                  <c:v>136.4</c:v>
                </c:pt>
                <c:pt idx="4">
                  <c:v>147.4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052224"/>
        <c:axId val="208053760"/>
      </c:barChart>
      <c:catAx>
        <c:axId val="208052224"/>
        <c:scaling>
          <c:orientation val="minMax"/>
        </c:scaling>
        <c:delete val="0"/>
        <c:axPos val="b"/>
        <c:majorTickMark val="out"/>
        <c:minorTickMark val="none"/>
        <c:tickLblPos val="nextTo"/>
        <c:crossAx val="208053760"/>
        <c:crosses val="autoZero"/>
        <c:auto val="1"/>
        <c:lblAlgn val="ctr"/>
        <c:lblOffset val="100"/>
        <c:noMultiLvlLbl val="0"/>
      </c:catAx>
      <c:valAx>
        <c:axId val="2080537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8052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08573407413451"/>
          <c:y val="6.0326148619442597E-2"/>
          <c:w val="0.86100275256772241"/>
          <c:h val="0.778559861777288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1054.2</c:v>
                </c:pt>
                <c:pt idx="1">
                  <c:v>1115.4000000000001</c:v>
                </c:pt>
                <c:pt idx="2">
                  <c:v>1174.5999999999999</c:v>
                </c:pt>
                <c:pt idx="3">
                  <c:v>1260.3</c:v>
                </c:pt>
                <c:pt idx="4">
                  <c:v>1352.3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075392"/>
        <c:axId val="207946112"/>
      </c:barChart>
      <c:catAx>
        <c:axId val="208075392"/>
        <c:scaling>
          <c:orientation val="minMax"/>
        </c:scaling>
        <c:delete val="0"/>
        <c:axPos val="b"/>
        <c:majorTickMark val="out"/>
        <c:minorTickMark val="none"/>
        <c:tickLblPos val="nextTo"/>
        <c:crossAx val="207946112"/>
        <c:crosses val="autoZero"/>
        <c:auto val="1"/>
        <c:lblAlgn val="ctr"/>
        <c:lblOffset val="100"/>
        <c:noMultiLvlLbl val="0"/>
      </c:catAx>
      <c:valAx>
        <c:axId val="2079461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8075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9222181141986"/>
          <c:y val="3.876557602884359E-2"/>
          <c:w val="0.88518648201201677"/>
          <c:h val="0.778559861777288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1797.4</c:v>
                </c:pt>
                <c:pt idx="1">
                  <c:v>1932.6</c:v>
                </c:pt>
                <c:pt idx="2">
                  <c:v>2040.3</c:v>
                </c:pt>
                <c:pt idx="3">
                  <c:v>2139</c:v>
                </c:pt>
                <c:pt idx="4">
                  <c:v>2244.6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008704"/>
        <c:axId val="208010240"/>
      </c:barChart>
      <c:catAx>
        <c:axId val="208008704"/>
        <c:scaling>
          <c:orientation val="minMax"/>
        </c:scaling>
        <c:delete val="0"/>
        <c:axPos val="b"/>
        <c:majorTickMark val="out"/>
        <c:minorTickMark val="none"/>
        <c:tickLblPos val="nextTo"/>
        <c:crossAx val="208010240"/>
        <c:crosses val="autoZero"/>
        <c:auto val="1"/>
        <c:lblAlgn val="ctr"/>
        <c:lblOffset val="100"/>
        <c:noMultiLvlLbl val="0"/>
      </c:catAx>
      <c:valAx>
        <c:axId val="208010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8008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038467353773142E-2"/>
          <c:w val="1"/>
          <c:h val="0.78771257549435825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19596</c:v>
                </c:pt>
                <c:pt idx="1">
                  <c:v>19336</c:v>
                </c:pt>
                <c:pt idx="2">
                  <c:v>19111</c:v>
                </c:pt>
                <c:pt idx="3">
                  <c:v>18926</c:v>
                </c:pt>
                <c:pt idx="4">
                  <c:v>18771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869440"/>
        <c:axId val="209887616"/>
      </c:lineChart>
      <c:catAx>
        <c:axId val="209869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baseline="0">
                <a:latin typeface="Times New Roman" panose="02020603050405020304" pitchFamily="18" charset="0"/>
              </a:defRPr>
            </a:pPr>
            <a:endParaRPr lang="ru-RU"/>
          </a:p>
        </c:txPr>
        <c:crossAx val="209887616"/>
        <c:crosses val="autoZero"/>
        <c:auto val="1"/>
        <c:lblAlgn val="ctr"/>
        <c:lblOffset val="100"/>
        <c:noMultiLvlLbl val="0"/>
      </c:catAx>
      <c:valAx>
        <c:axId val="209887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9869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896820517920188E-2"/>
          <c:y val="0.15971341950836207"/>
          <c:w val="0.98110317948207981"/>
          <c:h val="0.6634744431111901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17259</c:v>
                </c:pt>
                <c:pt idx="1">
                  <c:v>18778</c:v>
                </c:pt>
                <c:pt idx="2">
                  <c:v>19774</c:v>
                </c:pt>
                <c:pt idx="3">
                  <c:v>21217</c:v>
                </c:pt>
                <c:pt idx="4">
                  <c:v>22766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150"/>
          <c:upBars/>
          <c:downBars/>
        </c:upDownBars>
        <c:marker val="1"/>
        <c:smooth val="0"/>
        <c:axId val="209959168"/>
        <c:axId val="209960960"/>
      </c:lineChart>
      <c:catAx>
        <c:axId val="209959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960960"/>
        <c:crosses val="autoZero"/>
        <c:auto val="1"/>
        <c:lblAlgn val="ctr"/>
        <c:lblOffset val="100"/>
        <c:noMultiLvlLbl val="0"/>
      </c:catAx>
      <c:valAx>
        <c:axId val="209960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9959168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0503640328889273"/>
          <c:w val="1"/>
          <c:h val="0.6936168913296297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103.7</c:v>
                </c:pt>
                <c:pt idx="1">
                  <c:v>105</c:v>
                </c:pt>
                <c:pt idx="2">
                  <c:v>104</c:v>
                </c:pt>
                <c:pt idx="3">
                  <c:v>104</c:v>
                </c:pt>
                <c:pt idx="4">
                  <c:v>104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996416"/>
        <c:axId val="210002304"/>
      </c:lineChart>
      <c:catAx>
        <c:axId val="209996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0002304"/>
        <c:crosses val="autoZero"/>
        <c:auto val="1"/>
        <c:lblAlgn val="ctr"/>
        <c:lblOffset val="100"/>
        <c:noMultiLvlLbl val="0"/>
      </c:catAx>
      <c:valAx>
        <c:axId val="210002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9996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503750845830073E-2"/>
          <c:y val="4.2415691613103344E-2"/>
          <c:w val="0.62658027253610726"/>
          <c:h val="0.863544498612669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том числе налоговые и неналоговые доходы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Первоначальный план 2019 года</c:v>
                </c:pt>
                <c:pt idx="1">
                  <c:v>Прогноз 2020 год</c:v>
                </c:pt>
                <c:pt idx="2">
                  <c:v>Прогноз 2021 год</c:v>
                </c:pt>
                <c:pt idx="3">
                  <c:v>Прогноз 2022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187.9</c:v>
                </c:pt>
                <c:pt idx="1">
                  <c:v>199.2</c:v>
                </c:pt>
                <c:pt idx="2">
                  <c:v>212.2</c:v>
                </c:pt>
                <c:pt idx="3">
                  <c:v>223.9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перечисления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Первоначальный план 2019 года</c:v>
                </c:pt>
                <c:pt idx="1">
                  <c:v>Прогноз 2020 год</c:v>
                </c:pt>
                <c:pt idx="2">
                  <c:v>Прогноз 2021 год</c:v>
                </c:pt>
                <c:pt idx="3">
                  <c:v>Прогноз 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532.6</c:v>
                </c:pt>
                <c:pt idx="1">
                  <c:v>541.5</c:v>
                </c:pt>
                <c:pt idx="2">
                  <c:v>584.1</c:v>
                </c:pt>
                <c:pt idx="3">
                  <c:v>492.1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313600"/>
        <c:axId val="210315136"/>
      </c:barChart>
      <c:catAx>
        <c:axId val="210313600"/>
        <c:scaling>
          <c:orientation val="minMax"/>
        </c:scaling>
        <c:delete val="1"/>
        <c:axPos val="b"/>
        <c:majorTickMark val="none"/>
        <c:minorTickMark val="none"/>
        <c:tickLblPos val="none"/>
        <c:crossAx val="210315136"/>
        <c:crosses val="autoZero"/>
        <c:auto val="0"/>
        <c:lblAlgn val="ctr"/>
        <c:lblOffset val="100"/>
        <c:noMultiLvlLbl val="0"/>
      </c:catAx>
      <c:valAx>
        <c:axId val="210315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0313600"/>
        <c:crosses val="autoZero"/>
        <c:crossBetween val="between"/>
      </c:valAx>
    </c:plotArea>
    <c:legend>
      <c:legendPos val="r"/>
      <c:legendEntry>
        <c:idx val="0"/>
        <c:delete val="1"/>
      </c:legendEntry>
      <c:layout/>
      <c:overlay val="0"/>
      <c:txPr>
        <a:bodyPr/>
        <a:lstStyle/>
        <a:p>
          <a:pPr>
            <a:defRPr sz="1400"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image" Target="../media/image16.jpeg"/><Relationship Id="rId6" Type="http://schemas.openxmlformats.org/officeDocument/2006/relationships/image" Target="../media/image13.png"/><Relationship Id="rId5" Type="http://schemas.openxmlformats.org/officeDocument/2006/relationships/image" Target="../media/image15.jpe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4BF62C-AA68-4130-BC2A-1DFAAB8FA91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196AE2D-E4EF-4A98-B12C-F6CBFE68A6D0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налогового потенциала  на территории  района, поддержка малого и среднего предпринимательства на муниципальном уровне, взаимовыгодное сотрудничество с организациями, формирующими налоговый потенциал района</a:t>
          </a:r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8AA31473-4964-4E20-9B2A-433423069FAA}" type="parTrans" cxnId="{224E2E3D-42F2-4C9F-A41C-AC6EBF3B055F}">
      <dgm:prSet/>
      <dgm:spPr/>
      <dgm:t>
        <a:bodyPr/>
        <a:lstStyle/>
        <a:p>
          <a:endParaRPr lang="ru-RU"/>
        </a:p>
      </dgm:t>
    </dgm:pt>
    <dgm:pt modelId="{6C81CB01-4B3E-4F4D-A73A-DBE19382D97C}" type="sibTrans" cxnId="{224E2E3D-42F2-4C9F-A41C-AC6EBF3B055F}">
      <dgm:prSet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342491AB-DB8F-4CD2-A8C9-FBDA1D57C578}">
      <dgm:prSet phldrT="[Текст]"/>
      <dgm:spPr>
        <a:solidFill>
          <a:srgbClr val="DDDDDD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 эффективности  и  оптимизация  бюджетных  расходов, повышение  качества  оказываемых  услуг</a:t>
          </a:r>
          <a:endParaRPr lang="ru-RU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87574D-1C23-4634-BE57-689B0C8B836A}" type="parTrans" cxnId="{47F6840D-8CAA-4867-AD03-EA24FBAA5DA0}">
      <dgm:prSet/>
      <dgm:spPr/>
      <dgm:t>
        <a:bodyPr/>
        <a:lstStyle/>
        <a:p>
          <a:endParaRPr lang="ru-RU"/>
        </a:p>
      </dgm:t>
    </dgm:pt>
    <dgm:pt modelId="{8B6727D7-8417-4426-BA13-CD7AB5FB414F}" type="sibTrans" cxnId="{47F6840D-8CAA-4867-AD03-EA24FBAA5DA0}">
      <dgm:prSet/>
      <dgm:spPr/>
      <dgm:t>
        <a:bodyPr/>
        <a:lstStyle/>
        <a:p>
          <a:endParaRPr lang="ru-RU"/>
        </a:p>
      </dgm:t>
    </dgm:pt>
    <dgm:pt modelId="{C3FD35BA-9DA8-4CB3-AC72-ECFE229E5A54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Выравнивание возможностей граждан в получении качественных и доступных муниципальных услуг и создание условий для исполнения органами местного самоуправления закрепленных за ними полномочий</a:t>
          </a:r>
          <a:endParaRPr lang="ru-RU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511984-A419-4798-B530-18D748B4AB33}" type="parTrans" cxnId="{AFBEE180-1060-4474-AD50-94D28DDD986E}">
      <dgm:prSet/>
      <dgm:spPr/>
      <dgm:t>
        <a:bodyPr/>
        <a:lstStyle/>
        <a:p>
          <a:endParaRPr lang="ru-RU"/>
        </a:p>
      </dgm:t>
    </dgm:pt>
    <dgm:pt modelId="{6791A551-F130-4479-A71F-46F1C7A6F3A3}" type="sibTrans" cxnId="{AFBEE180-1060-4474-AD50-94D28DDD986E}">
      <dgm:prSet/>
      <dgm:spPr/>
      <dgm:t>
        <a:bodyPr/>
        <a:lstStyle/>
        <a:p>
          <a:endParaRPr lang="ru-RU"/>
        </a:p>
      </dgm:t>
    </dgm:pt>
    <dgm:pt modelId="{9C615E99-8575-4736-B569-013EE2D509D6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и совершенствование системы финансового контроля и контроля в сфере закупок</a:t>
          </a:r>
          <a:endParaRPr lang="ru-RU" dirty="0">
            <a:solidFill>
              <a:srgbClr val="0033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9F943E-5FDA-43EB-B5C5-13E3E24B2481}" type="parTrans" cxnId="{40B099BF-7709-4FE6-B169-146781FFBFEC}">
      <dgm:prSet/>
      <dgm:spPr/>
      <dgm:t>
        <a:bodyPr/>
        <a:lstStyle/>
        <a:p>
          <a:endParaRPr lang="ru-RU"/>
        </a:p>
      </dgm:t>
    </dgm:pt>
    <dgm:pt modelId="{46B2F353-4784-4AA3-97F9-C89A3F5FEF05}" type="sibTrans" cxnId="{40B099BF-7709-4FE6-B169-146781FFBFEC}">
      <dgm:prSet/>
      <dgm:spPr/>
      <dgm:t>
        <a:bodyPr/>
        <a:lstStyle/>
        <a:p>
          <a:endParaRPr lang="ru-RU"/>
        </a:p>
      </dgm:t>
    </dgm:pt>
    <dgm:pt modelId="{F4B46B31-5874-48EE-AC7C-004D2ED31471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 налогового  администрирования, повышение уровня ответственности главных администраторов доходов за качественное прогнозирование доходов бюджета и выполнение в полном объеме утвержденных годовых назначений по доходам</a:t>
          </a:r>
          <a:endParaRPr lang="ru-RU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01A2DD-DEE3-47A1-9852-FAC574A79964}" type="parTrans" cxnId="{DDABE7D7-6F40-4A3D-8EF1-43619A743E92}">
      <dgm:prSet/>
      <dgm:spPr/>
      <dgm:t>
        <a:bodyPr/>
        <a:lstStyle/>
        <a:p>
          <a:endParaRPr lang="ru-RU"/>
        </a:p>
      </dgm:t>
    </dgm:pt>
    <dgm:pt modelId="{25DC99A1-7459-42FB-A117-3CD8C8107AD8}" type="sibTrans" cxnId="{DDABE7D7-6F40-4A3D-8EF1-43619A743E92}">
      <dgm:prSet/>
      <dgm:spPr/>
      <dgm:t>
        <a:bodyPr/>
        <a:lstStyle/>
        <a:p>
          <a:endParaRPr lang="ru-RU"/>
        </a:p>
      </dgm:t>
    </dgm:pt>
    <dgm:pt modelId="{29855A37-C437-409C-9854-CA6282241FE3}">
      <dgm:prSet/>
      <dgm:spPr>
        <a:solidFill>
          <a:srgbClr val="DDDDDD"/>
        </a:solidFill>
      </dgm:spPr>
      <dgm:t>
        <a:bodyPr/>
        <a:lstStyle/>
        <a:p>
          <a:r>
            <a: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 сбалансированности  и  долгосрочной устойчивости  бюджетной системы  района, повышение эффективности муниципального управления</a:t>
          </a:r>
          <a:endParaRPr lang="ru-RU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C685A9-922B-4990-ACB8-6B1F1642862B}" type="parTrans" cxnId="{232C4195-2D14-47DA-AF5C-9B3028A9AC5A}">
      <dgm:prSet/>
      <dgm:spPr/>
      <dgm:t>
        <a:bodyPr/>
        <a:lstStyle/>
        <a:p>
          <a:endParaRPr lang="ru-RU"/>
        </a:p>
      </dgm:t>
    </dgm:pt>
    <dgm:pt modelId="{FFE50402-F457-45E7-9F55-AF494152C476}" type="sibTrans" cxnId="{232C4195-2D14-47DA-AF5C-9B3028A9AC5A}">
      <dgm:prSet/>
      <dgm:spPr/>
      <dgm:t>
        <a:bodyPr/>
        <a:lstStyle/>
        <a:p>
          <a:endParaRPr lang="ru-RU"/>
        </a:p>
      </dgm:t>
    </dgm:pt>
    <dgm:pt modelId="{23093262-469C-46E8-935E-6D2730D42B28}" type="pres">
      <dgm:prSet presAssocID="{E24BF62C-AA68-4130-BC2A-1DFAAB8FA91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CB0447E-0A1E-4ABD-80EF-BCCDE6A0C6DE}" type="pres">
      <dgm:prSet presAssocID="{E24BF62C-AA68-4130-BC2A-1DFAAB8FA917}" presName="Name1" presStyleCnt="0"/>
      <dgm:spPr/>
    </dgm:pt>
    <dgm:pt modelId="{7ED14772-262A-4322-861D-962FC8892B53}" type="pres">
      <dgm:prSet presAssocID="{E24BF62C-AA68-4130-BC2A-1DFAAB8FA917}" presName="cycle" presStyleCnt="0"/>
      <dgm:spPr/>
    </dgm:pt>
    <dgm:pt modelId="{66EEA1E6-7B7A-43D5-9B8C-3339878415C9}" type="pres">
      <dgm:prSet presAssocID="{E24BF62C-AA68-4130-BC2A-1DFAAB8FA917}" presName="srcNode" presStyleLbl="node1" presStyleIdx="0" presStyleCnt="6"/>
      <dgm:spPr/>
    </dgm:pt>
    <dgm:pt modelId="{811A6755-6AFF-4F41-9A02-C6803C4B2A71}" type="pres">
      <dgm:prSet presAssocID="{E24BF62C-AA68-4130-BC2A-1DFAAB8FA917}" presName="conn" presStyleLbl="parChTrans1D2" presStyleIdx="0" presStyleCnt="1"/>
      <dgm:spPr/>
      <dgm:t>
        <a:bodyPr/>
        <a:lstStyle/>
        <a:p>
          <a:endParaRPr lang="ru-RU"/>
        </a:p>
      </dgm:t>
    </dgm:pt>
    <dgm:pt modelId="{16C5441B-E9C7-4D61-8FF6-7EA9BF3BC5A8}" type="pres">
      <dgm:prSet presAssocID="{E24BF62C-AA68-4130-BC2A-1DFAAB8FA917}" presName="extraNode" presStyleLbl="node1" presStyleIdx="0" presStyleCnt="6"/>
      <dgm:spPr/>
    </dgm:pt>
    <dgm:pt modelId="{B33EA32C-7072-48D7-BB0D-47BE0DF1C605}" type="pres">
      <dgm:prSet presAssocID="{E24BF62C-AA68-4130-BC2A-1DFAAB8FA917}" presName="dstNode" presStyleLbl="node1" presStyleIdx="0" presStyleCnt="6"/>
      <dgm:spPr/>
    </dgm:pt>
    <dgm:pt modelId="{4DA0794C-4E2F-49A5-B378-3F61E1785240}" type="pres">
      <dgm:prSet presAssocID="{A196AE2D-E4EF-4A98-B12C-F6CBFE68A6D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3381C5-BE85-45A4-8862-87A1CDBDC7EB}" type="pres">
      <dgm:prSet presAssocID="{A196AE2D-E4EF-4A98-B12C-F6CBFE68A6D0}" presName="accent_1" presStyleCnt="0"/>
      <dgm:spPr/>
    </dgm:pt>
    <dgm:pt modelId="{D0C5D387-6AAB-464E-8186-6BD2CC9FF117}" type="pres">
      <dgm:prSet presAssocID="{A196AE2D-E4EF-4A98-B12C-F6CBFE68A6D0}" presName="accentRepeatNode" presStyleLbl="solidFgAcc1" presStyleIdx="0" presStyleCnt="6"/>
      <dgm:spPr>
        <a:solidFill>
          <a:schemeClr val="accent4">
            <a:lumMod val="40000"/>
            <a:lumOff val="6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7FCEE41A-62AA-4193-89C7-328961AA2279}" type="pres">
      <dgm:prSet presAssocID="{F4B46B31-5874-48EE-AC7C-004D2ED31471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54ADC8-F6C0-4483-B379-CFE296BDACE7}" type="pres">
      <dgm:prSet presAssocID="{F4B46B31-5874-48EE-AC7C-004D2ED31471}" presName="accent_2" presStyleCnt="0"/>
      <dgm:spPr/>
    </dgm:pt>
    <dgm:pt modelId="{208FFE8C-6F02-4684-8727-AF0F22D7DB66}" type="pres">
      <dgm:prSet presAssocID="{F4B46B31-5874-48EE-AC7C-004D2ED31471}" presName="accentRepeatNode" presStyleLbl="solidFgAcc1" presStyleIdx="1" presStyleCnt="6"/>
      <dgm:spPr>
        <a:solidFill>
          <a:schemeClr val="accent2">
            <a:lumMod val="40000"/>
            <a:lumOff val="6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3DB0575A-6E26-4CE6-8155-853F3351C573}" type="pres">
      <dgm:prSet presAssocID="{29855A37-C437-409C-9854-CA6282241FE3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02857-FFC5-4E58-8FAB-B61298BBBE06}" type="pres">
      <dgm:prSet presAssocID="{29855A37-C437-409C-9854-CA6282241FE3}" presName="accent_3" presStyleCnt="0"/>
      <dgm:spPr/>
    </dgm:pt>
    <dgm:pt modelId="{1FF01602-315F-4FEE-B2DF-52A7F1463C7C}" type="pres">
      <dgm:prSet presAssocID="{29855A37-C437-409C-9854-CA6282241FE3}" presName="accentRepeatNode" presStyleLbl="solidFgAcc1" presStyleIdx="2" presStyleCnt="6" custLinFactNeighborX="136" custLinFactNeighborY="-2422"/>
      <dgm:spPr>
        <a:solidFill>
          <a:srgbClr val="E7D5EF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EFE9958A-7C99-4EEE-80C9-D349B9AE18DE}" type="pres">
      <dgm:prSet presAssocID="{342491AB-DB8F-4CD2-A8C9-FBDA1D57C578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5974E-B633-4B31-A4B4-36E43B29D2E3}" type="pres">
      <dgm:prSet presAssocID="{342491AB-DB8F-4CD2-A8C9-FBDA1D57C578}" presName="accent_4" presStyleCnt="0"/>
      <dgm:spPr/>
    </dgm:pt>
    <dgm:pt modelId="{AA97E70A-85B4-4015-9263-B80B665F7D7C}" type="pres">
      <dgm:prSet presAssocID="{342491AB-DB8F-4CD2-A8C9-FBDA1D57C578}" presName="accentRepeatNode" presStyleLbl="solidFgAcc1" presStyleIdx="3" presStyleCnt="6" custLinFactNeighborX="136" custLinFactNeighborY="-4603"/>
      <dgm:spPr>
        <a:solidFill>
          <a:srgbClr val="E7D5EF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F8542997-4FA4-4D5D-BA0D-EE016D9997B3}" type="pres">
      <dgm:prSet presAssocID="{C3FD35BA-9DA8-4CB3-AC72-ECFE229E5A54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26C692-AF9A-4610-B8E8-031453114664}" type="pres">
      <dgm:prSet presAssocID="{C3FD35BA-9DA8-4CB3-AC72-ECFE229E5A54}" presName="accent_5" presStyleCnt="0"/>
      <dgm:spPr/>
    </dgm:pt>
    <dgm:pt modelId="{6752188C-C2E0-4A93-8431-4304C037DDC7}" type="pres">
      <dgm:prSet presAssocID="{C3FD35BA-9DA8-4CB3-AC72-ECFE229E5A54}" presName="accentRepeatNode" presStyleLbl="solidFgAcc1" presStyleIdx="4" presStyleCnt="6"/>
      <dgm:spPr>
        <a:solidFill>
          <a:schemeClr val="accent2">
            <a:lumMod val="40000"/>
            <a:lumOff val="6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04E2283D-F551-44EA-8EB0-1204BC127BAA}" type="pres">
      <dgm:prSet presAssocID="{9C615E99-8575-4736-B569-013EE2D509D6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A0229F-B146-47A4-A4EF-7DEE08A6FA16}" type="pres">
      <dgm:prSet presAssocID="{9C615E99-8575-4736-B569-013EE2D509D6}" presName="accent_6" presStyleCnt="0"/>
      <dgm:spPr/>
    </dgm:pt>
    <dgm:pt modelId="{522080C4-76AD-4D70-95E8-8D83BCE7842D}" type="pres">
      <dgm:prSet presAssocID="{9C615E99-8575-4736-B569-013EE2D509D6}" presName="accentRepeatNode" presStyleLbl="solidFgAcc1" presStyleIdx="5" presStyleCnt="6"/>
      <dgm:spPr>
        <a:solidFill>
          <a:schemeClr val="accent4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</dgm:ptLst>
  <dgm:cxnLst>
    <dgm:cxn modelId="{232C4195-2D14-47DA-AF5C-9B3028A9AC5A}" srcId="{E24BF62C-AA68-4130-BC2A-1DFAAB8FA917}" destId="{29855A37-C437-409C-9854-CA6282241FE3}" srcOrd="2" destOrd="0" parTransId="{94C685A9-922B-4990-ACB8-6B1F1642862B}" sibTransId="{FFE50402-F457-45E7-9F55-AF494152C476}"/>
    <dgm:cxn modelId="{DDABE7D7-6F40-4A3D-8EF1-43619A743E92}" srcId="{E24BF62C-AA68-4130-BC2A-1DFAAB8FA917}" destId="{F4B46B31-5874-48EE-AC7C-004D2ED31471}" srcOrd="1" destOrd="0" parTransId="{8E01A2DD-DEE3-47A1-9852-FAC574A79964}" sibTransId="{25DC99A1-7459-42FB-A117-3CD8C8107AD8}"/>
    <dgm:cxn modelId="{B6933E5D-DA10-4721-84D4-A861151D4D38}" type="presOf" srcId="{9C615E99-8575-4736-B569-013EE2D509D6}" destId="{04E2283D-F551-44EA-8EB0-1204BC127BAA}" srcOrd="0" destOrd="0" presId="urn:microsoft.com/office/officeart/2008/layout/VerticalCurvedList"/>
    <dgm:cxn modelId="{224E2E3D-42F2-4C9F-A41C-AC6EBF3B055F}" srcId="{E24BF62C-AA68-4130-BC2A-1DFAAB8FA917}" destId="{A196AE2D-E4EF-4A98-B12C-F6CBFE68A6D0}" srcOrd="0" destOrd="0" parTransId="{8AA31473-4964-4E20-9B2A-433423069FAA}" sibTransId="{6C81CB01-4B3E-4F4D-A73A-DBE19382D97C}"/>
    <dgm:cxn modelId="{98311021-6123-4E63-B92E-21FB7838F70E}" type="presOf" srcId="{E24BF62C-AA68-4130-BC2A-1DFAAB8FA917}" destId="{23093262-469C-46E8-935E-6D2730D42B28}" srcOrd="0" destOrd="0" presId="urn:microsoft.com/office/officeart/2008/layout/VerticalCurvedList"/>
    <dgm:cxn modelId="{BC124728-70C7-4CA5-BBD2-62A25DAA0707}" type="presOf" srcId="{6C81CB01-4B3E-4F4D-A73A-DBE19382D97C}" destId="{811A6755-6AFF-4F41-9A02-C6803C4B2A71}" srcOrd="0" destOrd="0" presId="urn:microsoft.com/office/officeart/2008/layout/VerticalCurvedList"/>
    <dgm:cxn modelId="{EC550724-1EEA-4391-857B-612A01606F7C}" type="presOf" srcId="{29855A37-C437-409C-9854-CA6282241FE3}" destId="{3DB0575A-6E26-4CE6-8155-853F3351C573}" srcOrd="0" destOrd="0" presId="urn:microsoft.com/office/officeart/2008/layout/VerticalCurvedList"/>
    <dgm:cxn modelId="{AC9DB02F-D0ED-4DD6-867A-1CD848E38D16}" type="presOf" srcId="{A196AE2D-E4EF-4A98-B12C-F6CBFE68A6D0}" destId="{4DA0794C-4E2F-49A5-B378-3F61E1785240}" srcOrd="0" destOrd="0" presId="urn:microsoft.com/office/officeart/2008/layout/VerticalCurvedList"/>
    <dgm:cxn modelId="{49457485-59A3-4BFB-BD74-86ED1215D5B5}" type="presOf" srcId="{F4B46B31-5874-48EE-AC7C-004D2ED31471}" destId="{7FCEE41A-62AA-4193-89C7-328961AA2279}" srcOrd="0" destOrd="0" presId="urn:microsoft.com/office/officeart/2008/layout/VerticalCurvedList"/>
    <dgm:cxn modelId="{AFBEE180-1060-4474-AD50-94D28DDD986E}" srcId="{E24BF62C-AA68-4130-BC2A-1DFAAB8FA917}" destId="{C3FD35BA-9DA8-4CB3-AC72-ECFE229E5A54}" srcOrd="4" destOrd="0" parTransId="{97511984-A419-4798-B530-18D748B4AB33}" sibTransId="{6791A551-F130-4479-A71F-46F1C7A6F3A3}"/>
    <dgm:cxn modelId="{28516DF2-0912-48AC-A54F-E3935D5B7102}" type="presOf" srcId="{342491AB-DB8F-4CD2-A8C9-FBDA1D57C578}" destId="{EFE9958A-7C99-4EEE-80C9-D349B9AE18DE}" srcOrd="0" destOrd="0" presId="urn:microsoft.com/office/officeart/2008/layout/VerticalCurvedList"/>
    <dgm:cxn modelId="{1FEB0B33-AA33-4DA9-9FBD-1804C6361049}" type="presOf" srcId="{C3FD35BA-9DA8-4CB3-AC72-ECFE229E5A54}" destId="{F8542997-4FA4-4D5D-BA0D-EE016D9997B3}" srcOrd="0" destOrd="0" presId="urn:microsoft.com/office/officeart/2008/layout/VerticalCurvedList"/>
    <dgm:cxn modelId="{40B099BF-7709-4FE6-B169-146781FFBFEC}" srcId="{E24BF62C-AA68-4130-BC2A-1DFAAB8FA917}" destId="{9C615E99-8575-4736-B569-013EE2D509D6}" srcOrd="5" destOrd="0" parTransId="{EC9F943E-5FDA-43EB-B5C5-13E3E24B2481}" sibTransId="{46B2F353-4784-4AA3-97F9-C89A3F5FEF05}"/>
    <dgm:cxn modelId="{47F6840D-8CAA-4867-AD03-EA24FBAA5DA0}" srcId="{E24BF62C-AA68-4130-BC2A-1DFAAB8FA917}" destId="{342491AB-DB8F-4CD2-A8C9-FBDA1D57C578}" srcOrd="3" destOrd="0" parTransId="{A687574D-1C23-4634-BE57-689B0C8B836A}" sibTransId="{8B6727D7-8417-4426-BA13-CD7AB5FB414F}"/>
    <dgm:cxn modelId="{CAA348B9-6A5D-44C5-9061-4D92DA362CFF}" type="presParOf" srcId="{23093262-469C-46E8-935E-6D2730D42B28}" destId="{1CB0447E-0A1E-4ABD-80EF-BCCDE6A0C6DE}" srcOrd="0" destOrd="0" presId="urn:microsoft.com/office/officeart/2008/layout/VerticalCurvedList"/>
    <dgm:cxn modelId="{22247D92-C97C-4E88-892B-949432DDB8FF}" type="presParOf" srcId="{1CB0447E-0A1E-4ABD-80EF-BCCDE6A0C6DE}" destId="{7ED14772-262A-4322-861D-962FC8892B53}" srcOrd="0" destOrd="0" presId="urn:microsoft.com/office/officeart/2008/layout/VerticalCurvedList"/>
    <dgm:cxn modelId="{C56D021B-3861-4F28-8403-6DAC1D072BF6}" type="presParOf" srcId="{7ED14772-262A-4322-861D-962FC8892B53}" destId="{66EEA1E6-7B7A-43D5-9B8C-3339878415C9}" srcOrd="0" destOrd="0" presId="urn:microsoft.com/office/officeart/2008/layout/VerticalCurvedList"/>
    <dgm:cxn modelId="{68984B52-2E5E-48C4-8C90-D6676BD7B541}" type="presParOf" srcId="{7ED14772-262A-4322-861D-962FC8892B53}" destId="{811A6755-6AFF-4F41-9A02-C6803C4B2A71}" srcOrd="1" destOrd="0" presId="urn:microsoft.com/office/officeart/2008/layout/VerticalCurvedList"/>
    <dgm:cxn modelId="{0B0B54FC-D846-4A19-BE0A-C42E5A4A906B}" type="presParOf" srcId="{7ED14772-262A-4322-861D-962FC8892B53}" destId="{16C5441B-E9C7-4D61-8FF6-7EA9BF3BC5A8}" srcOrd="2" destOrd="0" presId="urn:microsoft.com/office/officeart/2008/layout/VerticalCurvedList"/>
    <dgm:cxn modelId="{48D46211-B9F0-4836-B328-3484D403EE62}" type="presParOf" srcId="{7ED14772-262A-4322-861D-962FC8892B53}" destId="{B33EA32C-7072-48D7-BB0D-47BE0DF1C605}" srcOrd="3" destOrd="0" presId="urn:microsoft.com/office/officeart/2008/layout/VerticalCurvedList"/>
    <dgm:cxn modelId="{7C0D4C29-3E6E-421E-9731-3A64B3E75C2C}" type="presParOf" srcId="{1CB0447E-0A1E-4ABD-80EF-BCCDE6A0C6DE}" destId="{4DA0794C-4E2F-49A5-B378-3F61E1785240}" srcOrd="1" destOrd="0" presId="urn:microsoft.com/office/officeart/2008/layout/VerticalCurvedList"/>
    <dgm:cxn modelId="{C24045C2-B157-4125-9A23-C33EC793AC92}" type="presParOf" srcId="{1CB0447E-0A1E-4ABD-80EF-BCCDE6A0C6DE}" destId="{EB3381C5-BE85-45A4-8862-87A1CDBDC7EB}" srcOrd="2" destOrd="0" presId="urn:microsoft.com/office/officeart/2008/layout/VerticalCurvedList"/>
    <dgm:cxn modelId="{2CC42CDB-EAA9-4D4F-B8CF-E9640E6ABC24}" type="presParOf" srcId="{EB3381C5-BE85-45A4-8862-87A1CDBDC7EB}" destId="{D0C5D387-6AAB-464E-8186-6BD2CC9FF117}" srcOrd="0" destOrd="0" presId="urn:microsoft.com/office/officeart/2008/layout/VerticalCurvedList"/>
    <dgm:cxn modelId="{4A2F72DD-961B-4BBD-B38F-23CF6EA656DF}" type="presParOf" srcId="{1CB0447E-0A1E-4ABD-80EF-BCCDE6A0C6DE}" destId="{7FCEE41A-62AA-4193-89C7-328961AA2279}" srcOrd="3" destOrd="0" presId="urn:microsoft.com/office/officeart/2008/layout/VerticalCurvedList"/>
    <dgm:cxn modelId="{B85E9C37-1D0F-498A-98AE-8598F52CCC60}" type="presParOf" srcId="{1CB0447E-0A1E-4ABD-80EF-BCCDE6A0C6DE}" destId="{2B54ADC8-F6C0-4483-B379-CFE296BDACE7}" srcOrd="4" destOrd="0" presId="urn:microsoft.com/office/officeart/2008/layout/VerticalCurvedList"/>
    <dgm:cxn modelId="{4CA6A287-66A7-4EA3-94C8-0D0B51A6B485}" type="presParOf" srcId="{2B54ADC8-F6C0-4483-B379-CFE296BDACE7}" destId="{208FFE8C-6F02-4684-8727-AF0F22D7DB66}" srcOrd="0" destOrd="0" presId="urn:microsoft.com/office/officeart/2008/layout/VerticalCurvedList"/>
    <dgm:cxn modelId="{813782E2-3814-4792-A736-3D1B1EFDBFAA}" type="presParOf" srcId="{1CB0447E-0A1E-4ABD-80EF-BCCDE6A0C6DE}" destId="{3DB0575A-6E26-4CE6-8155-853F3351C573}" srcOrd="5" destOrd="0" presId="urn:microsoft.com/office/officeart/2008/layout/VerticalCurvedList"/>
    <dgm:cxn modelId="{845DF7BB-04FA-4261-AD5B-9BA913E54C08}" type="presParOf" srcId="{1CB0447E-0A1E-4ABD-80EF-BCCDE6A0C6DE}" destId="{4F002857-FFC5-4E58-8FAB-B61298BBBE06}" srcOrd="6" destOrd="0" presId="urn:microsoft.com/office/officeart/2008/layout/VerticalCurvedList"/>
    <dgm:cxn modelId="{8AB8785A-6D5C-47DC-A3BD-2279D187F084}" type="presParOf" srcId="{4F002857-FFC5-4E58-8FAB-B61298BBBE06}" destId="{1FF01602-315F-4FEE-B2DF-52A7F1463C7C}" srcOrd="0" destOrd="0" presId="urn:microsoft.com/office/officeart/2008/layout/VerticalCurvedList"/>
    <dgm:cxn modelId="{377CBB63-7429-4AF7-A194-657D84F61E79}" type="presParOf" srcId="{1CB0447E-0A1E-4ABD-80EF-BCCDE6A0C6DE}" destId="{EFE9958A-7C99-4EEE-80C9-D349B9AE18DE}" srcOrd="7" destOrd="0" presId="urn:microsoft.com/office/officeart/2008/layout/VerticalCurvedList"/>
    <dgm:cxn modelId="{FB4577C7-E1D7-4C91-8E3E-1ECCBB0F8C8C}" type="presParOf" srcId="{1CB0447E-0A1E-4ABD-80EF-BCCDE6A0C6DE}" destId="{9F75974E-B633-4B31-A4B4-36E43B29D2E3}" srcOrd="8" destOrd="0" presId="urn:microsoft.com/office/officeart/2008/layout/VerticalCurvedList"/>
    <dgm:cxn modelId="{0A8B9055-0051-43F7-A4FF-DFDF2F500BB8}" type="presParOf" srcId="{9F75974E-B633-4B31-A4B4-36E43B29D2E3}" destId="{AA97E70A-85B4-4015-9263-B80B665F7D7C}" srcOrd="0" destOrd="0" presId="urn:microsoft.com/office/officeart/2008/layout/VerticalCurvedList"/>
    <dgm:cxn modelId="{9D3CE36A-3998-49B9-ACA4-4E2FEC9813A3}" type="presParOf" srcId="{1CB0447E-0A1E-4ABD-80EF-BCCDE6A0C6DE}" destId="{F8542997-4FA4-4D5D-BA0D-EE016D9997B3}" srcOrd="9" destOrd="0" presId="urn:microsoft.com/office/officeart/2008/layout/VerticalCurvedList"/>
    <dgm:cxn modelId="{0AB26499-32C9-42B5-8E5D-3C125DB514CE}" type="presParOf" srcId="{1CB0447E-0A1E-4ABD-80EF-BCCDE6A0C6DE}" destId="{8626C692-AF9A-4610-B8E8-031453114664}" srcOrd="10" destOrd="0" presId="urn:microsoft.com/office/officeart/2008/layout/VerticalCurvedList"/>
    <dgm:cxn modelId="{A976FCBF-C258-4D9A-85E8-CA65900F8438}" type="presParOf" srcId="{8626C692-AF9A-4610-B8E8-031453114664}" destId="{6752188C-C2E0-4A93-8431-4304C037DDC7}" srcOrd="0" destOrd="0" presId="urn:microsoft.com/office/officeart/2008/layout/VerticalCurvedList"/>
    <dgm:cxn modelId="{2230A0A8-E1B7-4D8B-BDE4-D57B22E283A6}" type="presParOf" srcId="{1CB0447E-0A1E-4ABD-80EF-BCCDE6A0C6DE}" destId="{04E2283D-F551-44EA-8EB0-1204BC127BAA}" srcOrd="11" destOrd="0" presId="urn:microsoft.com/office/officeart/2008/layout/VerticalCurvedList"/>
    <dgm:cxn modelId="{476D4E7A-5EAB-44E5-99B1-7CE15F1449B8}" type="presParOf" srcId="{1CB0447E-0A1E-4ABD-80EF-BCCDE6A0C6DE}" destId="{3AA0229F-B146-47A4-A4EF-7DEE08A6FA16}" srcOrd="12" destOrd="0" presId="urn:microsoft.com/office/officeart/2008/layout/VerticalCurvedList"/>
    <dgm:cxn modelId="{6E40F0C3-5E04-4E36-90D8-9DA2176E68CE}" type="presParOf" srcId="{3AA0229F-B146-47A4-A4EF-7DEE08A6FA16}" destId="{522080C4-76AD-4D70-95E8-8D83BCE784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4A9C71-5243-4375-98C7-BA189146832B}" type="doc">
      <dgm:prSet loTypeId="urn:microsoft.com/office/officeart/2005/8/layout/radial5" loCatId="relationship" qsTypeId="urn:microsoft.com/office/officeart/2005/8/quickstyle/3d1" qsCatId="3D" csTypeId="urn:microsoft.com/office/officeart/2005/8/colors/colorful1#6" csCatId="colorful" phldr="1"/>
      <dgm:spPr/>
      <dgm:t>
        <a:bodyPr/>
        <a:lstStyle/>
        <a:p>
          <a:endParaRPr lang="ru-RU"/>
        </a:p>
      </dgm:t>
    </dgm:pt>
    <dgm:pt modelId="{6F647F05-65E5-443B-9310-4AF895EEC1B0}">
      <dgm:prSet phldrT="[Текст]" custT="1"/>
      <dgm:spPr>
        <a:solidFill>
          <a:srgbClr val="E7D5EF"/>
        </a:solidFill>
      </dgm:spPr>
      <dgm:t>
        <a:bodyPr/>
        <a:lstStyle/>
        <a:p>
          <a:pPr algn="ctr"/>
          <a:r>
            <a:rPr lang="ru-RU" sz="1400" b="1" i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  <a:endParaRPr lang="ru-RU" sz="1400" b="1" i="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BFC95B-EA58-4583-BC2B-08582B3ED8DC}" type="parTrans" cxnId="{F280695C-BCD4-44D5-BD42-7B1024E9C69E}">
      <dgm:prSet/>
      <dgm:spPr/>
      <dgm:t>
        <a:bodyPr/>
        <a:lstStyle/>
        <a:p>
          <a:endParaRPr lang="ru-RU"/>
        </a:p>
      </dgm:t>
    </dgm:pt>
    <dgm:pt modelId="{FCC559A8-CB2E-461F-864E-CCB99C0FD9A4}" type="sibTrans" cxnId="{F280695C-BCD4-44D5-BD42-7B1024E9C69E}">
      <dgm:prSet/>
      <dgm:spPr/>
      <dgm:t>
        <a:bodyPr/>
        <a:lstStyle/>
        <a:p>
          <a:endParaRPr lang="ru-RU"/>
        </a:p>
      </dgm:t>
    </dgm:pt>
    <dgm:pt modelId="{3BA0FA79-0F0A-4F39-8C6F-85BF113366C3}">
      <dgm:prSet phldrT="[Текст]"/>
      <dgm:spPr/>
      <dgm:t>
        <a:bodyPr/>
        <a:lstStyle/>
        <a:p>
          <a:endParaRPr lang="ru-RU" dirty="0" smtClean="0"/>
        </a:p>
        <a:p>
          <a:endParaRPr lang="ru-RU" dirty="0"/>
        </a:p>
      </dgm:t>
    </dgm:pt>
    <dgm:pt modelId="{66E51CD7-05D6-4658-BDAA-92C6F3E19708}" type="parTrans" cxnId="{4A189105-0239-4451-ACE0-D31E9CBF66B8}">
      <dgm:prSet/>
      <dgm:spPr/>
      <dgm:t>
        <a:bodyPr/>
        <a:lstStyle/>
        <a:p>
          <a:endParaRPr lang="ru-RU" dirty="0"/>
        </a:p>
      </dgm:t>
    </dgm:pt>
    <dgm:pt modelId="{3F86135B-3CC7-4CEB-B411-92453A9354E3}" type="sibTrans" cxnId="{4A189105-0239-4451-ACE0-D31E9CBF66B8}">
      <dgm:prSet/>
      <dgm:spPr/>
      <dgm:t>
        <a:bodyPr/>
        <a:lstStyle/>
        <a:p>
          <a:endParaRPr lang="ru-RU"/>
        </a:p>
      </dgm:t>
    </dgm:pt>
    <dgm:pt modelId="{420BA717-63F2-4ED1-9193-BDF0AD7BC7EB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8FC0520-4E1C-47C9-9459-5A566E2A3269}" type="parTrans" cxnId="{420E5929-73A4-4A38-8264-96367E09F888}">
      <dgm:prSet/>
      <dgm:spPr/>
      <dgm:t>
        <a:bodyPr/>
        <a:lstStyle/>
        <a:p>
          <a:endParaRPr lang="ru-RU" dirty="0"/>
        </a:p>
      </dgm:t>
    </dgm:pt>
    <dgm:pt modelId="{93B10FAD-F9FB-447F-AB26-67CC3C3A8B52}" type="sibTrans" cxnId="{420E5929-73A4-4A38-8264-96367E09F888}">
      <dgm:prSet/>
      <dgm:spPr/>
      <dgm:t>
        <a:bodyPr/>
        <a:lstStyle/>
        <a:p>
          <a:endParaRPr lang="ru-RU"/>
        </a:p>
      </dgm:t>
    </dgm:pt>
    <dgm:pt modelId="{AA0A2BD5-A368-4F17-8E9D-23F1FC377812}">
      <dgm:prSet phldrT="[Текст]"/>
      <dgm:spPr/>
      <dgm:t>
        <a:bodyPr/>
        <a:lstStyle/>
        <a:p>
          <a:endParaRPr lang="ru-RU" dirty="0"/>
        </a:p>
      </dgm:t>
    </dgm:pt>
    <dgm:pt modelId="{6598F354-400C-439C-BDD5-729D663E252E}" type="parTrans" cxnId="{48ECD170-E6C5-489E-A263-20CC615C17AB}">
      <dgm:prSet/>
      <dgm:spPr/>
      <dgm:t>
        <a:bodyPr/>
        <a:lstStyle/>
        <a:p>
          <a:endParaRPr lang="ru-RU" dirty="0"/>
        </a:p>
      </dgm:t>
    </dgm:pt>
    <dgm:pt modelId="{0A69E1AC-CA25-4F66-967D-B64CF01B740F}" type="sibTrans" cxnId="{48ECD170-E6C5-489E-A263-20CC615C17AB}">
      <dgm:prSet/>
      <dgm:spPr/>
      <dgm:t>
        <a:bodyPr/>
        <a:lstStyle/>
        <a:p>
          <a:endParaRPr lang="ru-RU"/>
        </a:p>
      </dgm:t>
    </dgm:pt>
    <dgm:pt modelId="{D78F1D4C-A2EF-4C56-940B-FB3F18A7298D}">
      <dgm:prSet phldrT="[Текст]"/>
      <dgm:spPr/>
      <dgm:t>
        <a:bodyPr/>
        <a:lstStyle/>
        <a:p>
          <a:endParaRPr lang="ru-RU" dirty="0"/>
        </a:p>
      </dgm:t>
    </dgm:pt>
    <dgm:pt modelId="{3B6B2775-EA0D-4CA6-A4A3-0187E341F68C}" type="sibTrans" cxnId="{A00878C0-A87A-42B9-83D7-EE8880E34935}">
      <dgm:prSet/>
      <dgm:spPr/>
      <dgm:t>
        <a:bodyPr/>
        <a:lstStyle/>
        <a:p>
          <a:endParaRPr lang="ru-RU"/>
        </a:p>
      </dgm:t>
    </dgm:pt>
    <dgm:pt modelId="{08170AFC-8E89-4179-A96D-636AFFD8C3F3}" type="parTrans" cxnId="{A00878C0-A87A-42B9-83D7-EE8880E34935}">
      <dgm:prSet/>
      <dgm:spPr/>
      <dgm:t>
        <a:bodyPr/>
        <a:lstStyle/>
        <a:p>
          <a:endParaRPr lang="ru-RU" dirty="0"/>
        </a:p>
      </dgm:t>
    </dgm:pt>
    <dgm:pt modelId="{62E153EB-408C-4CB3-B6CA-2A439518E14B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9F9F7AF-4DAB-4B6C-A26F-22C945FB8A80}" type="sibTrans" cxnId="{54059384-7D56-4783-9E6B-CB7051B26B45}">
      <dgm:prSet/>
      <dgm:spPr/>
      <dgm:t>
        <a:bodyPr/>
        <a:lstStyle/>
        <a:p>
          <a:endParaRPr lang="ru-RU"/>
        </a:p>
      </dgm:t>
    </dgm:pt>
    <dgm:pt modelId="{77DF95E1-3397-43CE-99EF-E82D1E9B2066}" type="parTrans" cxnId="{54059384-7D56-4783-9E6B-CB7051B26B45}">
      <dgm:prSet/>
      <dgm:spPr/>
      <dgm:t>
        <a:bodyPr/>
        <a:lstStyle/>
        <a:p>
          <a:endParaRPr lang="ru-RU" dirty="0"/>
        </a:p>
      </dgm:t>
    </dgm:pt>
    <dgm:pt modelId="{9F96D360-CB55-48DB-9778-BF90DCE1129E}">
      <dgm:prSet phldrT="[Текст]"/>
      <dgm:spPr>
        <a:solidFill>
          <a:srgbClr val="0070C0"/>
        </a:solidFill>
      </dgm:spPr>
      <dgm:t>
        <a:bodyPr/>
        <a:lstStyle/>
        <a:p>
          <a:endParaRPr lang="ru-RU" dirty="0"/>
        </a:p>
      </dgm:t>
    </dgm:pt>
    <dgm:pt modelId="{286A4893-ECEC-4EFE-BAC3-3F1C84511E21}" type="sibTrans" cxnId="{ABB8D3AC-32ED-44B8-98D1-601987ACC1D1}">
      <dgm:prSet/>
      <dgm:spPr/>
      <dgm:t>
        <a:bodyPr/>
        <a:lstStyle/>
        <a:p>
          <a:endParaRPr lang="ru-RU"/>
        </a:p>
      </dgm:t>
    </dgm:pt>
    <dgm:pt modelId="{BC4B6763-2F33-4CCB-B9CC-377BBD0F0800}" type="parTrans" cxnId="{ABB8D3AC-32ED-44B8-98D1-601987ACC1D1}">
      <dgm:prSet/>
      <dgm:spPr>
        <a:solidFill>
          <a:srgbClr val="0070C0"/>
        </a:solidFill>
      </dgm:spPr>
      <dgm:t>
        <a:bodyPr/>
        <a:lstStyle/>
        <a:p>
          <a:endParaRPr lang="ru-RU" dirty="0">
            <a:solidFill>
              <a:srgbClr val="00B0F0"/>
            </a:solidFill>
          </a:endParaRPr>
        </a:p>
      </dgm:t>
    </dgm:pt>
    <dgm:pt modelId="{637E412C-91EE-486E-8354-15F2384BE3EA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021BE46-16AF-4372-B2A0-67875E2C82CF}" type="parTrans" cxnId="{EA60BD94-54CE-450D-A117-19A3057D3DE3}">
      <dgm:prSet/>
      <dgm:spPr/>
      <dgm:t>
        <a:bodyPr/>
        <a:lstStyle/>
        <a:p>
          <a:endParaRPr lang="ru-RU" dirty="0"/>
        </a:p>
      </dgm:t>
    </dgm:pt>
    <dgm:pt modelId="{6923DAD3-03A3-4184-9D76-6CCF9386A60A}" type="sibTrans" cxnId="{EA60BD94-54CE-450D-A117-19A3057D3DE3}">
      <dgm:prSet/>
      <dgm:spPr/>
      <dgm:t>
        <a:bodyPr/>
        <a:lstStyle/>
        <a:p>
          <a:endParaRPr lang="ru-RU"/>
        </a:p>
      </dgm:t>
    </dgm:pt>
    <dgm:pt modelId="{D63A74EC-A1EC-4823-AB28-835C2DE63D58}">
      <dgm:prSet phldrT="[Текст]"/>
      <dgm:spPr/>
      <dgm:t>
        <a:bodyPr/>
        <a:lstStyle/>
        <a:p>
          <a:endParaRPr lang="ru-RU" dirty="0"/>
        </a:p>
      </dgm:t>
    </dgm:pt>
    <dgm:pt modelId="{8D513BD1-7137-4BB2-A1F4-1B02EFB0F34F}" type="parTrans" cxnId="{A5BC18A6-1C74-45AC-A35E-DB57538BF8E8}">
      <dgm:prSet/>
      <dgm:spPr/>
      <dgm:t>
        <a:bodyPr/>
        <a:lstStyle/>
        <a:p>
          <a:endParaRPr lang="ru-RU" dirty="0"/>
        </a:p>
      </dgm:t>
    </dgm:pt>
    <dgm:pt modelId="{791BBDCE-20BF-42D5-A05C-65C02968CEA7}" type="sibTrans" cxnId="{A5BC18A6-1C74-45AC-A35E-DB57538BF8E8}">
      <dgm:prSet/>
      <dgm:spPr/>
      <dgm:t>
        <a:bodyPr/>
        <a:lstStyle/>
        <a:p>
          <a:endParaRPr lang="ru-RU"/>
        </a:p>
      </dgm:t>
    </dgm:pt>
    <dgm:pt modelId="{45744066-B02E-4576-A7F1-E2464C0E1366}">
      <dgm:prSet phldrT="[Текст]"/>
      <dgm:spPr/>
      <dgm:t>
        <a:bodyPr/>
        <a:lstStyle/>
        <a:p>
          <a:endParaRPr lang="ru-RU" dirty="0"/>
        </a:p>
      </dgm:t>
    </dgm:pt>
    <dgm:pt modelId="{0677F5B0-6215-44F3-BDE3-BB79C72F21B8}" type="parTrans" cxnId="{22EC0AB5-9012-4936-BE1B-AF6CC7AEDCDB}">
      <dgm:prSet custScaleX="131984" custLinFactNeighborX="57500" custLinFactNeighborY="6492"/>
      <dgm:spPr/>
      <dgm:t>
        <a:bodyPr/>
        <a:lstStyle/>
        <a:p>
          <a:endParaRPr lang="ru-RU"/>
        </a:p>
      </dgm:t>
    </dgm:pt>
    <dgm:pt modelId="{BC236EC9-8B41-443E-BEDA-2F2BE533A095}" type="sibTrans" cxnId="{22EC0AB5-9012-4936-BE1B-AF6CC7AEDCDB}">
      <dgm:prSet/>
      <dgm:spPr/>
      <dgm:t>
        <a:bodyPr/>
        <a:lstStyle/>
        <a:p>
          <a:endParaRPr lang="ru-RU"/>
        </a:p>
      </dgm:t>
    </dgm:pt>
    <dgm:pt modelId="{9C91FA12-AC62-4A52-92E6-5E87EAE28BF6}">
      <dgm:prSet phldrT="[Текст]"/>
      <dgm:spPr/>
      <dgm:t>
        <a:bodyPr/>
        <a:lstStyle/>
        <a:p>
          <a:endParaRPr lang="ru-RU" dirty="0"/>
        </a:p>
      </dgm:t>
    </dgm:pt>
    <dgm:pt modelId="{0EFC1585-8944-4D09-8DCC-075604E1DAB7}" type="parTrans" cxnId="{AC09677F-9062-421F-BB43-4AC0612AEA44}">
      <dgm:prSet/>
      <dgm:spPr/>
      <dgm:t>
        <a:bodyPr/>
        <a:lstStyle/>
        <a:p>
          <a:endParaRPr lang="ru-RU"/>
        </a:p>
      </dgm:t>
    </dgm:pt>
    <dgm:pt modelId="{DF7A1295-DB09-4F60-BE2B-256F67B784CD}" type="sibTrans" cxnId="{AC09677F-9062-421F-BB43-4AC0612AEA44}">
      <dgm:prSet/>
      <dgm:spPr/>
      <dgm:t>
        <a:bodyPr/>
        <a:lstStyle/>
        <a:p>
          <a:endParaRPr lang="ru-RU"/>
        </a:p>
      </dgm:t>
    </dgm:pt>
    <dgm:pt modelId="{5BF636BB-5DDB-443B-BF03-7A764813EFC9}">
      <dgm:prSet phldrT="[Текст]"/>
      <dgm:spPr/>
      <dgm:t>
        <a:bodyPr/>
        <a:lstStyle/>
        <a:p>
          <a:endParaRPr lang="ru-RU" dirty="0"/>
        </a:p>
      </dgm:t>
    </dgm:pt>
    <dgm:pt modelId="{ECBC13CB-0E4B-4202-AAA0-8D11A0067FDC}" type="parTrans" cxnId="{71FA8F34-8092-4517-887C-26050E9F2A90}">
      <dgm:prSet/>
      <dgm:spPr/>
      <dgm:t>
        <a:bodyPr/>
        <a:lstStyle/>
        <a:p>
          <a:endParaRPr lang="ru-RU"/>
        </a:p>
      </dgm:t>
    </dgm:pt>
    <dgm:pt modelId="{E28794F7-086C-4C94-AB2B-831CC1639D1F}" type="sibTrans" cxnId="{71FA8F34-8092-4517-887C-26050E9F2A90}">
      <dgm:prSet/>
      <dgm:spPr/>
      <dgm:t>
        <a:bodyPr/>
        <a:lstStyle/>
        <a:p>
          <a:endParaRPr lang="ru-RU"/>
        </a:p>
      </dgm:t>
    </dgm:pt>
    <dgm:pt modelId="{B0A1EC5B-815C-4425-973C-68029EF41D7F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ru-RU" dirty="0"/>
        </a:p>
      </dgm:t>
    </dgm:pt>
    <dgm:pt modelId="{DC5D5739-3654-4815-83B1-177EAF0BDD25}" type="parTrans" cxnId="{580A3158-E80C-4C86-8105-5AE393BA664B}">
      <dgm:prSet/>
      <dgm:spPr/>
      <dgm:t>
        <a:bodyPr/>
        <a:lstStyle/>
        <a:p>
          <a:endParaRPr lang="ru-RU" dirty="0"/>
        </a:p>
      </dgm:t>
    </dgm:pt>
    <dgm:pt modelId="{AA1BE4F7-E012-4997-ADED-902B244BA27E}" type="sibTrans" cxnId="{580A3158-E80C-4C86-8105-5AE393BA664B}">
      <dgm:prSet/>
      <dgm:spPr/>
      <dgm:t>
        <a:bodyPr/>
        <a:lstStyle/>
        <a:p>
          <a:endParaRPr lang="ru-RU"/>
        </a:p>
      </dgm:t>
    </dgm:pt>
    <dgm:pt modelId="{C35BFE0D-8D40-49C7-84A0-D02CDA978B8B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2A91E05-862A-476E-8C90-5D9C83A7BD2B}" type="parTrans" cxnId="{A9FD25EB-6056-4200-A1EC-1866E2BB1080}">
      <dgm:prSet/>
      <dgm:spPr/>
      <dgm:t>
        <a:bodyPr/>
        <a:lstStyle/>
        <a:p>
          <a:endParaRPr lang="ru-RU" dirty="0"/>
        </a:p>
      </dgm:t>
    </dgm:pt>
    <dgm:pt modelId="{CFA0926F-5890-43B8-94D6-CB7F1D59C669}" type="sibTrans" cxnId="{A9FD25EB-6056-4200-A1EC-1866E2BB1080}">
      <dgm:prSet/>
      <dgm:spPr/>
      <dgm:t>
        <a:bodyPr/>
        <a:lstStyle/>
        <a:p>
          <a:endParaRPr lang="ru-RU"/>
        </a:p>
      </dgm:t>
    </dgm:pt>
    <dgm:pt modelId="{4B1A8440-411B-4A5D-AFC7-3583C59ADD0E}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D0679BE-35CF-4C4A-B8A9-7CB6E4D6163D}" type="sibTrans" cxnId="{C76B1FDD-1515-4548-A84A-CDE5C2B70761}">
      <dgm:prSet/>
      <dgm:spPr/>
      <dgm:t>
        <a:bodyPr/>
        <a:lstStyle/>
        <a:p>
          <a:endParaRPr lang="ru-RU"/>
        </a:p>
      </dgm:t>
    </dgm:pt>
    <dgm:pt modelId="{082CE592-953F-441B-B0C2-F864433A8493}" type="parTrans" cxnId="{C76B1FDD-1515-4548-A84A-CDE5C2B70761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dirty="0"/>
        </a:p>
      </dgm:t>
    </dgm:pt>
    <dgm:pt modelId="{4E037BB9-0FBE-485B-9D96-CA97E236F16F}">
      <dgm:prSet/>
      <dgm:spPr/>
      <dgm:t>
        <a:bodyPr/>
        <a:lstStyle/>
        <a:p>
          <a:endParaRPr lang="ru-RU" dirty="0"/>
        </a:p>
      </dgm:t>
    </dgm:pt>
    <dgm:pt modelId="{1BC0C76F-59B3-4CB2-A81C-773F8BFBB2D1}" type="parTrans" cxnId="{30BC86BE-C78E-4BDF-A18F-EC67709D7EF3}">
      <dgm:prSet/>
      <dgm:spPr/>
      <dgm:t>
        <a:bodyPr/>
        <a:lstStyle/>
        <a:p>
          <a:endParaRPr lang="ru-RU"/>
        </a:p>
      </dgm:t>
    </dgm:pt>
    <dgm:pt modelId="{661EBCA7-E4FC-4670-AE0C-E6651D40875B}" type="sibTrans" cxnId="{30BC86BE-C78E-4BDF-A18F-EC67709D7EF3}">
      <dgm:prSet/>
      <dgm:spPr/>
      <dgm:t>
        <a:bodyPr/>
        <a:lstStyle/>
        <a:p>
          <a:endParaRPr lang="ru-RU"/>
        </a:p>
      </dgm:t>
    </dgm:pt>
    <dgm:pt modelId="{D2A69AB7-A0A6-4501-95CD-2902A3384DE3}">
      <dgm:prSet phldrT="[Текст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4AB27D7-F679-4C2F-B351-354C992C8F30}" type="sibTrans" cxnId="{BDBC8127-C9A5-4636-AF0A-79E42F53D923}">
      <dgm:prSet/>
      <dgm:spPr/>
      <dgm:t>
        <a:bodyPr/>
        <a:lstStyle/>
        <a:p>
          <a:endParaRPr lang="ru-RU"/>
        </a:p>
      </dgm:t>
    </dgm:pt>
    <dgm:pt modelId="{9DEE7B50-C1CB-48D2-999B-DF1098A88396}" type="parTrans" cxnId="{BDBC8127-C9A5-4636-AF0A-79E42F53D923}">
      <dgm:prSet/>
      <dgm:spPr/>
      <dgm:t>
        <a:bodyPr/>
        <a:lstStyle/>
        <a:p>
          <a:endParaRPr lang="ru-RU" dirty="0"/>
        </a:p>
      </dgm:t>
    </dgm:pt>
    <dgm:pt modelId="{8B82EA68-B59A-424E-9756-C221A13DB47F}" type="pres">
      <dgm:prSet presAssocID="{6B4A9C71-5243-4375-98C7-BA189146832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72E44C-8498-48F8-9652-E5DD6AC5818D}" type="pres">
      <dgm:prSet presAssocID="{6F647F05-65E5-443B-9310-4AF895EEC1B0}" presName="centerShape" presStyleLbl="node0" presStyleIdx="0" presStyleCnt="1" custScaleX="211958" custScaleY="179647" custLinFactNeighborX="-1450" custLinFactNeighborY="-8146"/>
      <dgm:spPr/>
      <dgm:t>
        <a:bodyPr/>
        <a:lstStyle/>
        <a:p>
          <a:endParaRPr lang="ru-RU"/>
        </a:p>
      </dgm:t>
    </dgm:pt>
    <dgm:pt modelId="{4731EA70-1FA8-49F5-A6BF-4AE9CB97C303}" type="pres">
      <dgm:prSet presAssocID="{8D513BD1-7137-4BB2-A1F4-1B02EFB0F34F}" presName="parTrans" presStyleLbl="sibTrans2D1" presStyleIdx="0" presStyleCnt="12"/>
      <dgm:spPr/>
      <dgm:t>
        <a:bodyPr/>
        <a:lstStyle/>
        <a:p>
          <a:endParaRPr lang="ru-RU"/>
        </a:p>
      </dgm:t>
    </dgm:pt>
    <dgm:pt modelId="{8D15C70B-27DC-4BC4-8B54-1A6B8CC1DBC1}" type="pres">
      <dgm:prSet presAssocID="{8D513BD1-7137-4BB2-A1F4-1B02EFB0F34F}" presName="connectorText" presStyleLbl="sibTrans2D1" presStyleIdx="0" presStyleCnt="12"/>
      <dgm:spPr/>
      <dgm:t>
        <a:bodyPr/>
        <a:lstStyle/>
        <a:p>
          <a:endParaRPr lang="ru-RU"/>
        </a:p>
      </dgm:t>
    </dgm:pt>
    <dgm:pt modelId="{E2EC1D87-F728-458A-8AB1-7A3D78F9D25E}" type="pres">
      <dgm:prSet presAssocID="{D63A74EC-A1EC-4823-AB28-835C2DE63D58}" presName="node" presStyleLbl="node1" presStyleIdx="0" presStyleCnt="12" custScaleX="95235" custScaleY="86332" custRadScaleRad="99182" custRadScaleInc="107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B02449-4EBC-4302-B256-364ED94D6C2F}" type="pres">
      <dgm:prSet presAssocID="{DC5D5739-3654-4815-83B1-177EAF0BDD25}" presName="parTrans" presStyleLbl="sibTrans2D1" presStyleIdx="1" presStyleCnt="12"/>
      <dgm:spPr/>
      <dgm:t>
        <a:bodyPr/>
        <a:lstStyle/>
        <a:p>
          <a:endParaRPr lang="ru-RU"/>
        </a:p>
      </dgm:t>
    </dgm:pt>
    <dgm:pt modelId="{FE506610-9E90-41A7-A422-EB70C350B050}" type="pres">
      <dgm:prSet presAssocID="{DC5D5739-3654-4815-83B1-177EAF0BDD25}" presName="connectorText" presStyleLbl="sibTrans2D1" presStyleIdx="1" presStyleCnt="12"/>
      <dgm:spPr/>
      <dgm:t>
        <a:bodyPr/>
        <a:lstStyle/>
        <a:p>
          <a:endParaRPr lang="ru-RU"/>
        </a:p>
      </dgm:t>
    </dgm:pt>
    <dgm:pt modelId="{790C8D0D-7FCC-415C-91A5-F97C81F47FA6}" type="pres">
      <dgm:prSet presAssocID="{B0A1EC5B-815C-4425-973C-68029EF41D7F}" presName="node" presStyleLbl="node1" presStyleIdx="1" presStyleCnt="12" custRadScaleRad="105713" custRadScaleInc="71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222DD-64BD-4A89-BBB9-2B80D8318D4A}" type="pres">
      <dgm:prSet presAssocID="{082CE592-953F-441B-B0C2-F864433A8493}" presName="parTrans" presStyleLbl="sibTrans2D1" presStyleIdx="2" presStyleCnt="12" custScaleX="131984" custLinFactNeighborX="-10052" custLinFactNeighborY="3100"/>
      <dgm:spPr/>
      <dgm:t>
        <a:bodyPr/>
        <a:lstStyle/>
        <a:p>
          <a:endParaRPr lang="ru-RU"/>
        </a:p>
      </dgm:t>
    </dgm:pt>
    <dgm:pt modelId="{839DF450-14DD-4280-9AEE-DA73938E9B9D}" type="pres">
      <dgm:prSet presAssocID="{082CE592-953F-441B-B0C2-F864433A8493}" presName="connectorText" presStyleLbl="sibTrans2D1" presStyleIdx="2" presStyleCnt="12"/>
      <dgm:spPr/>
      <dgm:t>
        <a:bodyPr/>
        <a:lstStyle/>
        <a:p>
          <a:endParaRPr lang="ru-RU"/>
        </a:p>
      </dgm:t>
    </dgm:pt>
    <dgm:pt modelId="{73BC26A8-8D0F-45E6-9E3B-37EADD227262}" type="pres">
      <dgm:prSet presAssocID="{4B1A8440-411B-4A5D-AFC7-3583C59ADD0E}" presName="node" presStyleLbl="node1" presStyleIdx="2" presStyleCnt="12" custScaleX="105031" custScaleY="104463" custRadScaleRad="89449" custRadScaleInc="248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93DE9-E67A-4CE1-BC6B-5C458B1137B0}" type="pres">
      <dgm:prSet presAssocID="{C021BE46-16AF-4372-B2A0-67875E2C82CF}" presName="parTrans" presStyleLbl="sibTrans2D1" presStyleIdx="3" presStyleCnt="12"/>
      <dgm:spPr/>
      <dgm:t>
        <a:bodyPr/>
        <a:lstStyle/>
        <a:p>
          <a:endParaRPr lang="ru-RU"/>
        </a:p>
      </dgm:t>
    </dgm:pt>
    <dgm:pt modelId="{DA660ED5-C4B7-4208-928A-B8DD66837486}" type="pres">
      <dgm:prSet presAssocID="{C021BE46-16AF-4372-B2A0-67875E2C82CF}" presName="connectorText" presStyleLbl="sibTrans2D1" presStyleIdx="3" presStyleCnt="12"/>
      <dgm:spPr/>
      <dgm:t>
        <a:bodyPr/>
        <a:lstStyle/>
        <a:p>
          <a:endParaRPr lang="ru-RU"/>
        </a:p>
      </dgm:t>
    </dgm:pt>
    <dgm:pt modelId="{D8B200F5-4D07-49B2-A587-C2FE6CEC49F8}" type="pres">
      <dgm:prSet presAssocID="{637E412C-91EE-486E-8354-15F2384BE3EA}" presName="node" presStyleLbl="node1" presStyleIdx="3" presStyleCnt="12" custRadScaleRad="96208" custRadScaleInc="-161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AB10C-E176-4610-B2C6-BE8F83AD0F9B}" type="pres">
      <dgm:prSet presAssocID="{A8FC0520-4E1C-47C9-9459-5A566E2A3269}" presName="parTrans" presStyleLbl="sibTrans2D1" presStyleIdx="4" presStyleCnt="12"/>
      <dgm:spPr/>
      <dgm:t>
        <a:bodyPr/>
        <a:lstStyle/>
        <a:p>
          <a:endParaRPr lang="ru-RU"/>
        </a:p>
      </dgm:t>
    </dgm:pt>
    <dgm:pt modelId="{47F0322C-5978-482D-A409-1280E22C6D82}" type="pres">
      <dgm:prSet presAssocID="{A8FC0520-4E1C-47C9-9459-5A566E2A3269}" presName="connectorText" presStyleLbl="sibTrans2D1" presStyleIdx="4" presStyleCnt="12"/>
      <dgm:spPr/>
      <dgm:t>
        <a:bodyPr/>
        <a:lstStyle/>
        <a:p>
          <a:endParaRPr lang="ru-RU"/>
        </a:p>
      </dgm:t>
    </dgm:pt>
    <dgm:pt modelId="{FFE63D16-C443-42C8-BB30-4CA61876A647}" type="pres">
      <dgm:prSet presAssocID="{420BA717-63F2-4ED1-9193-BDF0AD7BC7EB}" presName="node" presStyleLbl="node1" presStyleIdx="4" presStyleCnt="12" custRadScaleRad="69339" custRadScaleInc="293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50D33-9BD9-4D37-A533-789F5554AFB5}" type="pres">
      <dgm:prSet presAssocID="{6598F354-400C-439C-BDD5-729D663E252E}" presName="parTrans" presStyleLbl="sibTrans2D1" presStyleIdx="5" presStyleCnt="12"/>
      <dgm:spPr/>
      <dgm:t>
        <a:bodyPr/>
        <a:lstStyle/>
        <a:p>
          <a:endParaRPr lang="ru-RU"/>
        </a:p>
      </dgm:t>
    </dgm:pt>
    <dgm:pt modelId="{F326903B-AF5C-41D9-A950-9DE60C069BDF}" type="pres">
      <dgm:prSet presAssocID="{6598F354-400C-439C-BDD5-729D663E252E}" presName="connectorText" presStyleLbl="sibTrans2D1" presStyleIdx="5" presStyleCnt="12"/>
      <dgm:spPr/>
      <dgm:t>
        <a:bodyPr/>
        <a:lstStyle/>
        <a:p>
          <a:endParaRPr lang="ru-RU"/>
        </a:p>
      </dgm:t>
    </dgm:pt>
    <dgm:pt modelId="{EB1C3899-7B42-47CD-912B-DD035472498D}" type="pres">
      <dgm:prSet presAssocID="{AA0A2BD5-A368-4F17-8E9D-23F1FC377812}" presName="node" presStyleLbl="node1" presStyleIdx="5" presStyleCnt="12" custRadScaleRad="76503" custRadScaleInc="-1413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553CB-2478-4421-B002-5FA728364A78}" type="pres">
      <dgm:prSet presAssocID="{9DEE7B50-C1CB-48D2-999B-DF1098A88396}" presName="parTrans" presStyleLbl="sibTrans2D1" presStyleIdx="6" presStyleCnt="12" custScaleX="138492"/>
      <dgm:spPr/>
      <dgm:t>
        <a:bodyPr/>
        <a:lstStyle/>
        <a:p>
          <a:endParaRPr lang="ru-RU"/>
        </a:p>
      </dgm:t>
    </dgm:pt>
    <dgm:pt modelId="{881BA4B6-6173-4BE7-ACB0-127409627ABA}" type="pres">
      <dgm:prSet presAssocID="{9DEE7B50-C1CB-48D2-999B-DF1098A88396}" presName="connectorText" presStyleLbl="sibTrans2D1" presStyleIdx="6" presStyleCnt="12"/>
      <dgm:spPr/>
      <dgm:t>
        <a:bodyPr/>
        <a:lstStyle/>
        <a:p>
          <a:endParaRPr lang="ru-RU"/>
        </a:p>
      </dgm:t>
    </dgm:pt>
    <dgm:pt modelId="{FED909B6-8F19-4D98-AAC2-EBEEF4830C2B}" type="pres">
      <dgm:prSet presAssocID="{D2A69AB7-A0A6-4501-95CD-2902A3384DE3}" presName="node" presStyleLbl="node1" presStyleIdx="6" presStyleCnt="12" custRadScaleRad="71107" custRadScaleInc="135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7EB92-DF16-476D-BB87-6C0D26E26F61}" type="pres">
      <dgm:prSet presAssocID="{BC4B6763-2F33-4CCB-B9CC-377BBD0F0800}" presName="parTrans" presStyleLbl="sibTrans2D1" presStyleIdx="7" presStyleCnt="12"/>
      <dgm:spPr/>
      <dgm:t>
        <a:bodyPr/>
        <a:lstStyle/>
        <a:p>
          <a:endParaRPr lang="ru-RU"/>
        </a:p>
      </dgm:t>
    </dgm:pt>
    <dgm:pt modelId="{E3A5A4EE-729B-477E-AEA8-7FC61FA6B941}" type="pres">
      <dgm:prSet presAssocID="{BC4B6763-2F33-4CCB-B9CC-377BBD0F0800}" presName="connectorText" presStyleLbl="sibTrans2D1" presStyleIdx="7" presStyleCnt="12"/>
      <dgm:spPr/>
      <dgm:t>
        <a:bodyPr/>
        <a:lstStyle/>
        <a:p>
          <a:endParaRPr lang="ru-RU"/>
        </a:p>
      </dgm:t>
    </dgm:pt>
    <dgm:pt modelId="{69EA0517-EDCB-4CEB-899F-D56DCF7B4404}" type="pres">
      <dgm:prSet presAssocID="{9F96D360-CB55-48DB-9778-BF90DCE1129E}" presName="node" presStyleLbl="node1" presStyleIdx="7" presStyleCnt="12" custRadScaleRad="97478" custRadScaleInc="927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78620-3ECE-4B34-9A73-1D7C770EA3FB}" type="pres">
      <dgm:prSet presAssocID="{32A91E05-862A-476E-8C90-5D9C83A7BD2B}" presName="parTrans" presStyleLbl="sibTrans2D1" presStyleIdx="8" presStyleCnt="12"/>
      <dgm:spPr/>
      <dgm:t>
        <a:bodyPr/>
        <a:lstStyle/>
        <a:p>
          <a:endParaRPr lang="ru-RU"/>
        </a:p>
      </dgm:t>
    </dgm:pt>
    <dgm:pt modelId="{B2C5D6C6-7F34-4066-A2C1-3A1FA7BA6F70}" type="pres">
      <dgm:prSet presAssocID="{32A91E05-862A-476E-8C90-5D9C83A7BD2B}" presName="connectorText" presStyleLbl="sibTrans2D1" presStyleIdx="8" presStyleCnt="12"/>
      <dgm:spPr/>
      <dgm:t>
        <a:bodyPr/>
        <a:lstStyle/>
        <a:p>
          <a:endParaRPr lang="ru-RU"/>
        </a:p>
      </dgm:t>
    </dgm:pt>
    <dgm:pt modelId="{1E3E2163-F1EA-4E3B-9876-7601B98655DD}" type="pres">
      <dgm:prSet presAssocID="{C35BFE0D-8D40-49C7-84A0-D02CDA978B8B}" presName="node" presStyleLbl="node1" presStyleIdx="8" presStyleCnt="12" custRadScaleRad="84425" custRadScaleInc="-13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35AEB-3A20-4DC3-9A60-032AB2743B03}" type="pres">
      <dgm:prSet presAssocID="{77DF95E1-3397-43CE-99EF-E82D1E9B2066}" presName="parTrans" presStyleLbl="sibTrans2D1" presStyleIdx="9" presStyleCnt="12"/>
      <dgm:spPr/>
      <dgm:t>
        <a:bodyPr/>
        <a:lstStyle/>
        <a:p>
          <a:endParaRPr lang="ru-RU"/>
        </a:p>
      </dgm:t>
    </dgm:pt>
    <dgm:pt modelId="{4273F29E-B93C-44D6-A671-FCDC77ED9BA3}" type="pres">
      <dgm:prSet presAssocID="{77DF95E1-3397-43CE-99EF-E82D1E9B2066}" presName="connectorText" presStyleLbl="sibTrans2D1" presStyleIdx="9" presStyleCnt="12"/>
      <dgm:spPr/>
      <dgm:t>
        <a:bodyPr/>
        <a:lstStyle/>
        <a:p>
          <a:endParaRPr lang="ru-RU"/>
        </a:p>
      </dgm:t>
    </dgm:pt>
    <dgm:pt modelId="{83F11675-07D9-406F-853D-13FD28BBB805}" type="pres">
      <dgm:prSet presAssocID="{62E153EB-408C-4CB3-B6CA-2A439518E14B}" presName="node" presStyleLbl="node1" presStyleIdx="9" presStyleCnt="12" custRadScaleRad="99927" custRadScaleInc="1951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7FC25-052B-426A-9E06-117E992234F6}" type="pres">
      <dgm:prSet presAssocID="{08170AFC-8E89-4179-A96D-636AFFD8C3F3}" presName="parTrans" presStyleLbl="sibTrans2D1" presStyleIdx="10" presStyleCnt="12"/>
      <dgm:spPr/>
      <dgm:t>
        <a:bodyPr/>
        <a:lstStyle/>
        <a:p>
          <a:endParaRPr lang="ru-RU"/>
        </a:p>
      </dgm:t>
    </dgm:pt>
    <dgm:pt modelId="{53D78D63-5F88-4163-9535-46A64127BD3A}" type="pres">
      <dgm:prSet presAssocID="{08170AFC-8E89-4179-A96D-636AFFD8C3F3}" presName="connectorText" presStyleLbl="sibTrans2D1" presStyleIdx="10" presStyleCnt="12"/>
      <dgm:spPr/>
      <dgm:t>
        <a:bodyPr/>
        <a:lstStyle/>
        <a:p>
          <a:endParaRPr lang="ru-RU"/>
        </a:p>
      </dgm:t>
    </dgm:pt>
    <dgm:pt modelId="{EDA34655-9131-4731-957F-5382F53A0660}" type="pres">
      <dgm:prSet presAssocID="{D78F1D4C-A2EF-4C56-940B-FB3F18A7298D}" presName="node" presStyleLbl="node1" presStyleIdx="10" presStyleCnt="12" custRadScaleRad="104609" custRadScaleInc="170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B84E4-4A31-43DB-B3BF-8E8EF2B79F2D}" type="pres">
      <dgm:prSet presAssocID="{66E51CD7-05D6-4658-BDAA-92C6F3E19708}" presName="parTrans" presStyleLbl="sibTrans2D1" presStyleIdx="11" presStyleCnt="12"/>
      <dgm:spPr/>
      <dgm:t>
        <a:bodyPr/>
        <a:lstStyle/>
        <a:p>
          <a:endParaRPr lang="ru-RU"/>
        </a:p>
      </dgm:t>
    </dgm:pt>
    <dgm:pt modelId="{C47D9E4B-AD47-4E79-B529-9B264E8F4F6B}" type="pres">
      <dgm:prSet presAssocID="{66E51CD7-05D6-4658-BDAA-92C6F3E19708}" presName="connectorText" presStyleLbl="sibTrans2D1" presStyleIdx="11" presStyleCnt="12"/>
      <dgm:spPr/>
      <dgm:t>
        <a:bodyPr/>
        <a:lstStyle/>
        <a:p>
          <a:endParaRPr lang="ru-RU"/>
        </a:p>
      </dgm:t>
    </dgm:pt>
    <dgm:pt modelId="{E0AC84DD-2093-416F-85DE-E547FE520660}" type="pres">
      <dgm:prSet presAssocID="{3BA0FA79-0F0A-4F39-8C6F-85BF113366C3}" presName="node" presStyleLbl="node1" presStyleIdx="11" presStyleCnt="12" custRadScaleRad="90306" custRadScaleInc="-391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700FF3-5EF2-4556-B7CB-5EBE7BC8D130}" type="presOf" srcId="{C35BFE0D-8D40-49C7-84A0-D02CDA978B8B}" destId="{1E3E2163-F1EA-4E3B-9876-7601B98655DD}" srcOrd="0" destOrd="0" presId="urn:microsoft.com/office/officeart/2005/8/layout/radial5"/>
    <dgm:cxn modelId="{4A189105-0239-4451-ACE0-D31E9CBF66B8}" srcId="{6F647F05-65E5-443B-9310-4AF895EEC1B0}" destId="{3BA0FA79-0F0A-4F39-8C6F-85BF113366C3}" srcOrd="11" destOrd="0" parTransId="{66E51CD7-05D6-4658-BDAA-92C6F3E19708}" sibTransId="{3F86135B-3CC7-4CEB-B411-92453A9354E3}"/>
    <dgm:cxn modelId="{32EE6B59-151B-4DFF-91A5-B8BBF9E5CFAB}" type="presOf" srcId="{BC4B6763-2F33-4CCB-B9CC-377BBD0F0800}" destId="{A0B7EB92-DF16-476D-BB87-6C0D26E26F61}" srcOrd="0" destOrd="0" presId="urn:microsoft.com/office/officeart/2005/8/layout/radial5"/>
    <dgm:cxn modelId="{C76B1FDD-1515-4548-A84A-CDE5C2B70761}" srcId="{6F647F05-65E5-443B-9310-4AF895EEC1B0}" destId="{4B1A8440-411B-4A5D-AFC7-3583C59ADD0E}" srcOrd="2" destOrd="0" parTransId="{082CE592-953F-441B-B0C2-F864433A8493}" sibTransId="{0D0679BE-35CF-4C4A-B8A9-7CB6E4D6163D}"/>
    <dgm:cxn modelId="{FF0768D5-736B-4303-BD6A-9E5CCF52E764}" type="presOf" srcId="{C021BE46-16AF-4372-B2A0-67875E2C82CF}" destId="{DA660ED5-C4B7-4208-928A-B8DD66837486}" srcOrd="1" destOrd="0" presId="urn:microsoft.com/office/officeart/2005/8/layout/radial5"/>
    <dgm:cxn modelId="{92C789A7-50FC-487C-835A-422FCFB1CF44}" type="presOf" srcId="{62E153EB-408C-4CB3-B6CA-2A439518E14B}" destId="{83F11675-07D9-406F-853D-13FD28BBB805}" srcOrd="0" destOrd="0" presId="urn:microsoft.com/office/officeart/2005/8/layout/radial5"/>
    <dgm:cxn modelId="{BDBC8127-C9A5-4636-AF0A-79E42F53D923}" srcId="{6F647F05-65E5-443B-9310-4AF895EEC1B0}" destId="{D2A69AB7-A0A6-4501-95CD-2902A3384DE3}" srcOrd="6" destOrd="0" parTransId="{9DEE7B50-C1CB-48D2-999B-DF1098A88396}" sibTransId="{B4AB27D7-F679-4C2F-B351-354C992C8F30}"/>
    <dgm:cxn modelId="{C4418C66-D1E8-4DD3-B783-689F2DA23817}" type="presOf" srcId="{08170AFC-8E89-4179-A96D-636AFFD8C3F3}" destId="{53D78D63-5F88-4163-9535-46A64127BD3A}" srcOrd="1" destOrd="0" presId="urn:microsoft.com/office/officeart/2005/8/layout/radial5"/>
    <dgm:cxn modelId="{07B537B3-157E-4163-BE0B-90C491EC5951}" type="presOf" srcId="{DC5D5739-3654-4815-83B1-177EAF0BDD25}" destId="{3AB02449-4EBC-4302-B256-364ED94D6C2F}" srcOrd="0" destOrd="0" presId="urn:microsoft.com/office/officeart/2005/8/layout/radial5"/>
    <dgm:cxn modelId="{580A3158-E80C-4C86-8105-5AE393BA664B}" srcId="{6F647F05-65E5-443B-9310-4AF895EEC1B0}" destId="{B0A1EC5B-815C-4425-973C-68029EF41D7F}" srcOrd="1" destOrd="0" parTransId="{DC5D5739-3654-4815-83B1-177EAF0BDD25}" sibTransId="{AA1BE4F7-E012-4997-ADED-902B244BA27E}"/>
    <dgm:cxn modelId="{E7BE5A31-4107-4281-9F7B-A5141996E5C9}" type="presOf" srcId="{B0A1EC5B-815C-4425-973C-68029EF41D7F}" destId="{790C8D0D-7FCC-415C-91A5-F97C81F47FA6}" srcOrd="0" destOrd="0" presId="urn:microsoft.com/office/officeart/2005/8/layout/radial5"/>
    <dgm:cxn modelId="{DA3D17C2-8A65-4160-9B01-A012F2CC24FE}" type="presOf" srcId="{082CE592-953F-441B-B0C2-F864433A8493}" destId="{A0E222DD-64BD-4A89-BBB9-2B80D8318D4A}" srcOrd="0" destOrd="0" presId="urn:microsoft.com/office/officeart/2005/8/layout/radial5"/>
    <dgm:cxn modelId="{52F6D51B-E8B4-48A5-929D-277E9CA65A91}" type="presOf" srcId="{8D513BD1-7137-4BB2-A1F4-1B02EFB0F34F}" destId="{4731EA70-1FA8-49F5-A6BF-4AE9CB97C303}" srcOrd="0" destOrd="0" presId="urn:microsoft.com/office/officeart/2005/8/layout/radial5"/>
    <dgm:cxn modelId="{89CDE29E-2BC4-4916-BB9C-B01E0BA2FF9D}" type="presOf" srcId="{A8FC0520-4E1C-47C9-9459-5A566E2A3269}" destId="{47F0322C-5978-482D-A409-1280E22C6D82}" srcOrd="1" destOrd="0" presId="urn:microsoft.com/office/officeart/2005/8/layout/radial5"/>
    <dgm:cxn modelId="{86B075AB-06CB-4837-8A66-F837EFDCED30}" type="presOf" srcId="{9F96D360-CB55-48DB-9778-BF90DCE1129E}" destId="{69EA0517-EDCB-4CEB-899F-D56DCF7B4404}" srcOrd="0" destOrd="0" presId="urn:microsoft.com/office/officeart/2005/8/layout/radial5"/>
    <dgm:cxn modelId="{A9FD25EB-6056-4200-A1EC-1866E2BB1080}" srcId="{6F647F05-65E5-443B-9310-4AF895EEC1B0}" destId="{C35BFE0D-8D40-49C7-84A0-D02CDA978B8B}" srcOrd="8" destOrd="0" parTransId="{32A91E05-862A-476E-8C90-5D9C83A7BD2B}" sibTransId="{CFA0926F-5890-43B8-94D6-CB7F1D59C669}"/>
    <dgm:cxn modelId="{ABB8D3AC-32ED-44B8-98D1-601987ACC1D1}" srcId="{6F647F05-65E5-443B-9310-4AF895EEC1B0}" destId="{9F96D360-CB55-48DB-9778-BF90DCE1129E}" srcOrd="7" destOrd="0" parTransId="{BC4B6763-2F33-4CCB-B9CC-377BBD0F0800}" sibTransId="{286A4893-ECEC-4EFE-BAC3-3F1C84511E21}"/>
    <dgm:cxn modelId="{06644786-9A3F-48CE-BA93-68B8D6261C53}" type="presOf" srcId="{77DF95E1-3397-43CE-99EF-E82D1E9B2066}" destId="{7A035AEB-3A20-4DC3-9A60-032AB2743B03}" srcOrd="0" destOrd="0" presId="urn:microsoft.com/office/officeart/2005/8/layout/radial5"/>
    <dgm:cxn modelId="{A5BC18A6-1C74-45AC-A35E-DB57538BF8E8}" srcId="{6F647F05-65E5-443B-9310-4AF895EEC1B0}" destId="{D63A74EC-A1EC-4823-AB28-835C2DE63D58}" srcOrd="0" destOrd="0" parTransId="{8D513BD1-7137-4BB2-A1F4-1B02EFB0F34F}" sibTransId="{791BBDCE-20BF-42D5-A05C-65C02968CEA7}"/>
    <dgm:cxn modelId="{9728AA65-842C-43A2-8B30-A677AF8FB95F}" type="presOf" srcId="{8D513BD1-7137-4BB2-A1F4-1B02EFB0F34F}" destId="{8D15C70B-27DC-4BC4-8B54-1A6B8CC1DBC1}" srcOrd="1" destOrd="0" presId="urn:microsoft.com/office/officeart/2005/8/layout/radial5"/>
    <dgm:cxn modelId="{4C4E36CB-4790-4586-8B5E-24DE45FF7A3C}" type="presOf" srcId="{082CE592-953F-441B-B0C2-F864433A8493}" destId="{839DF450-14DD-4280-9AEE-DA73938E9B9D}" srcOrd="1" destOrd="0" presId="urn:microsoft.com/office/officeart/2005/8/layout/radial5"/>
    <dgm:cxn modelId="{420E5929-73A4-4A38-8264-96367E09F888}" srcId="{6F647F05-65E5-443B-9310-4AF895EEC1B0}" destId="{420BA717-63F2-4ED1-9193-BDF0AD7BC7EB}" srcOrd="4" destOrd="0" parTransId="{A8FC0520-4E1C-47C9-9459-5A566E2A3269}" sibTransId="{93B10FAD-F9FB-447F-AB26-67CC3C3A8B52}"/>
    <dgm:cxn modelId="{993E2A50-E631-4EC5-A161-67020F5A34D9}" type="presOf" srcId="{D2A69AB7-A0A6-4501-95CD-2902A3384DE3}" destId="{FED909B6-8F19-4D98-AAC2-EBEEF4830C2B}" srcOrd="0" destOrd="0" presId="urn:microsoft.com/office/officeart/2005/8/layout/radial5"/>
    <dgm:cxn modelId="{13A3C060-02C2-440C-8999-733ED30C8C7E}" type="presOf" srcId="{6B4A9C71-5243-4375-98C7-BA189146832B}" destId="{8B82EA68-B59A-424E-9756-C221A13DB47F}" srcOrd="0" destOrd="0" presId="urn:microsoft.com/office/officeart/2005/8/layout/radial5"/>
    <dgm:cxn modelId="{22EC0AB5-9012-4936-BE1B-AF6CC7AEDCDB}" srcId="{6B4A9C71-5243-4375-98C7-BA189146832B}" destId="{45744066-B02E-4576-A7F1-E2464C0E1366}" srcOrd="1" destOrd="0" parTransId="{0677F5B0-6215-44F3-BDE3-BB79C72F21B8}" sibTransId="{BC236EC9-8B41-443E-BEDA-2F2BE533A095}"/>
    <dgm:cxn modelId="{CA650B5A-484E-4FA4-A2C3-60E7E8F817FF}" type="presOf" srcId="{77DF95E1-3397-43CE-99EF-E82D1E9B2066}" destId="{4273F29E-B93C-44D6-A671-FCDC77ED9BA3}" srcOrd="1" destOrd="0" presId="urn:microsoft.com/office/officeart/2005/8/layout/radial5"/>
    <dgm:cxn modelId="{091EB92C-55BC-43B4-903B-CA4A30485601}" type="presOf" srcId="{66E51CD7-05D6-4658-BDAA-92C6F3E19708}" destId="{C47D9E4B-AD47-4E79-B529-9B264E8F4F6B}" srcOrd="1" destOrd="0" presId="urn:microsoft.com/office/officeart/2005/8/layout/radial5"/>
    <dgm:cxn modelId="{B17AD0AC-43E3-45E1-9E48-EC8B1CB5BD5D}" type="presOf" srcId="{08170AFC-8E89-4179-A96D-636AFFD8C3F3}" destId="{DF27FC25-052B-426A-9E06-117E992234F6}" srcOrd="0" destOrd="0" presId="urn:microsoft.com/office/officeart/2005/8/layout/radial5"/>
    <dgm:cxn modelId="{9BCB608A-0A5E-4ADA-86A9-283215221B88}" type="presOf" srcId="{DC5D5739-3654-4815-83B1-177EAF0BDD25}" destId="{FE506610-9E90-41A7-A422-EB70C350B050}" srcOrd="1" destOrd="0" presId="urn:microsoft.com/office/officeart/2005/8/layout/radial5"/>
    <dgm:cxn modelId="{E7239DBA-8E0C-43F4-B5F3-3E3AFB946141}" type="presOf" srcId="{AA0A2BD5-A368-4F17-8E9D-23F1FC377812}" destId="{EB1C3899-7B42-47CD-912B-DD035472498D}" srcOrd="0" destOrd="0" presId="urn:microsoft.com/office/officeart/2005/8/layout/radial5"/>
    <dgm:cxn modelId="{8F149D82-5BC9-4056-BD5B-386F018DE736}" type="presOf" srcId="{637E412C-91EE-486E-8354-15F2384BE3EA}" destId="{D8B200F5-4D07-49B2-A587-C2FE6CEC49F8}" srcOrd="0" destOrd="0" presId="urn:microsoft.com/office/officeart/2005/8/layout/radial5"/>
    <dgm:cxn modelId="{48ECD170-E6C5-489E-A263-20CC615C17AB}" srcId="{6F647F05-65E5-443B-9310-4AF895EEC1B0}" destId="{AA0A2BD5-A368-4F17-8E9D-23F1FC377812}" srcOrd="5" destOrd="0" parTransId="{6598F354-400C-439C-BDD5-729D663E252E}" sibTransId="{0A69E1AC-CA25-4F66-967D-B64CF01B740F}"/>
    <dgm:cxn modelId="{E27D181F-A955-4A58-9BBB-A64A6703201C}" type="presOf" srcId="{4E037BB9-0FBE-485B-9D96-CA97E236F16F}" destId="{EB1C3899-7B42-47CD-912B-DD035472498D}" srcOrd="0" destOrd="1" presId="urn:microsoft.com/office/officeart/2005/8/layout/radial5"/>
    <dgm:cxn modelId="{AA42EE02-6032-42A8-9987-55036734DA83}" type="presOf" srcId="{6F647F05-65E5-443B-9310-4AF895EEC1B0}" destId="{ED72E44C-8498-48F8-9652-E5DD6AC5818D}" srcOrd="0" destOrd="0" presId="urn:microsoft.com/office/officeart/2005/8/layout/radial5"/>
    <dgm:cxn modelId="{EA60BD94-54CE-450D-A117-19A3057D3DE3}" srcId="{6F647F05-65E5-443B-9310-4AF895EEC1B0}" destId="{637E412C-91EE-486E-8354-15F2384BE3EA}" srcOrd="3" destOrd="0" parTransId="{C021BE46-16AF-4372-B2A0-67875E2C82CF}" sibTransId="{6923DAD3-03A3-4184-9D76-6CCF9386A60A}"/>
    <dgm:cxn modelId="{3D298F8D-7730-4720-94EF-B08F939E41C7}" type="presOf" srcId="{BC4B6763-2F33-4CCB-B9CC-377BBD0F0800}" destId="{E3A5A4EE-729B-477E-AEA8-7FC61FA6B941}" srcOrd="1" destOrd="0" presId="urn:microsoft.com/office/officeart/2005/8/layout/radial5"/>
    <dgm:cxn modelId="{1A976768-17E0-4135-90C3-A0A1FBEE2DE4}" type="presOf" srcId="{66E51CD7-05D6-4658-BDAA-92C6F3E19708}" destId="{553B84E4-4A31-43DB-B3BF-8E8EF2B79F2D}" srcOrd="0" destOrd="0" presId="urn:microsoft.com/office/officeart/2005/8/layout/radial5"/>
    <dgm:cxn modelId="{30BC86BE-C78E-4BDF-A18F-EC67709D7EF3}" srcId="{AA0A2BD5-A368-4F17-8E9D-23F1FC377812}" destId="{4E037BB9-0FBE-485B-9D96-CA97E236F16F}" srcOrd="0" destOrd="0" parTransId="{1BC0C76F-59B3-4CB2-A81C-773F8BFBB2D1}" sibTransId="{661EBCA7-E4FC-4670-AE0C-E6651D40875B}"/>
    <dgm:cxn modelId="{71320FC6-68C8-4145-AACE-CB7B90450F25}" type="presOf" srcId="{C021BE46-16AF-4372-B2A0-67875E2C82CF}" destId="{06F93DE9-E67A-4CE1-BC6B-5C458B1137B0}" srcOrd="0" destOrd="0" presId="urn:microsoft.com/office/officeart/2005/8/layout/radial5"/>
    <dgm:cxn modelId="{AA9A52AA-5D6D-4ABC-8ACC-7EA59C750694}" type="presOf" srcId="{32A91E05-862A-476E-8C90-5D9C83A7BD2B}" destId="{F6C78620-3ECE-4B34-9A73-1D7C770EA3FB}" srcOrd="0" destOrd="0" presId="urn:microsoft.com/office/officeart/2005/8/layout/radial5"/>
    <dgm:cxn modelId="{0E4B93AF-11EF-4A03-9B49-1609FBF16A43}" type="presOf" srcId="{32A91E05-862A-476E-8C90-5D9C83A7BD2B}" destId="{B2C5D6C6-7F34-4066-A2C1-3A1FA7BA6F70}" srcOrd="1" destOrd="0" presId="urn:microsoft.com/office/officeart/2005/8/layout/radial5"/>
    <dgm:cxn modelId="{4DBF7B55-349F-4B42-90EA-AFBAC2EEB052}" type="presOf" srcId="{D78F1D4C-A2EF-4C56-940B-FB3F18A7298D}" destId="{EDA34655-9131-4731-957F-5382F53A0660}" srcOrd="0" destOrd="0" presId="urn:microsoft.com/office/officeart/2005/8/layout/radial5"/>
    <dgm:cxn modelId="{ABED2E02-15A5-4C16-B1D1-602D9ACBE16D}" type="presOf" srcId="{4B1A8440-411B-4A5D-AFC7-3583C59ADD0E}" destId="{73BC26A8-8D0F-45E6-9E3B-37EADD227262}" srcOrd="0" destOrd="0" presId="urn:microsoft.com/office/officeart/2005/8/layout/radial5"/>
    <dgm:cxn modelId="{71FA8F34-8092-4517-887C-26050E9F2A90}" srcId="{6B4A9C71-5243-4375-98C7-BA189146832B}" destId="{5BF636BB-5DDB-443B-BF03-7A764813EFC9}" srcOrd="3" destOrd="0" parTransId="{ECBC13CB-0E4B-4202-AAA0-8D11A0067FDC}" sibTransId="{E28794F7-086C-4C94-AB2B-831CC1639D1F}"/>
    <dgm:cxn modelId="{A00878C0-A87A-42B9-83D7-EE8880E34935}" srcId="{6F647F05-65E5-443B-9310-4AF895EEC1B0}" destId="{D78F1D4C-A2EF-4C56-940B-FB3F18A7298D}" srcOrd="10" destOrd="0" parTransId="{08170AFC-8E89-4179-A96D-636AFFD8C3F3}" sibTransId="{3B6B2775-EA0D-4CA6-A4A3-0187E341F68C}"/>
    <dgm:cxn modelId="{2699B24F-ACF8-4550-AD9A-F2660EC49258}" type="presOf" srcId="{420BA717-63F2-4ED1-9193-BDF0AD7BC7EB}" destId="{FFE63D16-C443-42C8-BB30-4CA61876A647}" srcOrd="0" destOrd="0" presId="urn:microsoft.com/office/officeart/2005/8/layout/radial5"/>
    <dgm:cxn modelId="{6F196EAE-17CF-4414-9FA3-1C9E9DAFB1F0}" type="presOf" srcId="{D63A74EC-A1EC-4823-AB28-835C2DE63D58}" destId="{E2EC1D87-F728-458A-8AB1-7A3D78F9D25E}" srcOrd="0" destOrd="0" presId="urn:microsoft.com/office/officeart/2005/8/layout/radial5"/>
    <dgm:cxn modelId="{41818503-99A8-476A-96AC-0287D543A5D6}" type="presOf" srcId="{A8FC0520-4E1C-47C9-9459-5A566E2A3269}" destId="{E7EAB10C-E176-4610-B2C6-BE8F83AD0F9B}" srcOrd="0" destOrd="0" presId="urn:microsoft.com/office/officeart/2005/8/layout/radial5"/>
    <dgm:cxn modelId="{AC09677F-9062-421F-BB43-4AC0612AEA44}" srcId="{6B4A9C71-5243-4375-98C7-BA189146832B}" destId="{9C91FA12-AC62-4A52-92E6-5E87EAE28BF6}" srcOrd="2" destOrd="0" parTransId="{0EFC1585-8944-4D09-8DCC-075604E1DAB7}" sibTransId="{DF7A1295-DB09-4F60-BE2B-256F67B784CD}"/>
    <dgm:cxn modelId="{6AFCD85F-4E83-4253-B57C-63DBA47E25CC}" type="presOf" srcId="{9DEE7B50-C1CB-48D2-999B-DF1098A88396}" destId="{881BA4B6-6173-4BE7-ACB0-127409627ABA}" srcOrd="1" destOrd="0" presId="urn:microsoft.com/office/officeart/2005/8/layout/radial5"/>
    <dgm:cxn modelId="{67C9C16B-C80C-4673-891A-0E15E285D84B}" type="presOf" srcId="{6598F354-400C-439C-BDD5-729D663E252E}" destId="{FA950D33-9BD9-4D37-A533-789F5554AFB5}" srcOrd="0" destOrd="0" presId="urn:microsoft.com/office/officeart/2005/8/layout/radial5"/>
    <dgm:cxn modelId="{F280695C-BCD4-44D5-BD42-7B1024E9C69E}" srcId="{6B4A9C71-5243-4375-98C7-BA189146832B}" destId="{6F647F05-65E5-443B-9310-4AF895EEC1B0}" srcOrd="0" destOrd="0" parTransId="{75BFC95B-EA58-4583-BC2B-08582B3ED8DC}" sibTransId="{FCC559A8-CB2E-461F-864E-CCB99C0FD9A4}"/>
    <dgm:cxn modelId="{AF519C85-44F7-4E4D-AF80-8051405C3F98}" type="presOf" srcId="{3BA0FA79-0F0A-4F39-8C6F-85BF113366C3}" destId="{E0AC84DD-2093-416F-85DE-E547FE520660}" srcOrd="0" destOrd="0" presId="urn:microsoft.com/office/officeart/2005/8/layout/radial5"/>
    <dgm:cxn modelId="{773FC4FE-F49B-43D6-8994-46D6605CBA43}" type="presOf" srcId="{6598F354-400C-439C-BDD5-729D663E252E}" destId="{F326903B-AF5C-41D9-A950-9DE60C069BDF}" srcOrd="1" destOrd="0" presId="urn:microsoft.com/office/officeart/2005/8/layout/radial5"/>
    <dgm:cxn modelId="{ADC9DA9E-F2B6-4896-9683-798475FBAEB4}" type="presOf" srcId="{9DEE7B50-C1CB-48D2-999B-DF1098A88396}" destId="{2F5553CB-2478-4421-B002-5FA728364A78}" srcOrd="0" destOrd="0" presId="urn:microsoft.com/office/officeart/2005/8/layout/radial5"/>
    <dgm:cxn modelId="{54059384-7D56-4783-9E6B-CB7051B26B45}" srcId="{6F647F05-65E5-443B-9310-4AF895EEC1B0}" destId="{62E153EB-408C-4CB3-B6CA-2A439518E14B}" srcOrd="9" destOrd="0" parTransId="{77DF95E1-3397-43CE-99EF-E82D1E9B2066}" sibTransId="{69F9F7AF-4DAB-4B6C-A26F-22C945FB8A80}"/>
    <dgm:cxn modelId="{A7B02A78-EB42-463F-8CCA-740665AB810D}" type="presParOf" srcId="{8B82EA68-B59A-424E-9756-C221A13DB47F}" destId="{ED72E44C-8498-48F8-9652-E5DD6AC5818D}" srcOrd="0" destOrd="0" presId="urn:microsoft.com/office/officeart/2005/8/layout/radial5"/>
    <dgm:cxn modelId="{FDAD871A-62C1-4ACB-A9F5-E00A6097AAA7}" type="presParOf" srcId="{8B82EA68-B59A-424E-9756-C221A13DB47F}" destId="{4731EA70-1FA8-49F5-A6BF-4AE9CB97C303}" srcOrd="1" destOrd="0" presId="urn:microsoft.com/office/officeart/2005/8/layout/radial5"/>
    <dgm:cxn modelId="{1C413B24-9EBF-433B-89E6-0F7F9916767B}" type="presParOf" srcId="{4731EA70-1FA8-49F5-A6BF-4AE9CB97C303}" destId="{8D15C70B-27DC-4BC4-8B54-1A6B8CC1DBC1}" srcOrd="0" destOrd="0" presId="urn:microsoft.com/office/officeart/2005/8/layout/radial5"/>
    <dgm:cxn modelId="{2DA8793B-D65F-4C2F-8DF8-E76123ACCA2F}" type="presParOf" srcId="{8B82EA68-B59A-424E-9756-C221A13DB47F}" destId="{E2EC1D87-F728-458A-8AB1-7A3D78F9D25E}" srcOrd="2" destOrd="0" presId="urn:microsoft.com/office/officeart/2005/8/layout/radial5"/>
    <dgm:cxn modelId="{DD56AADB-EA41-4FC8-BCBF-2B902B13E6B5}" type="presParOf" srcId="{8B82EA68-B59A-424E-9756-C221A13DB47F}" destId="{3AB02449-4EBC-4302-B256-364ED94D6C2F}" srcOrd="3" destOrd="0" presId="urn:microsoft.com/office/officeart/2005/8/layout/radial5"/>
    <dgm:cxn modelId="{B0DD324F-5131-45A4-8E74-517D72293AF9}" type="presParOf" srcId="{3AB02449-4EBC-4302-B256-364ED94D6C2F}" destId="{FE506610-9E90-41A7-A422-EB70C350B050}" srcOrd="0" destOrd="0" presId="urn:microsoft.com/office/officeart/2005/8/layout/radial5"/>
    <dgm:cxn modelId="{7C24DD8F-6B75-4AF8-87A8-2025EBB5E0B2}" type="presParOf" srcId="{8B82EA68-B59A-424E-9756-C221A13DB47F}" destId="{790C8D0D-7FCC-415C-91A5-F97C81F47FA6}" srcOrd="4" destOrd="0" presId="urn:microsoft.com/office/officeart/2005/8/layout/radial5"/>
    <dgm:cxn modelId="{4857C1DB-3B6C-4EBE-B2DD-290D1C2FA5A4}" type="presParOf" srcId="{8B82EA68-B59A-424E-9756-C221A13DB47F}" destId="{A0E222DD-64BD-4A89-BBB9-2B80D8318D4A}" srcOrd="5" destOrd="0" presId="urn:microsoft.com/office/officeart/2005/8/layout/radial5"/>
    <dgm:cxn modelId="{7A558448-173A-419C-BFE0-616C6382638D}" type="presParOf" srcId="{A0E222DD-64BD-4A89-BBB9-2B80D8318D4A}" destId="{839DF450-14DD-4280-9AEE-DA73938E9B9D}" srcOrd="0" destOrd="0" presId="urn:microsoft.com/office/officeart/2005/8/layout/radial5"/>
    <dgm:cxn modelId="{D607D196-B98F-4BEF-8BBD-FA902A82D2D8}" type="presParOf" srcId="{8B82EA68-B59A-424E-9756-C221A13DB47F}" destId="{73BC26A8-8D0F-45E6-9E3B-37EADD227262}" srcOrd="6" destOrd="0" presId="urn:microsoft.com/office/officeart/2005/8/layout/radial5"/>
    <dgm:cxn modelId="{8DF4460F-72A4-43AB-8AC1-D02EA9EA2532}" type="presParOf" srcId="{8B82EA68-B59A-424E-9756-C221A13DB47F}" destId="{06F93DE9-E67A-4CE1-BC6B-5C458B1137B0}" srcOrd="7" destOrd="0" presId="urn:microsoft.com/office/officeart/2005/8/layout/radial5"/>
    <dgm:cxn modelId="{3C464C5C-8192-4C68-8916-F106B56D4F26}" type="presParOf" srcId="{06F93DE9-E67A-4CE1-BC6B-5C458B1137B0}" destId="{DA660ED5-C4B7-4208-928A-B8DD66837486}" srcOrd="0" destOrd="0" presId="urn:microsoft.com/office/officeart/2005/8/layout/radial5"/>
    <dgm:cxn modelId="{67FD98A4-42FC-47F5-84B4-3D44F640148C}" type="presParOf" srcId="{8B82EA68-B59A-424E-9756-C221A13DB47F}" destId="{D8B200F5-4D07-49B2-A587-C2FE6CEC49F8}" srcOrd="8" destOrd="0" presId="urn:microsoft.com/office/officeart/2005/8/layout/radial5"/>
    <dgm:cxn modelId="{C549B83A-1BE4-420B-B07A-F292A10852CA}" type="presParOf" srcId="{8B82EA68-B59A-424E-9756-C221A13DB47F}" destId="{E7EAB10C-E176-4610-B2C6-BE8F83AD0F9B}" srcOrd="9" destOrd="0" presId="urn:microsoft.com/office/officeart/2005/8/layout/radial5"/>
    <dgm:cxn modelId="{DDE01CD4-2FD8-410B-9F22-83F5C4CBEAA1}" type="presParOf" srcId="{E7EAB10C-E176-4610-B2C6-BE8F83AD0F9B}" destId="{47F0322C-5978-482D-A409-1280E22C6D82}" srcOrd="0" destOrd="0" presId="urn:microsoft.com/office/officeart/2005/8/layout/radial5"/>
    <dgm:cxn modelId="{81FCAC48-B41E-439E-A9A7-E6F80AC85B1A}" type="presParOf" srcId="{8B82EA68-B59A-424E-9756-C221A13DB47F}" destId="{FFE63D16-C443-42C8-BB30-4CA61876A647}" srcOrd="10" destOrd="0" presId="urn:microsoft.com/office/officeart/2005/8/layout/radial5"/>
    <dgm:cxn modelId="{B95E3FEC-FE78-4CE0-B536-77BAF938786B}" type="presParOf" srcId="{8B82EA68-B59A-424E-9756-C221A13DB47F}" destId="{FA950D33-9BD9-4D37-A533-789F5554AFB5}" srcOrd="11" destOrd="0" presId="urn:microsoft.com/office/officeart/2005/8/layout/radial5"/>
    <dgm:cxn modelId="{BD71C661-3071-4725-8404-DD664F908192}" type="presParOf" srcId="{FA950D33-9BD9-4D37-A533-789F5554AFB5}" destId="{F326903B-AF5C-41D9-A950-9DE60C069BDF}" srcOrd="0" destOrd="0" presId="urn:microsoft.com/office/officeart/2005/8/layout/radial5"/>
    <dgm:cxn modelId="{FF3BD99B-1342-434C-91B5-D2B9F42A9B87}" type="presParOf" srcId="{8B82EA68-B59A-424E-9756-C221A13DB47F}" destId="{EB1C3899-7B42-47CD-912B-DD035472498D}" srcOrd="12" destOrd="0" presId="urn:microsoft.com/office/officeart/2005/8/layout/radial5"/>
    <dgm:cxn modelId="{1BE6F9C2-25FB-4DC0-ADE5-699808454ADB}" type="presParOf" srcId="{8B82EA68-B59A-424E-9756-C221A13DB47F}" destId="{2F5553CB-2478-4421-B002-5FA728364A78}" srcOrd="13" destOrd="0" presId="urn:microsoft.com/office/officeart/2005/8/layout/radial5"/>
    <dgm:cxn modelId="{87F3EB5F-ACDB-4E79-AE07-6043C3A48D7B}" type="presParOf" srcId="{2F5553CB-2478-4421-B002-5FA728364A78}" destId="{881BA4B6-6173-4BE7-ACB0-127409627ABA}" srcOrd="0" destOrd="0" presId="urn:microsoft.com/office/officeart/2005/8/layout/radial5"/>
    <dgm:cxn modelId="{F75FF2BE-9767-4C85-BF0E-6EDF57E9461D}" type="presParOf" srcId="{8B82EA68-B59A-424E-9756-C221A13DB47F}" destId="{FED909B6-8F19-4D98-AAC2-EBEEF4830C2B}" srcOrd="14" destOrd="0" presId="urn:microsoft.com/office/officeart/2005/8/layout/radial5"/>
    <dgm:cxn modelId="{12834C2C-3312-41FA-9435-0E7734282BAE}" type="presParOf" srcId="{8B82EA68-B59A-424E-9756-C221A13DB47F}" destId="{A0B7EB92-DF16-476D-BB87-6C0D26E26F61}" srcOrd="15" destOrd="0" presId="urn:microsoft.com/office/officeart/2005/8/layout/radial5"/>
    <dgm:cxn modelId="{007D5F66-F003-47A0-B1D6-49ADF329FA7E}" type="presParOf" srcId="{A0B7EB92-DF16-476D-BB87-6C0D26E26F61}" destId="{E3A5A4EE-729B-477E-AEA8-7FC61FA6B941}" srcOrd="0" destOrd="0" presId="urn:microsoft.com/office/officeart/2005/8/layout/radial5"/>
    <dgm:cxn modelId="{E4CE2A71-F4CE-4D59-AD3F-CB46DAA0A4A4}" type="presParOf" srcId="{8B82EA68-B59A-424E-9756-C221A13DB47F}" destId="{69EA0517-EDCB-4CEB-899F-D56DCF7B4404}" srcOrd="16" destOrd="0" presId="urn:microsoft.com/office/officeart/2005/8/layout/radial5"/>
    <dgm:cxn modelId="{31EB3F53-F6C4-4FDC-9237-874139BD69D9}" type="presParOf" srcId="{8B82EA68-B59A-424E-9756-C221A13DB47F}" destId="{F6C78620-3ECE-4B34-9A73-1D7C770EA3FB}" srcOrd="17" destOrd="0" presId="urn:microsoft.com/office/officeart/2005/8/layout/radial5"/>
    <dgm:cxn modelId="{A32D066A-A0C8-489C-BCD9-EB551ADB8F90}" type="presParOf" srcId="{F6C78620-3ECE-4B34-9A73-1D7C770EA3FB}" destId="{B2C5D6C6-7F34-4066-A2C1-3A1FA7BA6F70}" srcOrd="0" destOrd="0" presId="urn:microsoft.com/office/officeart/2005/8/layout/radial5"/>
    <dgm:cxn modelId="{F576F758-3BFF-4589-9824-9F7D9118CF66}" type="presParOf" srcId="{8B82EA68-B59A-424E-9756-C221A13DB47F}" destId="{1E3E2163-F1EA-4E3B-9876-7601B98655DD}" srcOrd="18" destOrd="0" presId="urn:microsoft.com/office/officeart/2005/8/layout/radial5"/>
    <dgm:cxn modelId="{1A9DDF7F-2E64-4216-8839-9222CD497DCE}" type="presParOf" srcId="{8B82EA68-B59A-424E-9756-C221A13DB47F}" destId="{7A035AEB-3A20-4DC3-9A60-032AB2743B03}" srcOrd="19" destOrd="0" presId="urn:microsoft.com/office/officeart/2005/8/layout/radial5"/>
    <dgm:cxn modelId="{66F8070A-F9D9-443F-870B-5B098E6EC9E4}" type="presParOf" srcId="{7A035AEB-3A20-4DC3-9A60-032AB2743B03}" destId="{4273F29E-B93C-44D6-A671-FCDC77ED9BA3}" srcOrd="0" destOrd="0" presId="urn:microsoft.com/office/officeart/2005/8/layout/radial5"/>
    <dgm:cxn modelId="{64C4F4AA-FD95-422F-887F-604CD9D31E2B}" type="presParOf" srcId="{8B82EA68-B59A-424E-9756-C221A13DB47F}" destId="{83F11675-07D9-406F-853D-13FD28BBB805}" srcOrd="20" destOrd="0" presId="urn:microsoft.com/office/officeart/2005/8/layout/radial5"/>
    <dgm:cxn modelId="{0A4E87B6-76B5-4C5A-BBB4-F6FA30D64A01}" type="presParOf" srcId="{8B82EA68-B59A-424E-9756-C221A13DB47F}" destId="{DF27FC25-052B-426A-9E06-117E992234F6}" srcOrd="21" destOrd="0" presId="urn:microsoft.com/office/officeart/2005/8/layout/radial5"/>
    <dgm:cxn modelId="{00C33842-B415-49A7-ABC1-2BF77FD76316}" type="presParOf" srcId="{DF27FC25-052B-426A-9E06-117E992234F6}" destId="{53D78D63-5F88-4163-9535-46A64127BD3A}" srcOrd="0" destOrd="0" presId="urn:microsoft.com/office/officeart/2005/8/layout/radial5"/>
    <dgm:cxn modelId="{FDB96C34-FB08-4F42-9C7B-BD841FD20D76}" type="presParOf" srcId="{8B82EA68-B59A-424E-9756-C221A13DB47F}" destId="{EDA34655-9131-4731-957F-5382F53A0660}" srcOrd="22" destOrd="0" presId="urn:microsoft.com/office/officeart/2005/8/layout/radial5"/>
    <dgm:cxn modelId="{4CF2227E-F32F-4740-B7CF-D28DFE050C3B}" type="presParOf" srcId="{8B82EA68-B59A-424E-9756-C221A13DB47F}" destId="{553B84E4-4A31-43DB-B3BF-8E8EF2B79F2D}" srcOrd="23" destOrd="0" presId="urn:microsoft.com/office/officeart/2005/8/layout/radial5"/>
    <dgm:cxn modelId="{2E60CD7C-3CBB-49DB-B9FD-5C7D98DA5D16}" type="presParOf" srcId="{553B84E4-4A31-43DB-B3BF-8E8EF2B79F2D}" destId="{C47D9E4B-AD47-4E79-B529-9B264E8F4F6B}" srcOrd="0" destOrd="0" presId="urn:microsoft.com/office/officeart/2005/8/layout/radial5"/>
    <dgm:cxn modelId="{97154806-9031-4BC5-8D8E-F7F0B6089D84}" type="presParOf" srcId="{8B82EA68-B59A-424E-9756-C221A13DB47F}" destId="{E0AC84DD-2093-416F-85DE-E547FE520660}" srcOrd="2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DD7F84-EA97-45E3-A8AF-41ECED72EDA8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EACDC9A-250C-4303-A01E-80E3044DC745}" type="pres">
      <dgm:prSet presAssocID="{5ADD7F84-EA97-45E3-A8AF-41ECED72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843A049-F856-4885-B848-C0FA4315FB24}" type="presOf" srcId="{5ADD7F84-EA97-45E3-A8AF-41ECED72EDA8}" destId="{3EACDC9A-250C-4303-A01E-80E3044DC74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A6755-6AFF-4F41-9A02-C6803C4B2A71}">
      <dsp:nvSpPr>
        <dsp:cNvPr id="0" name=""/>
        <dsp:cNvSpPr/>
      </dsp:nvSpPr>
      <dsp:spPr>
        <a:xfrm>
          <a:off x="-5780666" y="-884761"/>
          <a:ext cx="6882091" cy="6882091"/>
        </a:xfrm>
        <a:prstGeom prst="blockArc">
          <a:avLst>
            <a:gd name="adj1" fmla="val 18900000"/>
            <a:gd name="adj2" fmla="val 2700000"/>
            <a:gd name="adj3" fmla="val 314"/>
          </a:avLst>
        </a:prstGeom>
        <a:noFill/>
        <a:ln w="15875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A0794C-4E2F-49A5-B378-3F61E1785240}">
      <dsp:nvSpPr>
        <dsp:cNvPr id="0" name=""/>
        <dsp:cNvSpPr/>
      </dsp:nvSpPr>
      <dsp:spPr>
        <a:xfrm>
          <a:off x="410367" y="269227"/>
          <a:ext cx="7798804" cy="53825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23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налогового потенциала  на территории  района, поддержка малого и среднего предпринимательства на муниципальном уровне, взаимовыгодное сотрудничество с организациями, формирующими налоговый потенциал района</a:t>
          </a:r>
          <a:endParaRPr lang="ru-RU" sz="12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410367" y="269227"/>
        <a:ext cx="7798804" cy="538251"/>
      </dsp:txXfrm>
    </dsp:sp>
    <dsp:sp modelId="{D0C5D387-6AAB-464E-8186-6BD2CC9FF117}">
      <dsp:nvSpPr>
        <dsp:cNvPr id="0" name=""/>
        <dsp:cNvSpPr/>
      </dsp:nvSpPr>
      <dsp:spPr>
        <a:xfrm>
          <a:off x="73960" y="201946"/>
          <a:ext cx="672813" cy="672813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15875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EE41A-62AA-4193-89C7-328961AA2279}">
      <dsp:nvSpPr>
        <dsp:cNvPr id="0" name=""/>
        <dsp:cNvSpPr/>
      </dsp:nvSpPr>
      <dsp:spPr>
        <a:xfrm>
          <a:off x="853115" y="1076502"/>
          <a:ext cx="7356056" cy="53825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23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 налогового  администрирования, повышение уровня ответственности главных администраторов доходов за качественное прогнозирование доходов бюджета и выполнение в полном объеме утвержденных годовых назначений по доходам</a:t>
          </a:r>
          <a:endParaRPr lang="ru-RU" sz="1200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3115" y="1076502"/>
        <a:ext cx="7356056" cy="538251"/>
      </dsp:txXfrm>
    </dsp:sp>
    <dsp:sp modelId="{208FFE8C-6F02-4684-8727-AF0F22D7DB66}">
      <dsp:nvSpPr>
        <dsp:cNvPr id="0" name=""/>
        <dsp:cNvSpPr/>
      </dsp:nvSpPr>
      <dsp:spPr>
        <a:xfrm>
          <a:off x="516708" y="1009220"/>
          <a:ext cx="672813" cy="672813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5875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0575A-6E26-4CE6-8155-853F3351C573}">
      <dsp:nvSpPr>
        <dsp:cNvPr id="0" name=""/>
        <dsp:cNvSpPr/>
      </dsp:nvSpPr>
      <dsp:spPr>
        <a:xfrm>
          <a:off x="1055573" y="1883776"/>
          <a:ext cx="7153598" cy="538251"/>
        </a:xfrm>
        <a:prstGeom prst="rect">
          <a:avLst/>
        </a:prstGeom>
        <a:solidFill>
          <a:srgbClr val="DDDDDD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23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 сбалансированности  и  долгосрочной устойчивости  бюджетной системы  района, повышение эффективности муниципального управления</a:t>
          </a:r>
          <a:endParaRPr lang="ru-RU" sz="1200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5573" y="1883776"/>
        <a:ext cx="7153598" cy="538251"/>
      </dsp:txXfrm>
    </dsp:sp>
    <dsp:sp modelId="{1FF01602-315F-4FEE-B2DF-52A7F1463C7C}">
      <dsp:nvSpPr>
        <dsp:cNvPr id="0" name=""/>
        <dsp:cNvSpPr/>
      </dsp:nvSpPr>
      <dsp:spPr>
        <a:xfrm>
          <a:off x="720081" y="1800199"/>
          <a:ext cx="672813" cy="672813"/>
        </a:xfrm>
        <a:prstGeom prst="ellipse">
          <a:avLst/>
        </a:prstGeom>
        <a:solidFill>
          <a:srgbClr val="E7D5EF"/>
        </a:solidFill>
        <a:ln w="15875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9958A-7C99-4EEE-80C9-D349B9AE18DE}">
      <dsp:nvSpPr>
        <dsp:cNvPr id="0" name=""/>
        <dsp:cNvSpPr/>
      </dsp:nvSpPr>
      <dsp:spPr>
        <a:xfrm>
          <a:off x="1055573" y="2690540"/>
          <a:ext cx="7153598" cy="538251"/>
        </a:xfrm>
        <a:prstGeom prst="rect">
          <a:avLst/>
        </a:prstGeom>
        <a:solidFill>
          <a:srgbClr val="DDDDDD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23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 </a:t>
          </a:r>
          <a:r>
            <a:rPr lang="ru-RU" sz="1200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 эффективности  и  оптимизация  бюджетных  расходов, повышение  качества  оказываемых  услуг</a:t>
          </a:r>
          <a:endParaRPr lang="ru-RU" sz="1200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5573" y="2690540"/>
        <a:ext cx="7153598" cy="538251"/>
      </dsp:txXfrm>
    </dsp:sp>
    <dsp:sp modelId="{AA97E70A-85B4-4015-9263-B80B665F7D7C}">
      <dsp:nvSpPr>
        <dsp:cNvPr id="0" name=""/>
        <dsp:cNvSpPr/>
      </dsp:nvSpPr>
      <dsp:spPr>
        <a:xfrm>
          <a:off x="720081" y="2592289"/>
          <a:ext cx="672813" cy="672813"/>
        </a:xfrm>
        <a:prstGeom prst="ellipse">
          <a:avLst/>
        </a:prstGeom>
        <a:solidFill>
          <a:srgbClr val="E7D5EF"/>
        </a:solidFill>
        <a:ln w="15875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42997-4FA4-4D5D-BA0D-EE016D9997B3}">
      <dsp:nvSpPr>
        <dsp:cNvPr id="0" name=""/>
        <dsp:cNvSpPr/>
      </dsp:nvSpPr>
      <dsp:spPr>
        <a:xfrm>
          <a:off x="853115" y="3497814"/>
          <a:ext cx="7356056" cy="53825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23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Выравнивание возможностей граждан в получении качественных и доступных муниципальных услуг и создание условий для исполнения органами местного самоуправления закрепленных за ними полномочий</a:t>
          </a:r>
          <a:endParaRPr lang="ru-RU" sz="1200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3115" y="3497814"/>
        <a:ext cx="7356056" cy="538251"/>
      </dsp:txXfrm>
    </dsp:sp>
    <dsp:sp modelId="{6752188C-C2E0-4A93-8431-4304C037DDC7}">
      <dsp:nvSpPr>
        <dsp:cNvPr id="0" name=""/>
        <dsp:cNvSpPr/>
      </dsp:nvSpPr>
      <dsp:spPr>
        <a:xfrm>
          <a:off x="516708" y="3430533"/>
          <a:ext cx="672813" cy="672813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5875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2283D-F551-44EA-8EB0-1204BC127BAA}">
      <dsp:nvSpPr>
        <dsp:cNvPr id="0" name=""/>
        <dsp:cNvSpPr/>
      </dsp:nvSpPr>
      <dsp:spPr>
        <a:xfrm>
          <a:off x="410367" y="4305089"/>
          <a:ext cx="7798804" cy="53825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237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и совершенствование системы финансового контроля и контроля в сфере закупок</a:t>
          </a:r>
          <a:endParaRPr lang="ru-RU" sz="1200" kern="1200" dirty="0">
            <a:solidFill>
              <a:srgbClr val="0033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367" y="4305089"/>
        <a:ext cx="7798804" cy="538251"/>
      </dsp:txXfrm>
    </dsp:sp>
    <dsp:sp modelId="{522080C4-76AD-4D70-95E8-8D83BCE7842D}">
      <dsp:nvSpPr>
        <dsp:cNvPr id="0" name=""/>
        <dsp:cNvSpPr/>
      </dsp:nvSpPr>
      <dsp:spPr>
        <a:xfrm>
          <a:off x="73960" y="4237807"/>
          <a:ext cx="672813" cy="672813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2E44C-8498-48F8-9652-E5DD6AC5818D}">
      <dsp:nvSpPr>
        <dsp:cNvPr id="0" name=""/>
        <dsp:cNvSpPr/>
      </dsp:nvSpPr>
      <dsp:spPr>
        <a:xfrm>
          <a:off x="2948708" y="1175684"/>
          <a:ext cx="2754882" cy="2334926"/>
        </a:xfrm>
        <a:prstGeom prst="ellipse">
          <a:avLst/>
        </a:prstGeom>
        <a:solidFill>
          <a:srgbClr val="E7D5EF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  <a:endParaRPr lang="ru-RU" sz="1400" b="1" i="0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52151" y="1517626"/>
        <a:ext cx="1947996" cy="1651042"/>
      </dsp:txXfrm>
    </dsp:sp>
    <dsp:sp modelId="{4731EA70-1FA8-49F5-A6BF-4AE9CB97C303}">
      <dsp:nvSpPr>
        <dsp:cNvPr id="0" name=""/>
        <dsp:cNvSpPr/>
      </dsp:nvSpPr>
      <dsp:spPr>
        <a:xfrm rot="17460337">
          <a:off x="4720544" y="853689"/>
          <a:ext cx="185361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738381" y="968027"/>
        <a:ext cx="129753" cy="265144"/>
      </dsp:txXfrm>
    </dsp:sp>
    <dsp:sp modelId="{E2EC1D87-F728-458A-8AB1-7A3D78F9D25E}">
      <dsp:nvSpPr>
        <dsp:cNvPr id="0" name=""/>
        <dsp:cNvSpPr/>
      </dsp:nvSpPr>
      <dsp:spPr>
        <a:xfrm>
          <a:off x="4586977" y="142866"/>
          <a:ext cx="866458" cy="78545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713867" y="257894"/>
        <a:ext cx="612678" cy="555402"/>
      </dsp:txXfrm>
    </dsp:sp>
    <dsp:sp modelId="{3AB02449-4EBC-4302-B256-364ED94D6C2F}">
      <dsp:nvSpPr>
        <dsp:cNvPr id="0" name=""/>
        <dsp:cNvSpPr/>
      </dsp:nvSpPr>
      <dsp:spPr>
        <a:xfrm rot="19104442">
          <a:off x="5323530" y="1125900"/>
          <a:ext cx="250123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5332989" y="1239188"/>
        <a:ext cx="175086" cy="265144"/>
      </dsp:txXfrm>
    </dsp:sp>
    <dsp:sp modelId="{790C8D0D-7FCC-415C-91A5-F97C81F47FA6}">
      <dsp:nvSpPr>
        <dsp:cNvPr id="0" name=""/>
        <dsp:cNvSpPr/>
      </dsp:nvSpPr>
      <dsp:spPr>
        <a:xfrm>
          <a:off x="5515671" y="428628"/>
          <a:ext cx="909811" cy="909811"/>
        </a:xfrm>
        <a:prstGeom prst="ellipse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5648910" y="561867"/>
        <a:ext cx="643333" cy="643333"/>
      </dsp:txXfrm>
    </dsp:sp>
    <dsp:sp modelId="{A0E222DD-64BD-4A89-BBB9-2B80D8318D4A}">
      <dsp:nvSpPr>
        <dsp:cNvPr id="0" name=""/>
        <dsp:cNvSpPr/>
      </dsp:nvSpPr>
      <dsp:spPr>
        <a:xfrm rot="1007379">
          <a:off x="5645652" y="2577334"/>
          <a:ext cx="249199" cy="441908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5647245" y="2654918"/>
        <a:ext cx="174439" cy="265144"/>
      </dsp:txXfrm>
    </dsp:sp>
    <dsp:sp modelId="{73BC26A8-8D0F-45E6-9E3B-37EADD227262}">
      <dsp:nvSpPr>
        <dsp:cNvPr id="0" name=""/>
        <dsp:cNvSpPr/>
      </dsp:nvSpPr>
      <dsp:spPr>
        <a:xfrm>
          <a:off x="5944302" y="2500329"/>
          <a:ext cx="955583" cy="9504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6084244" y="2639514"/>
        <a:ext cx="675699" cy="672046"/>
      </dsp:txXfrm>
    </dsp:sp>
    <dsp:sp modelId="{06F93DE9-E67A-4CE1-BC6B-5C458B1137B0}">
      <dsp:nvSpPr>
        <dsp:cNvPr id="0" name=""/>
        <dsp:cNvSpPr/>
      </dsp:nvSpPr>
      <dsp:spPr>
        <a:xfrm rot="20738101">
          <a:off x="5711063" y="1745525"/>
          <a:ext cx="171684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5711868" y="1840296"/>
        <a:ext cx="120179" cy="265144"/>
      </dsp:txXfrm>
    </dsp:sp>
    <dsp:sp modelId="{D8B200F5-4D07-49B2-A587-C2FE6CEC49F8}">
      <dsp:nvSpPr>
        <dsp:cNvPr id="0" name=""/>
        <dsp:cNvSpPr/>
      </dsp:nvSpPr>
      <dsp:spPr>
        <a:xfrm>
          <a:off x="5944292" y="1357323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6077531" y="1490562"/>
        <a:ext cx="643333" cy="643333"/>
      </dsp:txXfrm>
    </dsp:sp>
    <dsp:sp modelId="{E7EAB10C-E176-4610-B2C6-BE8F83AD0F9B}">
      <dsp:nvSpPr>
        <dsp:cNvPr id="0" name=""/>
        <dsp:cNvSpPr/>
      </dsp:nvSpPr>
      <dsp:spPr>
        <a:xfrm rot="4512078">
          <a:off x="4580577" y="3416117"/>
          <a:ext cx="174821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600102" y="3479146"/>
        <a:ext cx="122375" cy="265144"/>
      </dsp:txXfrm>
    </dsp:sp>
    <dsp:sp modelId="{FFE63D16-C443-42C8-BB30-4CA61876A647}">
      <dsp:nvSpPr>
        <dsp:cNvPr id="0" name=""/>
        <dsp:cNvSpPr/>
      </dsp:nvSpPr>
      <dsp:spPr>
        <a:xfrm>
          <a:off x="4372665" y="3786220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505904" y="3919459"/>
        <a:ext cx="643333" cy="643333"/>
      </dsp:txXfrm>
    </dsp:sp>
    <dsp:sp modelId="{FA950D33-9BD9-4D37-A533-789F5554AFB5}">
      <dsp:nvSpPr>
        <dsp:cNvPr id="0" name=""/>
        <dsp:cNvSpPr/>
      </dsp:nvSpPr>
      <dsp:spPr>
        <a:xfrm rot="2746513">
          <a:off x="5227509" y="3140519"/>
          <a:ext cx="179553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5235657" y="3209601"/>
        <a:ext cx="125687" cy="265144"/>
      </dsp:txXfrm>
    </dsp:sp>
    <dsp:sp modelId="{EB1C3899-7B42-47CD-912B-DD035472498D}">
      <dsp:nvSpPr>
        <dsp:cNvPr id="0" name=""/>
        <dsp:cNvSpPr/>
      </dsp:nvSpPr>
      <dsp:spPr>
        <a:xfrm>
          <a:off x="5301355" y="3357586"/>
          <a:ext cx="909811" cy="90981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>
        <a:off x="5434594" y="3490825"/>
        <a:ext cx="643333" cy="643333"/>
      </dsp:txXfrm>
    </dsp:sp>
    <dsp:sp modelId="{2F5553CB-2478-4421-B002-5FA728364A78}">
      <dsp:nvSpPr>
        <dsp:cNvPr id="0" name=""/>
        <dsp:cNvSpPr/>
      </dsp:nvSpPr>
      <dsp:spPr>
        <a:xfrm rot="6283337">
          <a:off x="3865300" y="3416185"/>
          <a:ext cx="241676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10800000">
        <a:off x="3910764" y="3469506"/>
        <a:ext cx="169173" cy="265144"/>
      </dsp:txXfrm>
    </dsp:sp>
    <dsp:sp modelId="{FED909B6-8F19-4D98-AAC2-EBEEF4830C2B}">
      <dsp:nvSpPr>
        <dsp:cNvPr id="0" name=""/>
        <dsp:cNvSpPr/>
      </dsp:nvSpPr>
      <dsp:spPr>
        <a:xfrm>
          <a:off x="3372533" y="3786204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3505772" y="3919443"/>
        <a:ext cx="643333" cy="643333"/>
      </dsp:txXfrm>
    </dsp:sp>
    <dsp:sp modelId="{A0B7EB92-DF16-476D-BB87-6C0D26E26F61}">
      <dsp:nvSpPr>
        <dsp:cNvPr id="0" name=""/>
        <dsp:cNvSpPr/>
      </dsp:nvSpPr>
      <dsp:spPr>
        <a:xfrm rot="15535099">
          <a:off x="4020752" y="864430"/>
          <a:ext cx="118103" cy="441908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00B0F0"/>
            </a:solidFill>
          </a:endParaRPr>
        </a:p>
      </dsp:txBody>
      <dsp:txXfrm rot="10800000">
        <a:off x="4041873" y="970197"/>
        <a:ext cx="82672" cy="265144"/>
      </dsp:txXfrm>
    </dsp:sp>
    <dsp:sp modelId="{69EA0517-EDCB-4CEB-899F-D56DCF7B4404}">
      <dsp:nvSpPr>
        <dsp:cNvPr id="0" name=""/>
        <dsp:cNvSpPr/>
      </dsp:nvSpPr>
      <dsp:spPr>
        <a:xfrm>
          <a:off x="3515403" y="71434"/>
          <a:ext cx="909811" cy="909811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3648642" y="204673"/>
        <a:ext cx="643333" cy="643333"/>
      </dsp:txXfrm>
    </dsp:sp>
    <dsp:sp modelId="{F6C78620-3ECE-4B34-9A73-1D7C770EA3FB}">
      <dsp:nvSpPr>
        <dsp:cNvPr id="0" name=""/>
        <dsp:cNvSpPr/>
      </dsp:nvSpPr>
      <dsp:spPr>
        <a:xfrm rot="8299426">
          <a:off x="3140606" y="3088928"/>
          <a:ext cx="199192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10800000">
        <a:off x="3192802" y="3157443"/>
        <a:ext cx="139434" cy="265144"/>
      </dsp:txXfrm>
    </dsp:sp>
    <dsp:sp modelId="{1E3E2163-F1EA-4E3B-9876-7601B98655DD}">
      <dsp:nvSpPr>
        <dsp:cNvPr id="0" name=""/>
        <dsp:cNvSpPr/>
      </dsp:nvSpPr>
      <dsp:spPr>
        <a:xfrm>
          <a:off x="2300952" y="3286152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2434191" y="3419391"/>
        <a:ext cx="643333" cy="643333"/>
      </dsp:txXfrm>
    </dsp:sp>
    <dsp:sp modelId="{7A035AEB-3A20-4DC3-9A60-032AB2743B03}">
      <dsp:nvSpPr>
        <dsp:cNvPr id="0" name=""/>
        <dsp:cNvSpPr/>
      </dsp:nvSpPr>
      <dsp:spPr>
        <a:xfrm rot="12068301">
          <a:off x="2880678" y="1590781"/>
          <a:ext cx="142049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10800000">
        <a:off x="2921859" y="1686847"/>
        <a:ext cx="99434" cy="265144"/>
      </dsp:txXfrm>
    </dsp:sp>
    <dsp:sp modelId="{83F11675-07D9-406F-853D-13FD28BBB805}">
      <dsp:nvSpPr>
        <dsp:cNvPr id="0" name=""/>
        <dsp:cNvSpPr/>
      </dsp:nvSpPr>
      <dsp:spPr>
        <a:xfrm>
          <a:off x="1943759" y="1143005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2076998" y="1276244"/>
        <a:ext cx="643333" cy="643333"/>
      </dsp:txXfrm>
    </dsp:sp>
    <dsp:sp modelId="{DF27FC25-052B-426A-9E06-117E992234F6}">
      <dsp:nvSpPr>
        <dsp:cNvPr id="0" name=""/>
        <dsp:cNvSpPr/>
      </dsp:nvSpPr>
      <dsp:spPr>
        <a:xfrm rot="13877093">
          <a:off x="3346765" y="1019808"/>
          <a:ext cx="191459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10800000">
        <a:off x="3393446" y="1130598"/>
        <a:ext cx="134021" cy="265144"/>
      </dsp:txXfrm>
    </dsp:sp>
    <dsp:sp modelId="{EDA34655-9131-4731-957F-5382F53A0660}">
      <dsp:nvSpPr>
        <dsp:cNvPr id="0" name=""/>
        <dsp:cNvSpPr/>
      </dsp:nvSpPr>
      <dsp:spPr>
        <a:xfrm>
          <a:off x="2586710" y="285748"/>
          <a:ext cx="909811" cy="90981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2719949" y="418987"/>
        <a:ext cx="643333" cy="643333"/>
      </dsp:txXfrm>
    </dsp:sp>
    <dsp:sp modelId="{553B84E4-4A31-43DB-B3BF-8E8EF2B79F2D}">
      <dsp:nvSpPr>
        <dsp:cNvPr id="0" name=""/>
        <dsp:cNvSpPr/>
      </dsp:nvSpPr>
      <dsp:spPr>
        <a:xfrm rot="10243667">
          <a:off x="2824858" y="2358640"/>
          <a:ext cx="105986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10800000">
        <a:off x="2856446" y="2444460"/>
        <a:ext cx="74190" cy="265144"/>
      </dsp:txXfrm>
    </dsp:sp>
    <dsp:sp modelId="{E0AC84DD-2093-416F-85DE-E547FE520660}">
      <dsp:nvSpPr>
        <dsp:cNvPr id="0" name=""/>
        <dsp:cNvSpPr/>
      </dsp:nvSpPr>
      <dsp:spPr>
        <a:xfrm>
          <a:off x="1872342" y="2214579"/>
          <a:ext cx="909811" cy="90981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2005581" y="2347818"/>
        <a:ext cx="643333" cy="6433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0.13795</cdr:x>
      <cdr:y>0.18052</cdr:y>
    </cdr:from>
    <cdr:to>
      <cdr:x>0.29312</cdr:x>
      <cdr:y>0.36103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5890" y="432049"/>
          <a:ext cx="692769" cy="432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2145,9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0.31036</cdr:x>
      <cdr:y>0.15043</cdr:y>
    </cdr:from>
    <cdr:to>
      <cdr:x>0.47858</cdr:x>
      <cdr:y>0.27077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85629" y="360041"/>
          <a:ext cx="751032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2238,7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0.46775</cdr:x>
      <cdr:y>0.09026</cdr:y>
    </cdr:from>
    <cdr:to>
      <cdr:x>0.6207</cdr:x>
      <cdr:y>0.2106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88322" y="216024"/>
          <a:ext cx="682846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 2414,1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0.64517</cdr:x>
      <cdr:y>0.05651</cdr:y>
    </cdr:from>
    <cdr:to>
      <cdr:x>0.79311</cdr:x>
      <cdr:y>0.18051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80411" y="135252"/>
          <a:ext cx="660496" cy="2967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2582,5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0.82258</cdr:x>
      <cdr:y>0</cdr:y>
    </cdr:from>
    <cdr:to>
      <cdr:x>1</cdr:x>
      <cdr:y>0.18052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72478" y="0"/>
          <a:ext cx="792107" cy="432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2766,0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0.06961</cdr:x>
      <cdr:y>0.43376</cdr:y>
    </cdr:from>
    <cdr:to>
      <cdr:x>0.41767</cdr:x>
      <cdr:y>0.67234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" y="749629"/>
          <a:ext cx="720080" cy="4123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79,1%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0.19149</cdr:x>
      <cdr:y>0.05032</cdr:y>
    </cdr:from>
    <cdr:to>
      <cdr:x>0.53191</cdr:x>
      <cdr:y>0.1886</cdr:y>
    </cdr:to>
    <cdr:sp macro="" textlink="">
      <cdr:nvSpPr>
        <cdr:cNvPr id="2" name="TextBox 13"/>
        <cdr:cNvSpPr txBox="1"/>
      </cdr:nvSpPr>
      <cdr:spPr>
        <a:xfrm xmlns:a="http://schemas.openxmlformats.org/drawingml/2006/main">
          <a:off x="648072" y="123196"/>
          <a:ext cx="1152128" cy="33855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2022год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0.40476</cdr:x>
      <cdr:y>0.43941</cdr:y>
    </cdr:from>
    <cdr:to>
      <cdr:x>0.61905</cdr:x>
      <cdr:y>0.55608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4136" y="1084763"/>
          <a:ext cx="648079" cy="28802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93,0%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0.38095</cdr:x>
      <cdr:y>0.17689</cdr:y>
    </cdr:from>
    <cdr:to>
      <cdr:x>0.57143</cdr:x>
      <cdr:y>0.29357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52128" y="436691"/>
          <a:ext cx="576070" cy="28803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7,0%</a:t>
          </a:r>
          <a:endParaRPr lang="ru-RU" sz="1400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0.34706</cdr:x>
      <cdr:y>0.43041</cdr:y>
    </cdr:from>
    <cdr:to>
      <cdr:x>0.56418</cdr:x>
      <cdr:y>0.5447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49622" y="1084763"/>
          <a:ext cx="656661" cy="28804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94,9%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0.31968</cdr:x>
      <cdr:y>0.17327</cdr:y>
    </cdr:from>
    <cdr:to>
      <cdr:x>0.51299</cdr:x>
      <cdr:y>0.28756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66816" y="436691"/>
          <a:ext cx="584644" cy="28803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5,1%</a:t>
          </a:r>
          <a:endParaRPr lang="ru-RU" sz="14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0.35858</cdr:x>
      <cdr:y>0.49276</cdr:y>
    </cdr:from>
    <cdr:to>
      <cdr:x>0.65462</cdr:x>
      <cdr:y>0.62332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84981" y="1083948"/>
          <a:ext cx="648062" cy="28720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94,1%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0.34213</cdr:x>
      <cdr:y>0.19815</cdr:y>
    </cdr:from>
    <cdr:to>
      <cdr:x>0.60528</cdr:x>
      <cdr:y>0.32909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48972" y="435876"/>
          <a:ext cx="576068" cy="28803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5,9%</a:t>
          </a:r>
          <a:endParaRPr lang="ru-RU" sz="14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0.2</cdr:x>
      <cdr:y>0.12903</cdr:y>
    </cdr:from>
    <cdr:to>
      <cdr:x>0.53745</cdr:x>
      <cdr:y>0.38502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4056" y="290362"/>
          <a:ext cx="850468" cy="576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4 631,8</a:t>
          </a:r>
        </a:p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(8,7%)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0.27907</cdr:x>
      <cdr:y>0.58108</cdr:y>
    </cdr:from>
    <cdr:to>
      <cdr:x>0.76744</cdr:x>
      <cdr:y>0.80665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1298466"/>
          <a:ext cx="151216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45 001,4 (84%)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0.27907</cdr:x>
      <cdr:y>0.09771</cdr:y>
    </cdr:from>
    <cdr:to>
      <cdr:x>0.53488</cdr:x>
      <cdr:y>0.38773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64096" y="218346"/>
          <a:ext cx="792088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8 594,5</a:t>
          </a:r>
        </a:p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(16%)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0.24324</cdr:x>
      <cdr:y>0.60901</cdr:y>
    </cdr:from>
    <cdr:to>
      <cdr:x>0.81081</cdr:x>
      <cdr:y>0.769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8072" y="1370474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46 153,6 (84,2%)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0.27027</cdr:x>
      <cdr:y>0.09703</cdr:y>
    </cdr:from>
    <cdr:to>
      <cdr:x>0.56757</cdr:x>
      <cdr:y>0.35302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78" y="218351"/>
          <a:ext cx="792089" cy="576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8 673,3</a:t>
          </a:r>
        </a:p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(15,8%)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0.12069</cdr:x>
      <cdr:y>0.19671</cdr:y>
    </cdr:from>
    <cdr:to>
      <cdr:x>0.29312</cdr:x>
      <cdr:y>0.3895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4056" y="440821"/>
          <a:ext cx="720149" cy="4320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109,5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0.2931</cdr:x>
      <cdr:y>0.16457</cdr:y>
    </cdr:from>
    <cdr:to>
      <cdr:x>0.47858</cdr:x>
      <cdr:y>0.33094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24137" y="368813"/>
          <a:ext cx="774636" cy="3728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115,8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0.44828</cdr:x>
      <cdr:y>0.10031</cdr:y>
    </cdr:from>
    <cdr:to>
      <cdr:x>0.60345</cdr:x>
      <cdr:y>0.26097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72225" y="224797"/>
          <a:ext cx="648062" cy="360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  126,3</a:t>
          </a:r>
        </a:p>
        <a:p xmlns:a="http://schemas.openxmlformats.org/drawingml/2006/main"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0.63794</cdr:x>
      <cdr:y>0.0618</cdr:y>
    </cdr:from>
    <cdr:to>
      <cdr:x>0.79311</cdr:x>
      <cdr:y>0.24069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664333" y="138504"/>
          <a:ext cx="648062" cy="40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136,4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0.81034</cdr:x>
      <cdr:y>0</cdr:y>
    </cdr:from>
    <cdr:to>
      <cdr:x>1</cdr:x>
      <cdr:y>0.18052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84356" y="0"/>
          <a:ext cx="792108" cy="4045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147,4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0.13795</cdr:x>
      <cdr:y>0.19355</cdr:y>
    </cdr:from>
    <cdr:to>
      <cdr:x>0.29312</cdr:x>
      <cdr:y>0.36103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5944" y="432048"/>
          <a:ext cx="681582" cy="373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1054,2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0.31036</cdr:x>
      <cdr:y>0.16129</cdr:y>
    </cdr:from>
    <cdr:to>
      <cdr:x>0.47858</cdr:x>
      <cdr:y>0.33094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3253" y="360040"/>
          <a:ext cx="738904" cy="378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002060"/>
              </a:solidFill>
            </a:rPr>
            <a:t> 1115,4</a:t>
          </a:r>
          <a:endParaRPr lang="ru-RU" sz="1100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0.46148</cdr:x>
      <cdr:y>0.12903</cdr:y>
    </cdr:from>
    <cdr:to>
      <cdr:x>0.63393</cdr:x>
      <cdr:y>0.25806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27045" y="288032"/>
          <a:ext cx="757485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 </a:t>
          </a:r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1174,6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0.63794</cdr:x>
      <cdr:y>0.09677</cdr:y>
    </cdr:from>
    <cdr:to>
      <cdr:x>0.80526</cdr:x>
      <cdr:y>0.24069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02144" y="216024"/>
          <a:ext cx="734951" cy="321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  1260,3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0.81034</cdr:x>
      <cdr:y>0.05702</cdr:y>
    </cdr:from>
    <cdr:to>
      <cdr:x>1</cdr:x>
      <cdr:y>0.18052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559409" y="127273"/>
          <a:ext cx="833079" cy="2756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  1352,3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0.13115</cdr:x>
      <cdr:y>0.12846</cdr:y>
    </cdr:from>
    <cdr:to>
      <cdr:x>0.27869</cdr:x>
      <cdr:y>0.29384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75" y="279648"/>
          <a:ext cx="648067" cy="360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1797,4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0.31148</cdr:x>
      <cdr:y>0.09538</cdr:y>
    </cdr:from>
    <cdr:to>
      <cdr:x>0.47858</cdr:x>
      <cdr:y>0.26077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51" y="207641"/>
          <a:ext cx="734005" cy="3600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1932,6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0.47541</cdr:x>
      <cdr:y>0.0623</cdr:y>
    </cdr:from>
    <cdr:to>
      <cdr:x>0.63393</cdr:x>
      <cdr:y>0.22769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88233" y="135632"/>
          <a:ext cx="696297" cy="360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 </a:t>
          </a:r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2040,3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0.65574</cdr:x>
      <cdr:y>0.02923</cdr:y>
    </cdr:from>
    <cdr:to>
      <cdr:x>0.81967</cdr:x>
      <cdr:y>0.19461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80319" y="63624"/>
          <a:ext cx="720081" cy="360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  2139,0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0.81967</cdr:x>
      <cdr:y>0</cdr:y>
    </cdr:from>
    <cdr:to>
      <cdr:x>1</cdr:x>
      <cdr:y>0.18052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00391" y="0"/>
          <a:ext cx="792097" cy="3929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 </a:t>
          </a:r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2244,6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0.01923</cdr:x>
      <cdr:y>0.26994</cdr:y>
    </cdr:from>
    <cdr:to>
      <cdr:x>0.19477</cdr:x>
      <cdr:y>0.3969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009" y="612362"/>
          <a:ext cx="657291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19596</a:t>
          </a:r>
        </a:p>
        <a:p xmlns:a="http://schemas.openxmlformats.org/drawingml/2006/main"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0.21477</cdr:x>
      <cdr:y>0.36516</cdr:y>
    </cdr:from>
    <cdr:to>
      <cdr:x>0.42223</cdr:x>
      <cdr:y>0.49213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04188" y="828386"/>
          <a:ext cx="776817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19336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0.39477</cdr:x>
      <cdr:y>0.46039</cdr:y>
    </cdr:from>
    <cdr:to>
      <cdr:x>0.55477</cdr:x>
      <cdr:y>0.58735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78183" y="1044410"/>
          <a:ext cx="599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19111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0.59477</cdr:x>
      <cdr:y>0.55561</cdr:y>
    </cdr:from>
    <cdr:to>
      <cdr:x>0.75794</cdr:x>
      <cdr:y>0.68258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27066" y="1260434"/>
          <a:ext cx="61097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18926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0.80769</cdr:x>
      <cdr:y>0.6191</cdr:y>
    </cdr:from>
    <cdr:to>
      <cdr:x>0.98077</cdr:x>
      <cdr:y>0.74606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024336" y="1404449"/>
          <a:ext cx="648072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18771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0.06103</cdr:x>
      <cdr:y>0.4562</cdr:y>
    </cdr:from>
    <cdr:to>
      <cdr:x>0.26446</cdr:x>
      <cdr:y>0.61934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024" y="1208171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6600"/>
              </a:solidFill>
            </a:rPr>
            <a:t>17259</a:t>
          </a:r>
          <a:endParaRPr lang="ru-RU" sz="1100" dirty="0">
            <a:solidFill>
              <a:srgbClr val="336600"/>
            </a:solidFill>
          </a:endParaRPr>
        </a:p>
      </cdr:txBody>
    </cdr:sp>
  </cdr:relSizeAnchor>
  <cdr:relSizeAnchor xmlns:cdr="http://schemas.openxmlformats.org/drawingml/2006/chartDrawing">
    <cdr:from>
      <cdr:x>0.26446</cdr:x>
      <cdr:y>0.42901</cdr:y>
    </cdr:from>
    <cdr:to>
      <cdr:x>0.44755</cdr:x>
      <cdr:y>0.56496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36104" y="1136163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6600"/>
              </a:solidFill>
            </a:rPr>
            <a:t>18778</a:t>
          </a:r>
          <a:endParaRPr lang="ru-RU" sz="1100" dirty="0">
            <a:solidFill>
              <a:srgbClr val="336600"/>
            </a:solidFill>
          </a:endParaRPr>
        </a:p>
      </cdr:txBody>
    </cdr:sp>
  </cdr:relSizeAnchor>
  <cdr:relSizeAnchor xmlns:cdr="http://schemas.openxmlformats.org/drawingml/2006/chartDrawing">
    <cdr:from>
      <cdr:x>0.44755</cdr:x>
      <cdr:y>0.40182</cdr:y>
    </cdr:from>
    <cdr:to>
      <cdr:x>0.61029</cdr:x>
      <cdr:y>0.53777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84177" y="1064155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6600"/>
              </a:solidFill>
            </a:rPr>
            <a:t>19774</a:t>
          </a:r>
          <a:endParaRPr lang="ru-RU" sz="1100" dirty="0">
            <a:solidFill>
              <a:srgbClr val="336600"/>
            </a:solidFill>
          </a:endParaRPr>
        </a:p>
      </cdr:txBody>
    </cdr:sp>
  </cdr:relSizeAnchor>
  <cdr:relSizeAnchor xmlns:cdr="http://schemas.openxmlformats.org/drawingml/2006/chartDrawing">
    <cdr:from>
      <cdr:x>0.63063</cdr:x>
      <cdr:y>0.37463</cdr:y>
    </cdr:from>
    <cdr:to>
      <cdr:x>0.79338</cdr:x>
      <cdr:y>0.48339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32248" y="992147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>
              <a:solidFill>
                <a:srgbClr val="336600"/>
              </a:solidFill>
            </a:rPr>
            <a:t>21217</a:t>
          </a:r>
          <a:endParaRPr lang="ru-RU" sz="1100" dirty="0" smtClean="0">
            <a:solidFill>
              <a:srgbClr val="336600"/>
            </a:solidFill>
          </a:endParaRP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0.80881</cdr:x>
      <cdr:y>0.32025</cdr:y>
    </cdr:from>
    <cdr:to>
      <cdr:x>0.97646</cdr:x>
      <cdr:y>0.4562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862936" y="848131"/>
          <a:ext cx="59344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6600"/>
              </a:solidFill>
            </a:rPr>
            <a:t>22766</a:t>
          </a:r>
          <a:endParaRPr lang="ru-RU" sz="1100" dirty="0">
            <a:solidFill>
              <a:srgbClr val="336600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0.03155</cdr:x>
      <cdr:y>0.22906</cdr:y>
    </cdr:from>
    <cdr:to>
      <cdr:x>0.20694</cdr:x>
      <cdr:y>0.53838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2953" y="360040"/>
          <a:ext cx="628025" cy="4862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6600"/>
              </a:solidFill>
            </a:rPr>
            <a:t>103,7</a:t>
          </a:r>
          <a:endParaRPr lang="ru-RU" sz="1100" dirty="0">
            <a:solidFill>
              <a:srgbClr val="336600"/>
            </a:solidFill>
          </a:endParaRPr>
        </a:p>
      </cdr:txBody>
    </cdr:sp>
  </cdr:relSizeAnchor>
  <cdr:relSizeAnchor xmlns:cdr="http://schemas.openxmlformats.org/drawingml/2006/chartDrawing">
    <cdr:from>
      <cdr:x>0.27287</cdr:x>
      <cdr:y>0.09162</cdr:y>
    </cdr:from>
    <cdr:to>
      <cdr:x>0.41364</cdr:x>
      <cdr:y>0.32068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77049" y="144016"/>
          <a:ext cx="5040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6600"/>
              </a:solidFill>
            </a:rPr>
            <a:t>105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0.45265</cdr:x>
      <cdr:y>0.50532</cdr:y>
    </cdr:from>
    <cdr:to>
      <cdr:x>0.58031</cdr:x>
      <cdr:y>0.68856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31927" y="794273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6600"/>
              </a:solidFill>
            </a:rPr>
            <a:t>104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0.64414</cdr:x>
      <cdr:y>0.50532</cdr:y>
    </cdr:from>
    <cdr:to>
      <cdr:x>0.7718</cdr:x>
      <cdr:y>0.68856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79999" y="794273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6600"/>
              </a:solidFill>
            </a:rPr>
            <a:t>104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0.83596</cdr:x>
      <cdr:y>0.50393</cdr:y>
    </cdr:from>
    <cdr:to>
      <cdr:x>0.98456</cdr:x>
      <cdr:y>0.73437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993273" y="792088"/>
          <a:ext cx="532083" cy="362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6600"/>
              </a:solidFill>
            </a:rPr>
            <a:t>104</a:t>
          </a:r>
        </a:p>
        <a:p xmlns:a="http://schemas.openxmlformats.org/drawingml/2006/main">
          <a:endParaRPr lang="ru-RU" sz="1100" dirty="0" smtClean="0">
            <a:solidFill>
              <a:srgbClr val="336600"/>
            </a:solidFill>
          </a:endParaRP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0.59646</cdr:x>
      <cdr:y>0.75546</cdr:y>
    </cdr:from>
    <cdr:to>
      <cdr:x>0.66641</cdr:x>
      <cdr:y>0.87819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576591" y="1753604"/>
          <a:ext cx="536729" cy="284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223,9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0.59646</cdr:x>
      <cdr:y>0.18803</cdr:y>
    </cdr:from>
    <cdr:to>
      <cdr:x>0.69132</cdr:x>
      <cdr:y>0.31753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76593" y="436472"/>
          <a:ext cx="727862" cy="300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716,0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0.72886</cdr:x>
      <cdr:y>0.67412</cdr:y>
    </cdr:from>
    <cdr:to>
      <cdr:x>0.97286</cdr:x>
      <cdr:y>0.85787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2480" y="1564796"/>
          <a:ext cx="1872208" cy="426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0.16037</cdr:x>
      <cdr:y>0.35577</cdr:y>
    </cdr:from>
    <cdr:to>
      <cdr:x>0.47829</cdr:x>
      <cdr:y>0.60126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8848" y="687563"/>
          <a:ext cx="790686" cy="4744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78,6%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6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r">
              <a:defRPr sz="1200"/>
            </a:lvl1pPr>
          </a:lstStyle>
          <a:p>
            <a:fld id="{839D7287-5CD6-4B4A-80C9-425169D24D4C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6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r">
              <a:defRPr sz="1200"/>
            </a:lvl1pPr>
          </a:lstStyle>
          <a:p>
            <a:fld id="{4BCBAF5D-7B64-469B-B26C-FA62F5BA56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833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r">
              <a:defRPr sz="1200"/>
            </a:lvl1pPr>
          </a:lstStyle>
          <a:p>
            <a:fld id="{4AF090C1-787D-4867-B900-CCB842A74EF5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9" tIns="45854" rIns="91709" bIns="4585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709" tIns="45854" rIns="91709" bIns="4585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r">
              <a:defRPr sz="1200"/>
            </a:lvl1pPr>
          </a:lstStyle>
          <a:p>
            <a:fld id="{1AE0FA24-06BC-49AF-B6C7-F1BB2025DF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00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8097" indent="-28412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6510" indent="-2269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2066" indent="-2269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6035" indent="-2269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3179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60322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17466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74609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FF2E-D9F6-4740-B989-D58CA9FB87C4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F0F6-5593-41F2-B141-37A1B31BEF6B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63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868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426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426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613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5FA0-0690-458C-AF35-3A0D4853A927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146-AEDC-4541-95F4-E2617E9E00A9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4A24-B550-4FE3-9558-56FCD5E9FE5B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93677-09C8-49D7-9E01-AB9C8F91AF6C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DD35-1F22-4577-A0E8-A981682095C7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C579-A7F6-4EEF-B7EE-6D16C174365E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C375-C46E-485C-8AA5-0447E18F2FF7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EB8B-FBCA-49EB-B80F-F9012336D720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DFA4-B2A7-4844-9B76-13197123AD9B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EBC8-2E35-4D88-BA02-326CCC83D4B1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A530-DAC2-428A-BA98-8942BE71D03F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3B78894-5896-4CEA-8D31-4C9368103229}" type="datetime1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hf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22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diagramLayout" Target="../diagrams/layout3.xml"/><Relationship Id="rId7" Type="http://schemas.openxmlformats.org/officeDocument/2006/relationships/chart" Target="../charts/chart1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chart" Target="../charts/char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mailto:Finance-vsk@mts-nn.r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12"/>
          <p:cNvSpPr>
            <a:spLocks noChangeArrowheads="1"/>
          </p:cNvSpPr>
          <p:nvPr/>
        </p:nvSpPr>
        <p:spPr bwMode="auto">
          <a:xfrm>
            <a:off x="1115616" y="4797152"/>
            <a:ext cx="7056784" cy="18002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76200" dir="18900000" sy="23000" kx="-1200000" algn="bl" rotWithShape="0">
              <a:schemeClr val="tx2">
                <a:lumMod val="40000"/>
                <a:lumOff val="60000"/>
                <a:alpha val="20000"/>
              </a:scheme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БЮДЖЕТ 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ДЛЯ  ГРАЖДАН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решению «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О бюджете муниципального района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на 2020 год и на плановый период</a:t>
            </a:r>
          </a:p>
          <a:p>
            <a:pPr algn="ctr">
              <a:defRPr/>
            </a:pPr>
            <a:r>
              <a:rPr lang="ru-RU" sz="2400" b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2021 и 2022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годов»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>
            <a:off x="3866972" y="371767"/>
            <a:ext cx="431993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Воскресенский </a:t>
            </a:r>
          </a:p>
          <a:p>
            <a:pPr algn="ctr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муниципальный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</a:p>
          <a:p>
            <a:pPr algn="ctr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Нижегородской области     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4" y="1700808"/>
            <a:ext cx="705678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14" y="549622"/>
            <a:ext cx="739892" cy="10081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9869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соседними углами 11"/>
          <p:cNvSpPr/>
          <p:nvPr/>
        </p:nvSpPr>
        <p:spPr>
          <a:xfrm>
            <a:off x="4499992" y="3928499"/>
            <a:ext cx="4320479" cy="2549811"/>
          </a:xfrm>
          <a:prstGeom prst="flowChartAlternateProcess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4" y="1484784"/>
            <a:ext cx="2664295" cy="219568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Налог на доходы</a:t>
            </a:r>
          </a:p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физических лиц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(поступает в районный бюджет и бюджеты поселений)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гл.23 Налогового кодекса РФ, ставка налога 13%, в отдельных случаях 9%, 30% и 35%</a:t>
            </a:r>
            <a:endParaRPr lang="ru-RU" sz="1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52120" y="1306488"/>
            <a:ext cx="3240360" cy="237398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Земельный налог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(поступает в бюджеты поселений)</a:t>
            </a:r>
            <a:endParaRPr lang="ru-RU" sz="14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Исчисляется исходя из кадастровой стоимости земельных участков.</a:t>
            </a:r>
          </a:p>
          <a:p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Ставка налога  устанавливается представительным органом поселения: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0,3%- по участкам, занятым жилищным фондом, сельскохозяйственного назначения, для личного подсобного хозяйства, дачного хозяйства;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1,5%- в отношении других участков</a:t>
            </a:r>
            <a:endParaRPr lang="ru-RU" sz="12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99992" y="4005064"/>
            <a:ext cx="4320478" cy="21852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Налог на имущество физических лиц  (поступает в бюджеты  поселений)</a:t>
            </a:r>
          </a:p>
          <a:p>
            <a:pPr algn="just"/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Исчисляется исходя из кадастровой стоимости объекта налогообложения. Ставка налога устанавливается представительным органом поселения: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от 0,1 %  до 0,3 % 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отношении имущества указанного в п.1 ст.406 гл.32 Налогового Кодекса Российской Федерации;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размере 2 %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отношении имущества указанного в п.2 ст.406 гл.32 Налогового Кодекса Российской Федерации;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u="sng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размере 0,5 %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отношении имущества указанного </a:t>
            </a:r>
            <a:r>
              <a:rPr lang="ru-RU" sz="12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п.3 </a:t>
            </a:r>
            <a:r>
              <a:rPr lang="ru-RU" sz="12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ст.406 гл.32 Налогового Кодекса Российской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Федерации.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7224" y="203977"/>
            <a:ext cx="7531200" cy="9286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9525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Какие  налоги  уплачивают  жители</a:t>
            </a:r>
          </a:p>
          <a:p>
            <a:pPr algn="ctr"/>
            <a:r>
              <a:rPr lang="ru-RU" sz="2800" b="1" dirty="0" smtClean="0">
                <a:ln w="9525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 бюджет  Воскресенского  района</a:t>
            </a:r>
            <a:endParaRPr lang="ru-RU" sz="2800" b="1" dirty="0" smtClean="0">
              <a:ln w="3175" cmpd="sng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022" y="1484784"/>
            <a:ext cx="2408090" cy="21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92" y="3907260"/>
            <a:ext cx="379797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2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855668054"/>
              </p:ext>
            </p:extLst>
          </p:nvPr>
        </p:nvGraphicFramePr>
        <p:xfrm>
          <a:off x="199338" y="1071546"/>
          <a:ext cx="8784975" cy="5493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285720" y="3500438"/>
            <a:ext cx="1730504" cy="5451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Физическая культура и спорт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500694" y="5429264"/>
            <a:ext cx="2071702" cy="371923"/>
          </a:xfrm>
          <a:prstGeom prst="rect">
            <a:avLst/>
          </a:prstGeom>
          <a:ln/>
          <a:effectLst>
            <a:glow rad="127000">
              <a:srgbClr val="FB776D"/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Образование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357290" y="5357826"/>
            <a:ext cx="2143140" cy="357190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  <a:effectLst>
            <a:glow rad="114300">
              <a:srgbClr val="E7D5EF"/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Культура, кинематография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072330" y="2643182"/>
            <a:ext cx="1857388" cy="563051"/>
          </a:xfrm>
          <a:prstGeom prst="rect">
            <a:avLst/>
          </a:prstGeom>
          <a:ln cmpd="dbl"/>
          <a:effectLst>
            <a:glow rad="63500">
              <a:schemeClr val="accent6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Национальная экономика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85720" y="2428868"/>
            <a:ext cx="1790554" cy="5491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9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Средства массовой информации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0" y="1357298"/>
            <a:ext cx="2371704" cy="57150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Межбюджетные трансферты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143768" y="3714752"/>
            <a:ext cx="1785950" cy="857256"/>
          </a:xfrm>
          <a:prstGeom prst="rect">
            <a:avLst/>
          </a:prstGeom>
          <a:ln>
            <a:solidFill>
              <a:srgbClr val="7030A0"/>
            </a:solidFill>
          </a:ln>
          <a:effectLst>
            <a:glow rad="127000">
              <a:srgbClr val="E7D5EF"/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Жилищно -коммунальное хозяйство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715140" y="1357298"/>
            <a:ext cx="2214578" cy="785818"/>
          </a:xfrm>
          <a:prstGeom prst="rect">
            <a:avLst/>
          </a:prstGeom>
          <a:ln/>
          <a:effectLst>
            <a:glow rad="127000">
              <a:schemeClr val="accent3">
                <a:lumMod val="60000"/>
                <a:lumOff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Национальная безопасность и правоохранительная деятельность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286380" y="785794"/>
            <a:ext cx="2428444" cy="357190"/>
          </a:xfrm>
          <a:prstGeom prst="rect">
            <a:avLst/>
          </a:prstGeom>
          <a:ln/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Национальная оборона</a:t>
            </a:r>
            <a:endParaRPr lang="ru-RU" sz="14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4643446"/>
            <a:ext cx="1928826" cy="4286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Социальная политика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3" y="1714488"/>
            <a:ext cx="500065" cy="50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102"/>
          <a:stretch/>
        </p:blipFill>
        <p:spPr bwMode="auto">
          <a:xfrm>
            <a:off x="2214546" y="3429000"/>
            <a:ext cx="579262" cy="53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1357298"/>
            <a:ext cx="616352" cy="45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1571612"/>
            <a:ext cx="601220" cy="50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2714612" y="714356"/>
            <a:ext cx="2357454" cy="420175"/>
          </a:xfrm>
          <a:prstGeom prst="rect">
            <a:avLst/>
          </a:prstGeom>
          <a:ln/>
          <a:effectLst>
            <a:glow rad="127000">
              <a:schemeClr val="bg2">
                <a:lumMod val="9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Общегосударственные вопросы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1\Desktop\1111\cdf0cd9f79a0fde50e2f86a45524343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29190" y="1357298"/>
            <a:ext cx="571504" cy="495776"/>
          </a:xfrm>
          <a:prstGeom prst="rect">
            <a:avLst/>
          </a:prstGeom>
          <a:noFill/>
        </p:spPr>
      </p:pic>
      <p:pic>
        <p:nvPicPr>
          <p:cNvPr id="13" name="Picture 2" descr="C:\Users\1\Desktop\1111\inx960x64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43570" y="4643446"/>
            <a:ext cx="616699" cy="512174"/>
          </a:xfrm>
          <a:prstGeom prst="rect">
            <a:avLst/>
          </a:prstGeom>
          <a:noFill/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6500826" y="4857760"/>
            <a:ext cx="2357454" cy="4201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Охрана окружающей среды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7505" y="5853719"/>
            <a:ext cx="86079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Принципы формирования расходов бюджета: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по муниципальным программам, по разделам (подразделам) функциональной структуры, по ведомствам в соответствии с расходными обязательствами, законодательно закрепленными за соответствующими уровнями бюджетов.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85720" y="142852"/>
            <a:ext cx="8246720" cy="405828"/>
          </a:xfrm>
          <a:prstGeom prst="roundRect">
            <a:avLst/>
          </a:prstGeom>
          <a:solidFill>
            <a:srgbClr val="E7D5EF"/>
          </a:solidFill>
          <a:ln w="28575">
            <a:solidFill>
              <a:srgbClr val="7030A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распределяются расходы по основным функциям государства</a:t>
            </a:r>
            <a:endParaRPr lang="ru-RU" sz="2000" b="1" dirty="0" smtClean="0">
              <a:solidFill>
                <a:srgbClr val="7030A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54439"/>
      </p:ext>
    </p:extLst>
  </p:cSld>
  <p:clrMapOvr>
    <a:masterClrMapping/>
  </p:clrMapOvr>
  <p:transition spd="slow" advClick="0"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755576" y="1988840"/>
            <a:ext cx="7776863" cy="14401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Программное бюджетирование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представляет собой методологию планирования, исполнения и контроля за исполнением бюджета, обеспечивающую взаимосвязь процесса распределения расходов с результатами от реализации программ, разрабатываемых на основе стратегических целей, с учетом приоритетов государственной политики, общественной значимости ожидаемых и конечных результатов использования бюджетных средств </a:t>
            </a:r>
          </a:p>
          <a:p>
            <a:pPr algn="ctr"/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28596" y="908720"/>
            <a:ext cx="7815812" cy="93610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Программный бюджет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отличается от традиционного тем, что все или почти все расходы включены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программы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каждая программа своей целью прямо увязана с тем или иным стратегическим итогом деятельности ведомства</a:t>
            </a:r>
          </a:p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28596" y="214290"/>
            <a:ext cx="8072526" cy="4784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C0000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spc="50" dirty="0" smtClean="0">
                <a:ln w="1143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такое программный бюджет</a:t>
            </a:r>
          </a:p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3853" y="3655214"/>
            <a:ext cx="3495204" cy="8539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бюджетных расходов посредством финансирования муниципальных программ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3853" y="4725144"/>
            <a:ext cx="3478870" cy="9457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бюджетных расходов с результатами реализации мунципальных программ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3853" y="5877272"/>
            <a:ext cx="3510862" cy="720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бюджетного планирования и исполнения бюджета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156" y="3727341"/>
            <a:ext cx="2098043" cy="2653367"/>
          </a:xfrm>
          <a:prstGeom prst="round2SameRect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муниципальных программ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сформировано в бюджете Воскресенского района на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и на плановый период 2021 и 2022 годов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15254"/>
            <a:ext cx="1920803" cy="207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альтернативный процесс 7"/>
          <p:cNvSpPr/>
          <p:nvPr/>
        </p:nvSpPr>
        <p:spPr>
          <a:xfrm>
            <a:off x="4805771" y="1428741"/>
            <a:ext cx="4048622" cy="408623"/>
          </a:xfrm>
          <a:prstGeom prst="flowChartAlternateProcess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Площадь 3 554 кв.км.</a:t>
            </a: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825231" y="2060848"/>
            <a:ext cx="4029162" cy="646986"/>
          </a:xfrm>
          <a:prstGeom prst="flowChartAlternateProcess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района 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19 111 чел.</a:t>
            </a:r>
            <a:endParaRPr lang="ru-RU" sz="1400" dirty="0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805771" y="2773453"/>
            <a:ext cx="4048622" cy="868323"/>
          </a:xfrm>
          <a:prstGeom prst="flowChartAlternateProcess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и услуг 2 414,1  млн.руб.</a:t>
            </a:r>
            <a:endParaRPr lang="ru-RU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251520" y="4391347"/>
            <a:ext cx="4464496" cy="374571"/>
          </a:xfrm>
          <a:prstGeom prst="flowChartAlternateProcess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плата 19 774 руб.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240101" y="4941168"/>
            <a:ext cx="4475916" cy="646986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Инвестиции в основной капитал в действующих ценах 251,7 млн. руб.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251520" y="5733256"/>
            <a:ext cx="4464497" cy="919401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образования - 12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учреждения-28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(казенные - 27, бюджетные - 1)</a:t>
            </a:r>
            <a:endParaRPr lang="ru-RU" sz="16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8595" y="285728"/>
            <a:ext cx="8425797" cy="9830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>
                <a:lumMod val="1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ctr"/>
            <a:endParaRPr lang="ru-RU" sz="32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Какие показатели характеризуют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 район в 2020 году</a:t>
            </a:r>
          </a:p>
          <a:p>
            <a:pPr lvl="0" algn="ctr"/>
            <a:endParaRPr lang="ru-RU" sz="32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b="1" cap="all" dirty="0">
              <a:ln/>
              <a:solidFill>
                <a:schemeClr val="accent1"/>
              </a:solidFill>
              <a:effectLst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56749"/>
            <a:ext cx="4464496" cy="27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31" y="3887300"/>
            <a:ext cx="4029161" cy="2765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1477" y="1071546"/>
            <a:ext cx="394533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(услуг),</a:t>
            </a:r>
          </a:p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млн. руб.</a:t>
            </a:r>
            <a:endParaRPr lang="ru-RU" sz="13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86381" y="1071550"/>
            <a:ext cx="3071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(услуг) в расчете на 1 жителя, тыс. руб.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4071942"/>
            <a:ext cx="3071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Фонд оплаты труда, </a:t>
            </a:r>
          </a:p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3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86448" y="4071942"/>
            <a:ext cx="25717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Объем розничного товарооборота, млн. руб.</a:t>
            </a:r>
            <a:endParaRPr lang="ru-RU" sz="13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7158" y="214290"/>
            <a:ext cx="8319298" cy="7664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прогнозных показателей</a:t>
            </a:r>
          </a:p>
          <a:p>
            <a:pPr lvl="0"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социально - экономического развития района</a:t>
            </a: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032434615"/>
              </p:ext>
            </p:extLst>
          </p:nvPr>
        </p:nvGraphicFramePr>
        <p:xfrm>
          <a:off x="251430" y="1628800"/>
          <a:ext cx="4464585" cy="2393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674923283"/>
              </p:ext>
            </p:extLst>
          </p:nvPr>
        </p:nvGraphicFramePr>
        <p:xfrm>
          <a:off x="4716016" y="1764043"/>
          <a:ext cx="4176464" cy="2241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279339565"/>
              </p:ext>
            </p:extLst>
          </p:nvPr>
        </p:nvGraphicFramePr>
        <p:xfrm>
          <a:off x="251520" y="4437112"/>
          <a:ext cx="439248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632271755"/>
              </p:ext>
            </p:extLst>
          </p:nvPr>
        </p:nvGraphicFramePr>
        <p:xfrm>
          <a:off x="4644008" y="4589512"/>
          <a:ext cx="4392488" cy="2176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3608" y="1428741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населения, человек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1428741"/>
            <a:ext cx="3323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Среднемесячная зарплата, рублей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8064" y="4357699"/>
            <a:ext cx="2824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Индекс потребительских цен, %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00034" y="285728"/>
            <a:ext cx="8320438" cy="7670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прогнозных показателей </a:t>
            </a:r>
          </a:p>
          <a:p>
            <a:pPr lvl="0"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 - экономического развития района</a:t>
            </a: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950349179"/>
              </p:ext>
            </p:extLst>
          </p:nvPr>
        </p:nvGraphicFramePr>
        <p:xfrm>
          <a:off x="683568" y="1736518"/>
          <a:ext cx="3744416" cy="2268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084227748"/>
              </p:ext>
            </p:extLst>
          </p:nvPr>
        </p:nvGraphicFramePr>
        <p:xfrm>
          <a:off x="4932040" y="1736518"/>
          <a:ext cx="3539696" cy="2340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7144512"/>
              </p:ext>
            </p:extLst>
          </p:nvPr>
        </p:nvGraphicFramePr>
        <p:xfrm>
          <a:off x="4891095" y="4797152"/>
          <a:ext cx="3580641" cy="1571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4" t="10012" b="19492"/>
          <a:stretch/>
        </p:blipFill>
        <p:spPr bwMode="auto">
          <a:xfrm>
            <a:off x="791580" y="4149080"/>
            <a:ext cx="3600400" cy="229214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578" y="3873137"/>
            <a:ext cx="380047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54498500"/>
              </p:ext>
            </p:extLst>
          </p:nvPr>
        </p:nvGraphicFramePr>
        <p:xfrm>
          <a:off x="931512" y="963744"/>
          <a:ext cx="7672936" cy="2321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21571" y="3190544"/>
            <a:ext cx="146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Первоначальный план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2019 года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6052" y="3284984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Прогноз на 2020 год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42021" y="2780928"/>
            <a:ext cx="665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187,9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28793" y="1400217"/>
            <a:ext cx="578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720,5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6372200" y="133866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млн.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4078101" y="3282875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Прогноз на 2021 год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5302971" y="328287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Прогноз на 2022 год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918" y="2780927"/>
            <a:ext cx="584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199,2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4918" y="1261717"/>
            <a:ext cx="732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740,7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55975" y="1196752"/>
            <a:ext cx="57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796,3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59546" y="2780928"/>
            <a:ext cx="645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212,2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814929" y="5660414"/>
            <a:ext cx="3082092" cy="864096"/>
          </a:xfrm>
          <a:prstGeom prst="round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</a:rPr>
              <a:t>Доходы на душу населения,</a:t>
            </a:r>
            <a:r>
              <a:rPr kumimoji="0" lang="ru-RU" sz="1400" b="0" i="0" u="none" strike="noStrike" cap="none" normalizeH="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</a:rPr>
              <a:t>рублей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</a:rPr>
              <a:t> на 1 жителя в год</a:t>
            </a:r>
            <a:endParaRPr kumimoji="0" lang="ru-RU" sz="1200" b="0" i="0" u="none" strike="noStrike" cap="none" normalizeH="0" baseline="0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31" name="Прямоугольная выноска 30"/>
          <p:cNvSpPr/>
          <p:nvPr/>
        </p:nvSpPr>
        <p:spPr>
          <a:xfrm>
            <a:off x="642910" y="4000504"/>
            <a:ext cx="1357322" cy="571504"/>
          </a:xfrm>
          <a:prstGeom prst="wedgeRectCallout">
            <a:avLst>
              <a:gd name="adj1" fmla="val 83595"/>
              <a:gd name="adj2" fmla="val -4166"/>
            </a:avLst>
          </a:prstGeom>
          <a:solidFill>
            <a:srgbClr val="FFFF99"/>
          </a:solidFill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714348" y="4000504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37 261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642910" y="5286388"/>
            <a:ext cx="1357322" cy="571504"/>
          </a:xfrm>
          <a:prstGeom prst="wedgeRectCallout">
            <a:avLst>
              <a:gd name="adj1" fmla="val 79384"/>
              <a:gd name="adj2" fmla="val -4166"/>
            </a:avLst>
          </a:prstGeom>
          <a:solidFill>
            <a:srgbClr val="FFFF99"/>
          </a:solidFill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714348" y="5286388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38 760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7072330" y="4071942"/>
            <a:ext cx="1357322" cy="571504"/>
          </a:xfrm>
          <a:prstGeom prst="wedgeRectCallout">
            <a:avLst>
              <a:gd name="adj1" fmla="val -86229"/>
              <a:gd name="adj2" fmla="val -7499"/>
            </a:avLst>
          </a:prstGeom>
          <a:solidFill>
            <a:srgbClr val="FFFF99"/>
          </a:solidFill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143768" y="4071942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год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42 076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ая выноска 36"/>
          <p:cNvSpPr/>
          <p:nvPr/>
        </p:nvSpPr>
        <p:spPr>
          <a:xfrm>
            <a:off x="7143768" y="5286388"/>
            <a:ext cx="1357322" cy="571504"/>
          </a:xfrm>
          <a:prstGeom prst="wedgeRectCallout">
            <a:avLst>
              <a:gd name="adj1" fmla="val -86229"/>
              <a:gd name="adj2" fmla="val -7499"/>
            </a:avLst>
          </a:prstGeom>
          <a:solidFill>
            <a:srgbClr val="FFFF99"/>
          </a:solidFill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7215206" y="5286388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2022год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38 146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71472" y="214290"/>
            <a:ext cx="8032976" cy="6944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000" b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Сколько доходов поступает в консолидированный бюджет района</a:t>
            </a: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522513"/>
            <a:ext cx="1841427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96586462"/>
              </p:ext>
            </p:extLst>
          </p:nvPr>
        </p:nvGraphicFramePr>
        <p:xfrm>
          <a:off x="179512" y="1253977"/>
          <a:ext cx="8735550" cy="4911327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864096"/>
                <a:gridCol w="5332416"/>
                <a:gridCol w="1284644"/>
                <a:gridCol w="1254394"/>
              </a:tblGrid>
              <a:tr h="323193">
                <a:tc rowSpan="2">
                  <a:txBody>
                    <a:bodyPr/>
                    <a:lstStyle/>
                    <a:p>
                      <a:pPr algn="ctr"/>
                      <a:endParaRPr lang="ru-RU" sz="16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и</a:t>
                      </a:r>
                      <a:r>
                        <a:rPr lang="ru-RU" sz="1600" b="1" cap="none" spc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сборы, установленные законодательством</a:t>
                      </a:r>
                      <a:endParaRPr lang="ru-RU" sz="16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Уровни</a:t>
                      </a:r>
                      <a:r>
                        <a:rPr lang="ru-RU" sz="1600" b="1" cap="none" spc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</a:t>
                      </a:r>
                      <a:endParaRPr lang="ru-RU" sz="16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829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бюджет</a:t>
                      </a:r>
                      <a:endParaRPr lang="ru-RU" sz="12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Бюджеты городских и сельских поселений</a:t>
                      </a:r>
                      <a:endParaRPr lang="ru-RU" sz="12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295924">
                <a:tc rowSpan="8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Федеральные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Акцизы,</a:t>
                      </a:r>
                      <a:r>
                        <a:rPr lang="ru-RU" sz="1400" baseline="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том числе: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6509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нефтепродукты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9975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400" baseline="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 на доходы физических лиц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9975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3.Налоги со специальными налоговыми режимами, в т.ч.: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29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</a:t>
                      </a:r>
                      <a:r>
                        <a:rPr lang="ru-RU" sz="1400" baseline="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взимаемый в связи с применением патентной системы налогообложения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924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5924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957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Государственная пошлина ( в зависимости от установленных</a:t>
                      </a:r>
                      <a:r>
                        <a:rPr lang="ru-RU" sz="1400" baseline="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полномочий)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10532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Местные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 на имущество физических</a:t>
                      </a:r>
                      <a:r>
                        <a:rPr lang="ru-RU" sz="1400" baseline="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75726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Земельный налог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827584" y="260648"/>
            <a:ext cx="7560840" cy="6977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0C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зачисляются налоги на территории района</a:t>
            </a:r>
            <a:endParaRPr lang="ru-RU" sz="2400" cap="all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623731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* Норматив отчислений от доходов от уплаты акцизов в каждом поселении зависит от протяженности </a:t>
            </a:r>
          </a:p>
          <a:p>
            <a:r>
              <a:rPr lang="ru-RU" sz="14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автомобильных дорог в конкретном поселении</a:t>
            </a:r>
            <a:endParaRPr lang="ru-RU" sz="1400" dirty="0">
              <a:ln>
                <a:solidFill>
                  <a:schemeClr val="accent1">
                    <a:lumMod val="7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381282"/>
              </p:ext>
            </p:extLst>
          </p:nvPr>
        </p:nvGraphicFramePr>
        <p:xfrm>
          <a:off x="683568" y="1098566"/>
          <a:ext cx="7992889" cy="318273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68352"/>
                <a:gridCol w="1512168"/>
                <a:gridCol w="1512168"/>
                <a:gridCol w="1800201"/>
              </a:tblGrid>
              <a:tr h="400543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Доходы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Расходы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Дефицит (-), профицит (+)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9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Первоначальный план 2019 года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674 946,2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673 946,2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1 000,0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54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План  2020 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689 200,8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687 900,8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1 300,0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54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План  2021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738 254,0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736 254,0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2 000,0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54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План  2022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654 830,6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653 030,6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1 800,0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54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Рост показателей 2020 года к 2019 году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+14 254,6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+13 954,6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+300,0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99592" y="260648"/>
            <a:ext cx="7416824" cy="5400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 ПАРАМЕТРЫ  РАЙОННОГО  БЮДЖЕТА</a:t>
            </a:r>
            <a:endParaRPr lang="ru-RU" sz="2000" b="1" dirty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4288" y="800648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t="8017" r="6531" b="26333"/>
          <a:stretch/>
        </p:blipFill>
        <p:spPr bwMode="auto">
          <a:xfrm>
            <a:off x="442587" y="4556246"/>
            <a:ext cx="2689253" cy="187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820" y="4627882"/>
            <a:ext cx="2855348" cy="187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56246"/>
            <a:ext cx="2645136" cy="187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5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6645950"/>
              </p:ext>
            </p:extLst>
          </p:nvPr>
        </p:nvGraphicFramePr>
        <p:xfrm>
          <a:off x="284720" y="4931294"/>
          <a:ext cx="2487080" cy="193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 rot="10800000" flipV="1">
            <a:off x="1115616" y="4413546"/>
            <a:ext cx="1008112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2020 год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142204"/>
              </p:ext>
            </p:extLst>
          </p:nvPr>
        </p:nvGraphicFramePr>
        <p:xfrm>
          <a:off x="2915816" y="4715338"/>
          <a:ext cx="2212844" cy="1810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0654818"/>
              </p:ext>
            </p:extLst>
          </p:nvPr>
        </p:nvGraphicFramePr>
        <p:xfrm>
          <a:off x="5292080" y="4294926"/>
          <a:ext cx="3384377" cy="244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563888" y="4413546"/>
            <a:ext cx="1152129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год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8717" y="260648"/>
            <a:ext cx="8280920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каких поступлений формируются доходы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районного  бюджета в 2020- 2022 годах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518940"/>
              </p:ext>
            </p:extLst>
          </p:nvPr>
        </p:nvGraphicFramePr>
        <p:xfrm>
          <a:off x="248716" y="1268761"/>
          <a:ext cx="8280920" cy="2896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88"/>
                <a:gridCol w="1584176"/>
                <a:gridCol w="1728192"/>
                <a:gridCol w="1509364"/>
              </a:tblGrid>
              <a:tr h="46987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 год (млн.руб.)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2021 год (млн.руб)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2022 год (млн.руб.)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421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 БЮДЖЕТА,  ВСЕГО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689,2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738,3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654,8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том числе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147,7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154,2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162,7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6729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Налоговые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127,6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729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Неналоговые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25,7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407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всего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том числе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541,5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584,1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492,1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4342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Дотации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229,3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198,9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4643"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Субсидии, субвенции, иные  трансферты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312,2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387,9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53320" y="4849415"/>
            <a:ext cx="718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3,6%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7" y="5365174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17,3%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5413078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17,7%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chemeClr val="accent3">
                <a:lumMod val="60000"/>
                <a:lumOff val="40000"/>
              </a:schemeClr>
            </a:gs>
            <a:gs pos="8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0" y="4581128"/>
            <a:ext cx="9144000" cy="2276872"/>
          </a:xfrm>
          <a:prstGeom prst="snip2DiagRect">
            <a:avLst/>
          </a:prstGeom>
          <a:noFill/>
          <a:ln w="1905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сборнике в доступной форме представлено описание доходов, расходов бюджета и их структуры, приоритетные направления  расходования бюджетных средств, объемы бюджетных ассигнований, направляемых на финансирование социально-значимых мероприятий в сфере образования,  культуры,  жилищно – коммунального хозяйства и других сферах. «Бюджет для граждан» нацелен на широкий круг пользователей – всех граждан Воскресенского района, интересы которых в той или иной мере затронуты районным бюджетом.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5786" y="214290"/>
            <a:ext cx="7358114" cy="694430"/>
          </a:xfrm>
          <a:prstGeom prst="roundRect">
            <a:avLst/>
          </a:prstGeom>
          <a:solidFill>
            <a:srgbClr val="FFFFCC"/>
          </a:solidFill>
          <a:ln w="19050">
            <a:solidFill>
              <a:srgbClr val="3366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31550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«Бюджет для граждан»</a:t>
            </a:r>
            <a:endParaRPr lang="ru-RU" sz="2800" b="1" dirty="0" smtClean="0">
              <a:ln w="31550" cmpd="sng">
                <a:noFill/>
                <a:prstDash val="solid"/>
              </a:ln>
              <a:solidFill>
                <a:schemeClr val="accent3">
                  <a:lumMod val="50000"/>
                </a:schemeClr>
              </a:solidFill>
            </a:endParaRPr>
          </a:p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14405" y="986245"/>
            <a:ext cx="3168352" cy="42473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Воскресенского района – районного бюджета, а именно проекта районного бюджета на 2020 год и на плановый период 2021 и 2022 годов.  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7" y="991824"/>
            <a:ext cx="5184576" cy="355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77041109"/>
              </p:ext>
            </p:extLst>
          </p:nvPr>
        </p:nvGraphicFramePr>
        <p:xfrm>
          <a:off x="430305" y="1340769"/>
          <a:ext cx="8318159" cy="532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299"/>
                <a:gridCol w="1115396"/>
                <a:gridCol w="1144279"/>
                <a:gridCol w="1015961"/>
                <a:gridCol w="1008112"/>
                <a:gridCol w="1008112"/>
              </a:tblGrid>
              <a:tr h="851139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за 2018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 (первоначальный план)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 2020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 2021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 2022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1135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в том числе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141,5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142,3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147,7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154,2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162,7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550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 доходы всего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из них: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112,6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116,2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122,0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127,6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135,2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533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30706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3077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госпошлина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38382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 всего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из них: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28,9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26,1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25,7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26,6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27,5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5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 и земельных участков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48740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 имущества и земельных участков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36797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штрафы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48740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36797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716976" y="979600"/>
            <a:ext cx="1105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5536" y="188640"/>
            <a:ext cx="8352928" cy="7920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Какие основные налоговые и неналоговые доходы поступят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районный бюджет в 2020-2022 годах</a:t>
            </a: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00628" y="1071546"/>
            <a:ext cx="1143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1029" name="AutoShape 5" descr="https://pbs.twimg.com/media/Ca_30IaVAAA3JT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7975" y="248573"/>
            <a:ext cx="8449227" cy="6944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Какую помощь из областного бюджета получает Воскресенский район</a:t>
            </a: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061797"/>
              </p:ext>
            </p:extLst>
          </p:nvPr>
        </p:nvGraphicFramePr>
        <p:xfrm>
          <a:off x="307975" y="1165475"/>
          <a:ext cx="8516470" cy="5326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793"/>
                <a:gridCol w="1152128"/>
                <a:gridCol w="1152128"/>
                <a:gridCol w="936104"/>
                <a:gridCol w="936104"/>
                <a:gridCol w="936104"/>
                <a:gridCol w="1228109"/>
              </a:tblGrid>
              <a:tr h="72343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Исполнено</a:t>
                      </a:r>
                      <a:r>
                        <a:rPr lang="ru-RU" sz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 год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Прогноз 2020 год 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2021 год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2022 год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2020 года к 2019</a:t>
                      </a:r>
                      <a:endParaRPr lang="ru-RU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175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(межбюджетные трансферты)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458 123,8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532 615,4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541 499,8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584 083,1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492 096,7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+ 8 884,4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12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: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12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дотации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139 172,9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194 729,2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229 334,3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196 191,0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198 931,9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+ 34 605,1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12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субсидии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35 504,1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61 504,4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30 022,4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112 609,7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14 502,9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- 31 482,0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12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субвенции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271 476,0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271 078,3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276 285,2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273 776,5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277 156,0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+ 5 206,9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5098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иные межбюджетные             трансферты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11 970,8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5 303,5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5 857,9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1 505,9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1 505,9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554,4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1175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МБТ прошлых лет в вышестоящий бюджет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-4 815,2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5098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безвозмездные поступления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1 611,2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93200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безвозмездные  поступления в консолидированный  бюджет  района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454 919,8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532 615,4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541 499,8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584 083,1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492 096,7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+ 8 884,4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96336" y="914272"/>
            <a:ext cx="1160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2012652" cy="151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Блок-схема: альтернативный процесс 7"/>
          <p:cNvSpPr/>
          <p:nvPr/>
        </p:nvSpPr>
        <p:spPr>
          <a:xfrm>
            <a:off x="4809043" y="548681"/>
            <a:ext cx="4082208" cy="1161092"/>
          </a:xfrm>
          <a:prstGeom prst="flowChartAlternateProcess">
            <a:avLst/>
          </a:prstGeom>
          <a:gradFill>
            <a:gsLst>
              <a:gs pos="0">
                <a:schemeClr val="lt2">
                  <a:tint val="94000"/>
                  <a:satMod val="160000"/>
                  <a:lumMod val="160000"/>
                </a:schemeClr>
              </a:gs>
              <a:gs pos="42000">
                <a:schemeClr val="lt2">
                  <a:tint val="94000"/>
                  <a:shade val="94000"/>
                  <a:satMod val="160000"/>
                  <a:lumMod val="130000"/>
                </a:schemeClr>
              </a:gs>
              <a:gs pos="100000">
                <a:schemeClr val="lt2">
                  <a:tint val="97000"/>
                  <a:shade val="94000"/>
                  <a:satMod val="180000"/>
                  <a:lumMod val="84000"/>
                </a:schemeClr>
              </a:gs>
            </a:gsLst>
            <a:path path="circle">
              <a:fillToRect l="24000" t="44000" r="24000" b="12000"/>
            </a:path>
          </a:gra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1003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профицитного бюджета с целью погашения кредита, полученного в Министерстве финансов Нижегородской области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809044" y="4625617"/>
            <a:ext cx="4082207" cy="1827719"/>
          </a:xfrm>
          <a:prstGeom prst="flowChartAlternateProcess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1003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Индексация заработной платы по категориям, не входящим в Указы Президента РФ, повышение уровня минимального размера оплаты труда работников бюджетной сферы до величины прожиточного минимума трудоспособного населения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67544" y="4625617"/>
            <a:ext cx="3024336" cy="1944216"/>
          </a:xfrm>
          <a:prstGeom prst="flowChartAlternateProcess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1003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софинансирования за счет средств районного бюджета участия в областных программах и обеспечение софинансирования субсидий из областного бюджета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Кольцо 10"/>
          <p:cNvSpPr/>
          <p:nvPr/>
        </p:nvSpPr>
        <p:spPr>
          <a:xfrm>
            <a:off x="2422610" y="1988840"/>
            <a:ext cx="3589550" cy="2736404"/>
          </a:xfrm>
          <a:prstGeom prst="donut">
            <a:avLst>
              <a:gd name="adj" fmla="val 6912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1003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подходы к формированию бюджета на 2020 год и на плановый период 2021 и 2022 годов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342977" y="481155"/>
            <a:ext cx="3464153" cy="1296144"/>
          </a:xfrm>
          <a:prstGeom prst="flowChartAlternateProcess">
            <a:avLst/>
          </a:prstGeom>
          <a:gradFill>
            <a:gsLst>
              <a:gs pos="0">
                <a:schemeClr val="lt2">
                  <a:tint val="94000"/>
                  <a:satMod val="160000"/>
                  <a:lumMod val="160000"/>
                </a:schemeClr>
              </a:gs>
              <a:gs pos="42000">
                <a:schemeClr val="lt2">
                  <a:tint val="94000"/>
                  <a:shade val="94000"/>
                  <a:satMod val="160000"/>
                  <a:lumMod val="130000"/>
                </a:schemeClr>
              </a:gs>
              <a:gs pos="100000">
                <a:schemeClr val="lt2">
                  <a:tint val="97000"/>
                  <a:shade val="94000"/>
                  <a:satMod val="180000"/>
                  <a:lumMod val="84000"/>
                </a:schemeClr>
              </a:gs>
            </a:gsLst>
          </a:gra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1003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Расходы на оплату труда рассчитаны с учетом изменений показателей «дорожных карт» и введением режима экономии</a:t>
            </a:r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3136378">
            <a:off x="1757841" y="2026681"/>
            <a:ext cx="911017" cy="532604"/>
          </a:xfrm>
          <a:prstGeom prst="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трелка вправо 22"/>
          <p:cNvSpPr/>
          <p:nvPr/>
        </p:nvSpPr>
        <p:spPr>
          <a:xfrm rot="19315342">
            <a:off x="5732641" y="1965330"/>
            <a:ext cx="967119" cy="539753"/>
          </a:xfrm>
          <a:prstGeom prst="rightArrow">
            <a:avLst>
              <a:gd name="adj1" fmla="val 50000"/>
              <a:gd name="adj2" fmla="val 51220"/>
            </a:avLst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трелка вправо 23"/>
          <p:cNvSpPr/>
          <p:nvPr/>
        </p:nvSpPr>
        <p:spPr>
          <a:xfrm rot="2384559">
            <a:off x="6001501" y="3830510"/>
            <a:ext cx="897692" cy="516361"/>
          </a:xfrm>
          <a:prstGeom prst="rightArrow">
            <a:avLst>
              <a:gd name="adj1" fmla="val 50000"/>
              <a:gd name="adj2" fmla="val 51220"/>
            </a:avLst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трелка вправо 24"/>
          <p:cNvSpPr/>
          <p:nvPr/>
        </p:nvSpPr>
        <p:spPr>
          <a:xfrm rot="8361710">
            <a:off x="1520268" y="3841245"/>
            <a:ext cx="919063" cy="575892"/>
          </a:xfrm>
          <a:prstGeom prst="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2347757"/>
            <a:ext cx="215901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/>
        </p:nvGraphicFramePr>
        <p:xfrm>
          <a:off x="1857363" y="1142986"/>
          <a:ext cx="2071703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428596" y="357166"/>
            <a:ext cx="8247860" cy="69557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Как распределены расходы районного бюджета </a:t>
            </a:r>
          </a:p>
          <a:p>
            <a:pPr algn="ctr"/>
            <a:r>
              <a:rPr lang="ru-RU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на 2020-2022 годы по отраслям</a:t>
            </a:r>
            <a:endParaRPr lang="ru-RU" sz="2200" b="1" dirty="0" smtClean="0">
              <a:ln w="18415" cmpd="sng">
                <a:noFill/>
                <a:prstDash val="solid"/>
              </a:ln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2714612" y="2285992"/>
            <a:ext cx="21431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248073444"/>
              </p:ext>
            </p:extLst>
          </p:nvPr>
        </p:nvGraphicFramePr>
        <p:xfrm>
          <a:off x="611560" y="1412776"/>
          <a:ext cx="7704856" cy="239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62140793"/>
              </p:ext>
            </p:extLst>
          </p:nvPr>
        </p:nvGraphicFramePr>
        <p:xfrm>
          <a:off x="899592" y="4149080"/>
          <a:ext cx="424847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707091172"/>
              </p:ext>
            </p:extLst>
          </p:nvPr>
        </p:nvGraphicFramePr>
        <p:xfrm>
          <a:off x="4716016" y="4149080"/>
          <a:ext cx="3960440" cy="2528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8326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088766"/>
              </p:ext>
            </p:extLst>
          </p:nvPr>
        </p:nvGraphicFramePr>
        <p:xfrm>
          <a:off x="403761" y="3717030"/>
          <a:ext cx="8235735" cy="2792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2055"/>
                <a:gridCol w="1139638"/>
                <a:gridCol w="1308634"/>
                <a:gridCol w="1099930"/>
                <a:gridCol w="1087739"/>
                <a:gridCol w="1087739"/>
              </a:tblGrid>
              <a:tr h="79449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r>
                        <a:rPr lang="ru-RU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 (первоначальный план)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96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том числе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435 289,0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455 403,0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493 439,2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581 135,6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480 480,8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348 178,7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357 016,7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395 918,3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482 850,0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376 979,5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2764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61 018,2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62 078,3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68 180,7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70 493,6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73 625,3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2764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r>
                        <a:rPr lang="ru-RU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25 249,5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35 658,0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28 260,9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27 792,0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ru-RU" sz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876,0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2764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842,6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650,0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1 079,3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37152" y="3429515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тыс. рублей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3140968"/>
            <a:ext cx="734481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Как изменяются расходы по отраслям социальной сферы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5856" y="1196752"/>
            <a:ext cx="2502059" cy="970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7030A0"/>
                </a:solidFill>
              </a:rPr>
              <a:t>Что включают в себя отрасли социальной сферы</a:t>
            </a:r>
            <a:endParaRPr lang="ru-RU" sz="17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84791" y="2304175"/>
            <a:ext cx="141581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Социальная политика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43808" y="614727"/>
            <a:ext cx="1383153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  Культура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88024" y="610380"/>
            <a:ext cx="148907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Образование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32459" y="2296175"/>
            <a:ext cx="1800200" cy="5539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Физическая культура и спорт</a:t>
            </a:r>
            <a:endParaRPr lang="ru-RU" sz="1500" b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2" y="224219"/>
            <a:ext cx="2281029" cy="140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4219"/>
            <a:ext cx="2123281" cy="143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s://sun9-61.userapi.com/c855132/v855132456/199b8c/RSdYEEZpmX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2" y="1707531"/>
            <a:ext cx="2152014" cy="132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sun9-55.userapi.com/c858532/v858532915/8489c/VC3T1Kx9zH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69683"/>
            <a:ext cx="2036101" cy="126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32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0034" y="214290"/>
            <a:ext cx="7960398" cy="6429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52705" algn="ctr">
              <a:lnSpc>
                <a:spcPct val="100000"/>
              </a:lnSpc>
              <a:spcBef>
                <a:spcPts val="100"/>
              </a:spcBef>
            </a:pPr>
            <a:r>
              <a:rPr lang="ru-RU" sz="2200" b="1" spc="-5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 </a:t>
            </a:r>
            <a:r>
              <a:rPr lang="ru-RU" sz="2200" b="1" spc="-15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расходах  </a:t>
            </a:r>
            <a:r>
              <a:rPr lang="ru-RU" sz="2200" b="1" spc="-1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районного  </a:t>
            </a:r>
            <a:r>
              <a:rPr lang="ru-RU" sz="2200" b="1" spc="-15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ru-RU" sz="2200" b="1" spc="-4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spc="-5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endParaRPr lang="ru-RU" sz="2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R="66675" algn="ctr">
              <a:lnSpc>
                <a:spcPts val="2290"/>
              </a:lnSpc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разделам  и  </a:t>
            </a:r>
            <a:r>
              <a:rPr lang="ru-RU" sz="2200" b="1" spc="-5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подразделам  </a:t>
            </a:r>
            <a:r>
              <a:rPr lang="ru-RU" sz="2200" b="1" spc="-15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бюджетной</a:t>
            </a:r>
            <a:r>
              <a:rPr lang="ru-RU" sz="2200" b="1" spc="25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spc="-5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классификации</a:t>
            </a:r>
            <a:endParaRPr lang="ru-RU" sz="2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342389"/>
              </p:ext>
            </p:extLst>
          </p:nvPr>
        </p:nvGraphicFramePr>
        <p:xfrm>
          <a:off x="179513" y="1165009"/>
          <a:ext cx="8712967" cy="561567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20079"/>
                <a:gridCol w="3384376"/>
                <a:gridCol w="792088"/>
                <a:gridCol w="792088"/>
                <a:gridCol w="792088"/>
                <a:gridCol w="648072"/>
                <a:gridCol w="792088"/>
                <a:gridCol w="792088"/>
              </a:tblGrid>
              <a:tr h="607807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раздела, подраздела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за 2018 год 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0100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46 228,3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46 690,0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50 160,5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107,4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40 917,5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41 108,1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035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409,8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490,1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527,4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107,6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457,7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457,7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035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0104</a:t>
                      </a: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22151,6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20747,0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24478,2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21068,6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21186,8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57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0105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Судебная система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80,4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176,2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95,4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7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0106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9550,6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10298,5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10315,1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10156,1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10156,1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0107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проведения выборов и референдумов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23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0111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Резервные фонды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50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0113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Другие общегосударственные вопросы</a:t>
                      </a:r>
                      <a:endParaRPr lang="ru-RU" sz="12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14035,9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14542,2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12818,3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88,1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8612,2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8612,1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33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0200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1293,9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1 256,3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1 012,0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80,6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1 025,3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1 075,0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84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0203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Мобилизационная и вневойсковая подготовка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1293,9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1256,3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1012,0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80,6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1025,3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1075,0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42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0300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4765,5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3 981,3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5 236,1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131,5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4 425,9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4 574,0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289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0309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4760,0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3981,3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4636,1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116,4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4425,9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4574,0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7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0310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пожарной безопасности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786710" y="857232"/>
            <a:ext cx="1137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086374"/>
              </p:ext>
            </p:extLst>
          </p:nvPr>
        </p:nvGraphicFramePr>
        <p:xfrm>
          <a:off x="251521" y="188640"/>
          <a:ext cx="8496943" cy="648072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20079"/>
                <a:gridCol w="2952328"/>
                <a:gridCol w="792088"/>
                <a:gridCol w="936104"/>
                <a:gridCol w="792088"/>
                <a:gridCol w="720080"/>
                <a:gridCol w="792088"/>
                <a:gridCol w="792088"/>
              </a:tblGrid>
              <a:tr h="1058983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раздела, подраздела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за 2018 год 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197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27507,5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23 939,2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34 314,4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143,3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21 550,5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18 909,0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197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Общеэкономические вопросы </a:t>
                      </a: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6197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 и рыболовство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9319,5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11682,5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16173,9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138,4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12716,8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12714,2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2756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Водное хозяйство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3303,8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025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Транспорт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4359,9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4133,8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8763,3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2,1 раза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2583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Дорожное хозяйство (дорожные фонды)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2982,1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468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0410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Связь и информатика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1514,6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2443,0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1511,6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593,3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593,3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4230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0412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6027,6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5284,9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7865,6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148,8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8240,4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5601,5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619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27350,6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82 878,1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42 074,3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17 945,0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26 883,0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416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Жилищное хозяйство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199,0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171,8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815,6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4,7 раза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2949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0502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Коммунальное хозяйство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22619,2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78880,4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37190,1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47,1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17000,0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25900,0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025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4502,4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3825,9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4064,3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940,7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978,7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440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0505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2956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0600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4088,6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4 432,3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5 193,9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117,2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4 622,6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4 797,8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99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0601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Экологический контроль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93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0603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объектов растительного и животного мира и среды их обитания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4043,6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4387,3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5193,9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118,4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4622,6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4797,8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7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941769"/>
              </p:ext>
            </p:extLst>
          </p:nvPr>
        </p:nvGraphicFramePr>
        <p:xfrm>
          <a:off x="107504" y="332656"/>
          <a:ext cx="8568952" cy="638328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92089"/>
                <a:gridCol w="2664296"/>
                <a:gridCol w="936104"/>
                <a:gridCol w="936104"/>
                <a:gridCol w="864096"/>
                <a:gridCol w="720080"/>
                <a:gridCol w="864096"/>
                <a:gridCol w="792087"/>
              </a:tblGrid>
              <a:tr h="1154476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раздела, подраздела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за 2018 год 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348178,7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357 016,7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395 918,3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110,9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482 850,0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376 979,5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929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93663,1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94300,0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100697,2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99055,7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100806,8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001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197371,9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198876,3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227667,4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114,5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318893,0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209986,5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2758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 детей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22835,6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25259,9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25828,4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102,3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26384,6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27274,9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4098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Профессиональная подготовка, переподготовка</a:t>
                      </a:r>
                      <a:r>
                        <a:rPr lang="ru-RU" sz="1200" b="0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повышение квалификации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101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Молодежная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политика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1740,6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2090,1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2245,0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107,4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32567,5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36490,4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39402,3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38039,7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38434,3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167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0800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61018,2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62 078,3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68 180,7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109,8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70 493,6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73 625,3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13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0801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44832,9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41170,4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43589,6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105,9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45892,3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48872,7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0804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культуры, кинематографии 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16185,3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20907,9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24591,1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117,6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24601,3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24752,6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25249,5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35 658,0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28 260,9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79,3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27 792,0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29 876,0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28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Пенсионное обеспечение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5980,9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6253,7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6517,0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104,2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6517,0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6517,0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328,2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6666,1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346,9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46,9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1093,1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833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семьи и детства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17310,2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21327,2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20162,4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94,5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21228,1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22265,9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833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социальной политики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1630,2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1411,0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1234,6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87,5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70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896748"/>
              </p:ext>
            </p:extLst>
          </p:nvPr>
        </p:nvGraphicFramePr>
        <p:xfrm>
          <a:off x="179512" y="476672"/>
          <a:ext cx="8640960" cy="619268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20080"/>
                <a:gridCol w="2952328"/>
                <a:gridCol w="864096"/>
                <a:gridCol w="864096"/>
                <a:gridCol w="864096"/>
                <a:gridCol w="792088"/>
                <a:gridCol w="792088"/>
                <a:gridCol w="792088"/>
              </a:tblGrid>
              <a:tr h="1187532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раздела, подраздела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за 2018 год 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28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842,6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650,0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200" b="1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079,3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166,0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28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1102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Массовый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842,6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650,0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1079,3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166,0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62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3200,8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3 247,7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3 305,4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101,8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2 324,0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2 381,5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216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Телевидение и радиовещание</a:t>
                      </a:r>
                      <a:endParaRPr lang="ru-RU" sz="12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319,3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323,7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1024,9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3,2 раза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2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1202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Периодическая печать и издательства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2651,8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2732,0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2076,5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76,0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2132,0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2189,5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1204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229,7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204,0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6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111,6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579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54011,2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52 114,0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53 160,2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102,0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53 595,9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54 826,9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698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Дотации на выравнивание бюджетной обеспеченности субъектов Российской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Федерации  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муниципальных образований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44124,2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50143,0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48528,4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96,8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45001,4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46153,6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 общего характера 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9887,0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1971,0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4631,8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2,3 раза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8594,5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8673,3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296279"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Условно  утверждаемые</a:t>
                      </a:r>
                      <a:r>
                        <a:rPr lang="ru-RU" sz="1200" b="1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расходы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8 709,0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17 993,3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2888"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603 738,7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673 946,2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687 900,8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102,1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736 254,0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653 030,6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0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88640"/>
            <a:ext cx="748883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CCCC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  И   НЕПРОГРАММНЫЕ   РАСХОДЫ РАЙОННОГО   БЮДЖЕТА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602295489"/>
              </p:ext>
            </p:extLst>
          </p:nvPr>
        </p:nvGraphicFramePr>
        <p:xfrm>
          <a:off x="611560" y="2704277"/>
          <a:ext cx="3024336" cy="2468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71457504"/>
              </p:ext>
            </p:extLst>
          </p:nvPr>
        </p:nvGraphicFramePr>
        <p:xfrm>
          <a:off x="3555308" y="2704277"/>
          <a:ext cx="302433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65606250"/>
              </p:ext>
            </p:extLst>
          </p:nvPr>
        </p:nvGraphicFramePr>
        <p:xfrm>
          <a:off x="6487324" y="2705092"/>
          <a:ext cx="2189132" cy="2199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980728"/>
            <a:ext cx="8208912" cy="1723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распределены исходя из необходимости достижения запланированных индикаторов и конечных результатов по муниципальным программам Воскресенского района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2020 году по 19 муниципальным программам)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Непрограммые расходы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не вошедшие в мероприятия муниципальных программ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4869160"/>
            <a:ext cx="2736304" cy="15323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на 2020 год- 687,9 млн.рублей: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–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639,7 млн.рублей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–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48,2 млн.рублей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7884" y="4853064"/>
            <a:ext cx="2520280" cy="17706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на 2021 год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(без условно утвержденных)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- 727,5 млн.рублей: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–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690,3 млн.рублей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–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37,2 млн.рублей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4869160"/>
            <a:ext cx="2592288" cy="17706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на 2022 год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(без условно утвержденных)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635,0 млн.рублей: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–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597,4 млн.рублей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–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37,6 млн.рублей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60000"/>
                <a:lumOff val="40000"/>
              </a:schemeClr>
            </a:gs>
            <a:gs pos="93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04664"/>
            <a:ext cx="7920880" cy="578882"/>
          </a:xfrm>
          <a:prstGeom prst="roundRect">
            <a:avLst/>
          </a:prstGeom>
          <a:solidFill>
            <a:srgbClr val="FFFFCC"/>
          </a:solidFill>
          <a:ln w="19050"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Определения используемых терминов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611560" y="1124744"/>
            <a:ext cx="6048672" cy="648072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69968" y="1124744"/>
            <a:ext cx="1562472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629471" y="1916832"/>
            <a:ext cx="6030761" cy="64807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средства, за исключением средств, являющихся источниками финансирования дефицита бюджета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81904" y="1851025"/>
            <a:ext cx="1550536" cy="7138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629471" y="2708921"/>
            <a:ext cx="6030761" cy="721666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69969" y="2708922"/>
            <a:ext cx="1562472" cy="7216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629471" y="3544047"/>
            <a:ext cx="6030761" cy="533025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969968" y="3532618"/>
            <a:ext cx="1562472" cy="5444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629471" y="4221089"/>
            <a:ext cx="6030761" cy="57606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бюджета над его расходами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981904" y="4221090"/>
            <a:ext cx="1550536" cy="5760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629471" y="4959025"/>
            <a:ext cx="6030761" cy="702223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981903" y="4959025"/>
            <a:ext cx="1550537" cy="7022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629471" y="5805264"/>
            <a:ext cx="6030761" cy="936104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948264" y="5805264"/>
            <a:ext cx="1656184" cy="936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95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60648"/>
            <a:ext cx="8208912" cy="8512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муниципальные программы будут финансироваться</a:t>
            </a:r>
          </a:p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в 2020 году                          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тыс.рублей)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110772"/>
              </p:ext>
            </p:extLst>
          </p:nvPr>
        </p:nvGraphicFramePr>
        <p:xfrm>
          <a:off x="251520" y="1149636"/>
          <a:ext cx="8640960" cy="5591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7704856"/>
              </a:tblGrid>
              <a:tr h="272682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366 229,1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Воскресенского</a:t>
                      </a:r>
                      <a:r>
                        <a:rPr lang="ru-RU" sz="12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35743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78 800,0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культуры, туризма, молодежной политики и спорта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7569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66 981,9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финансами и муниципальным долгом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7569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62 505,4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Адресная инвестиционная программа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7569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21 023,9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жилищно-коммунального хозяйства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7569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15 968,0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агропромышленного комплекса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7569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8 763,3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услуг пассажирского транспорта на территории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7569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6 471,2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Информационное общество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83000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5 579,4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территории Воскресенского муниципального района от ЧС, противодействие терроризму и экстремизму, обеспечение безопасности дорожного движения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7569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2 741,7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имуществом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2682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1 415,9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предпринимательства в Воскресенском районе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12104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1 132,8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 молодых семей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7569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919,6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ветеранов и инвалидов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7569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сохранности архивных фондов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7569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семей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7569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210,0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общественного правопорядка и противодействия преступности в Воскресенском районе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7569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муниципальной службы в Воскресенском районе</a:t>
                      </a:r>
                      <a:endParaRPr lang="ru-RU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19499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условий и охраны труда в Воскресенском районе</a:t>
                      </a:r>
                      <a:endParaRPr lang="ru-RU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33211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49,9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6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89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88640"/>
            <a:ext cx="6984776" cy="8512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изменится финансирование муниципальных программ в 2020-2022 годах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520057"/>
              </p:ext>
            </p:extLst>
          </p:nvPr>
        </p:nvGraphicFramePr>
        <p:xfrm>
          <a:off x="251519" y="1324706"/>
          <a:ext cx="8496945" cy="5201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936104"/>
                <a:gridCol w="864096"/>
                <a:gridCol w="864096"/>
                <a:gridCol w="792088"/>
                <a:gridCol w="864096"/>
                <a:gridCol w="936104"/>
              </a:tblGrid>
              <a:tr h="57829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программы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2018 год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первонач.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2019 году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3558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 ВСЕГО (без условно утвержденных), в том числе:</a:t>
                      </a:r>
                      <a:endParaRPr lang="ru-RU" sz="1200" b="0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603 738,7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673 946,2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687 900,8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727 545,0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635 037,3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06481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реализацию муниципальных программ  ВСЕГО, в том числе:</a:t>
                      </a:r>
                      <a:endParaRPr lang="ru-RU" sz="1200" b="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563 458,5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635 412,8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639 698,1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690 315,6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597 442,0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6418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Воскресенского</a:t>
                      </a:r>
                      <a:r>
                        <a:rPr lang="ru-RU" sz="12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336 973,7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350 291,0</a:t>
                      </a:r>
                      <a:endParaRPr lang="ru-RU" sz="11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366 229,1</a:t>
                      </a:r>
                      <a:endParaRPr lang="ru-RU" sz="11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363 608,9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368 547,8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70907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финансами и муниципальным долгом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66 391,3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66 178,6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66 981,9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67 269,8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68 549,1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53843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культуры, туризма, молодежной политики и спорта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69 986,8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71 784,0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78 800,0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80 663,3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84 457,5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50648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Адресная инвестиционная программа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49 115,3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107 443,5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62 505,4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140 236,3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37 148,8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50355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агропромышленного комплекса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9 070,5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11 529,7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15 968,0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12 666,9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12 664,3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50648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Информационное общество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6 908,4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7 599,1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6 471,2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2 967,3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3 024,8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50648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предпринимательства в Воскресенском районе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4 543,6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1 415,9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2,3 раза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68344" y="103993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9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88640"/>
            <a:ext cx="6984776" cy="8512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изменится финансирование муниципальных программ в 2020-2022 годах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256489"/>
              </p:ext>
            </p:extLst>
          </p:nvPr>
        </p:nvGraphicFramePr>
        <p:xfrm>
          <a:off x="295062" y="1268760"/>
          <a:ext cx="8568953" cy="5112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9"/>
                <a:gridCol w="936104"/>
                <a:gridCol w="864096"/>
                <a:gridCol w="1008112"/>
                <a:gridCol w="936104"/>
                <a:gridCol w="936104"/>
                <a:gridCol w="936104"/>
              </a:tblGrid>
              <a:tr h="7146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программы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2018 год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первонач.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2019 году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имуществом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2 772,9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2 995,8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2 741,7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2 268,2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2 268,2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услуг пассажирского транспорта на территории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4 352,9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4 133,8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8 763,3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2,1 раза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жилищно-коммунального хозяйства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4 360,1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3 274,8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21 023,9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6,4 раза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ru-RU" sz="11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15 000,0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 молодых семей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662,5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1 132,8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1,7 раза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1 159,1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1 157,6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ветеранов и инвалидов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1 363,6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1 096,0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919,6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436,4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49,9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49,9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занятости населения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муниципальной службы в Воскресенском районе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12360" y="97966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3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88640"/>
            <a:ext cx="6984776" cy="8512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изменится финансирование муниципальных программ в 2020-2022 годах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622957"/>
              </p:ext>
            </p:extLst>
          </p:nvPr>
        </p:nvGraphicFramePr>
        <p:xfrm>
          <a:off x="362013" y="1252210"/>
          <a:ext cx="8424936" cy="3670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2710"/>
                <a:gridCol w="920371"/>
                <a:gridCol w="849573"/>
                <a:gridCol w="991169"/>
                <a:gridCol w="920371"/>
                <a:gridCol w="920371"/>
                <a:gridCol w="920371"/>
              </a:tblGrid>
              <a:tr h="25627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программы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2018 год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первонач.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2019 году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455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сохранности архивных фондов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61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семей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61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условий и охраны труда в Воскресенском районе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983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общественного правопорядка и противодействия преступности в Воскресенском районе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834,7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территории Воскресенского муниципального района от ЧС, противодействие терроризму и экстремизму, обеспечение безопасности дорожного движения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5 553,6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5 910,1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579,4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4 425,9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4 574,0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12360" y="97521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www.beladm.ru/media/cache/38/02/3802ba4e127696d2e5d67dc1025ac0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050602"/>
            <a:ext cx="4286250" cy="162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t2.depositphotos.com/3944627/10288/i/950/depositphotos_102883980-stock-photo-miniature-people-agreement-on-stac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24221"/>
            <a:ext cx="3312368" cy="165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71472" y="928670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1142984"/>
            <a:ext cx="6392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 муниципального района от 19.12.2018 № 1279 «Об утверждении муниципальной программы «Развитие образования Воскресенского муниципального района Нижегородской области»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2000240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Обеспечение доступности качественного образования, отвечающего требованиям инновационного развития экономики района и региона, </a:t>
            </a:r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современным</a:t>
            </a: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потребностям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социума и каждого гражданина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1520" y="206354"/>
            <a:ext cx="8215370" cy="642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образования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99992" y="422805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rgbClr val="0033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72000" y="4696790"/>
            <a:ext cx="4248472" cy="576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      366,2 млн. рублей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72000" y="5445224"/>
            <a:ext cx="4248472" cy="576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год       363,6 млн. рублей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72000" y="6165304"/>
            <a:ext cx="4248472" cy="576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     368,5 млн. рублей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5" y="928670"/>
            <a:ext cx="2066925" cy="16362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270" y="2996952"/>
            <a:ext cx="65527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 программы: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дошкольного возраста - 773 чел.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общеобразовательных учреждений -  1737 чел.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учреждений дополнительного образования – 1212 чел.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образовательных учреждений района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99" y="-4700588"/>
            <a:ext cx="1800000" cy="120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3879708" cy="237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77292"/>
            <a:ext cx="2736303" cy="175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06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564760"/>
              </p:ext>
            </p:extLst>
          </p:nvPr>
        </p:nvGraphicFramePr>
        <p:xfrm>
          <a:off x="179512" y="1700808"/>
          <a:ext cx="8640960" cy="4652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008112"/>
                <a:gridCol w="1296144"/>
                <a:gridCol w="1008112"/>
                <a:gridCol w="936104"/>
                <a:gridCol w="936104"/>
                <a:gridCol w="1008112"/>
              </a:tblGrid>
              <a:tr h="4320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первонач.план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году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7400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том числе на подпрограммы</a:t>
                      </a:r>
                      <a:endParaRPr lang="ru-RU" sz="1100" dirty="0">
                        <a:solidFill>
                          <a:srgbClr val="33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336 973,7</a:t>
                      </a:r>
                      <a:endParaRPr lang="ru-RU" sz="1100" dirty="0">
                        <a:solidFill>
                          <a:srgbClr val="33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350 291,0</a:t>
                      </a:r>
                      <a:endParaRPr lang="ru-RU" sz="1100" dirty="0">
                        <a:solidFill>
                          <a:srgbClr val="33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366 229,1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104,5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363 608,9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368 547,8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68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«Развитие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общего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образования»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288 524,0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295 506,3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308 422,8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308 877,3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313 193,8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315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«Развитие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дополнительного образования и воспитания детей и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молодёжи»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16 012,3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18 294,3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18 404,0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16 691,9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16 919,7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265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«Развитие системы оценки качества образования и информационной прозрачности системы образования»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640,0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657,8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675,7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696,1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718,4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466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«Патриотическое воспитание и подготовка граждан к военной службе»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401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«Социально-правовая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защита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детей»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449,8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455,4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468,7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468,7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468,7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530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«Обеспечение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реализации муниципальной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программы»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31 347,6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35 327,2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38 207,9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108,2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36 874,9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37 247,2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188640"/>
            <a:ext cx="6480720" cy="1021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Муниципальная программа «Развитие образования Воскресенского муниципального района Нижегородской области»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88641"/>
            <a:ext cx="1872208" cy="1296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8224" y="121019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92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 rot="10800000" flipV="1">
            <a:off x="566143" y="1286477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40" y="1594255"/>
            <a:ext cx="77768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 муниципального района от 24.12.2018 № 1300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«Об утверждении муниципальной программы «Развитие агропромышленного комплекса Воскресенского муниципального района Нижегородской области» 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11960" y="2394665"/>
            <a:ext cx="4932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Цели программы:</a:t>
            </a: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- Содействие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развитию агропромышленного комплекса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Воскресенского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как одной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важных </a:t>
            </a:r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отраслей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экономики, обеспечивающей население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продовольствием и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занятость на селе;</a:t>
            </a: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- обеспечение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эпизоотического благополучия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Воскресенского муниципального района</a:t>
            </a:r>
            <a:endParaRPr lang="ru-RU" sz="14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u="sng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62415" y="206354"/>
            <a:ext cx="6984776" cy="9903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агропромышленного комплекса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82237" y="4060379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rgbClr val="3366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72000" y="4545971"/>
            <a:ext cx="4032448" cy="576064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      16,0 млн. 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75930" y="5229200"/>
            <a:ext cx="4028518" cy="648072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год      12,7 млн. 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91967" y="5974904"/>
            <a:ext cx="3996444" cy="69445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      12,7  млн. 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77" y="2548362"/>
            <a:ext cx="3672408" cy="400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71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822203"/>
              </p:ext>
            </p:extLst>
          </p:nvPr>
        </p:nvGraphicFramePr>
        <p:xfrm>
          <a:off x="307975" y="2420888"/>
          <a:ext cx="8568952" cy="4083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080120"/>
                <a:gridCol w="1224136"/>
                <a:gridCol w="936104"/>
                <a:gridCol w="1008112"/>
                <a:gridCol w="936104"/>
                <a:gridCol w="936104"/>
              </a:tblGrid>
              <a:tr h="7200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первонач.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план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году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659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том числе на подпрограммы</a:t>
                      </a:r>
                      <a:endParaRPr lang="ru-RU" sz="1100" dirty="0">
                        <a:solidFill>
                          <a:srgbClr val="33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9 070,5</a:t>
                      </a:r>
                      <a:endParaRPr lang="ru-RU" sz="1200" b="1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strike="noStrike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11 529,7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strike="noStrik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strike="noStrike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15 968,0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138,5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strike="noStrike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12 666,9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strike="noStrike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12 664,3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093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"Развитие сельского хозяйства, пищевой и перерабатывающей промышленности Воскресенского муниципального района" до 2020 года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5 780,0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strike="noStrike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8 381,9</a:t>
                      </a:r>
                      <a:endParaRPr lang="ru-RU" sz="1100" strike="noStrik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strike="noStrike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12 491,5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strike="noStrike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149,0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strike="noStrike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9 290,4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strike="noStrike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9 287,8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846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"Эпизоотическое благополучие Воскресенского муниципального района Нижегородской области" до 2020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260,7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75,4</a:t>
                      </a:r>
                      <a:endParaRPr lang="ru-RU" sz="1100" strike="noStrik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219,5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 2,9 раза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219,5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219,5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9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"Обеспечение реализации Программы"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3 029,8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3 072,4</a:t>
                      </a:r>
                      <a:endParaRPr lang="ru-RU" sz="1100" strike="noStrik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3 257,0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106,0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3 157,0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3 157,0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0375" y="476672"/>
            <a:ext cx="5047729" cy="13280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Муниципальная программа «Развитие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агропромышленного комплекса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Воскресенского муниципального района Нижегородской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области»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30871" y="191683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C:\Users\%D0%9C%D0%BE%D1%80%D0%BE%D0%B7%D0%BE%D0%B2%D0%B0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3055984" cy="171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499" y="-6134100"/>
            <a:ext cx="268924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0499" y="-12511088"/>
            <a:ext cx="268897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5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6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7544" y="928670"/>
            <a:ext cx="13385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1603149"/>
            <a:ext cx="5960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 муниципального района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20.12.2018 № 1287 «Об утверждении муниципальной программы «Управление муниципальными финансами и муниципальным долгом Воскресенского муниципального района Нижегородской области»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6101" y="2513116"/>
            <a:ext cx="5888126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Обеспечение сбалансированности и устойчивости бюджета Воскресенского муниципального района, повышение эффективности и качества управления муниципальными финансами Воскресенского муниципального района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400" b="1" u="sng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1039" y="206354"/>
            <a:ext cx="8143362" cy="10916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«Управление муниципальными финансами и муниципальным долгом Воскресенского муниципального района Нижегородской области» 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10800000" flipV="1">
            <a:off x="4499991" y="3780785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rgbClr val="0033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47340" y="4293096"/>
            <a:ext cx="4248472" cy="576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2020 год      67,0 млн. рублей</a:t>
            </a:r>
            <a:endParaRPr lang="ru-RU" sz="16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53486" y="5085184"/>
            <a:ext cx="4248472" cy="576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2021 год       67,3 млн. рублей</a:t>
            </a:r>
            <a:endParaRPr lang="ru-RU" sz="16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47340" y="5877272"/>
            <a:ext cx="4248472" cy="64367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2022 год      68,5  млн. рублей</a:t>
            </a:r>
            <a:endParaRPr lang="ru-RU" sz="16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877088"/>
            <a:ext cx="4104455" cy="281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90899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0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459216"/>
              </p:ext>
            </p:extLst>
          </p:nvPr>
        </p:nvGraphicFramePr>
        <p:xfrm>
          <a:off x="179511" y="1772816"/>
          <a:ext cx="8784976" cy="4752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1008112"/>
                <a:gridCol w="1152128"/>
                <a:gridCol w="1080120"/>
                <a:gridCol w="1008112"/>
                <a:gridCol w="1080120"/>
                <a:gridCol w="1080120"/>
              </a:tblGrid>
              <a:tr h="7087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первонач.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план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году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7472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том числе на подпрограммы</a:t>
                      </a:r>
                      <a:endParaRPr lang="ru-RU" sz="1200" dirty="0">
                        <a:solidFill>
                          <a:srgbClr val="33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</a:t>
                      </a:r>
                      <a:r>
                        <a:rPr lang="ru-RU" sz="12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391,3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66 178,6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66 981,9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67 269,8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68 549,1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2375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1.«Организация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совершенствование бюджетного процесса Воскресенского муниципального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2 346,1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2 509,8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604,8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602,7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601,2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5149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2.«Обеспечение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сбалансированности бюджетов поселений, входящих в состав Воскресенского муниципального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54 478,2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53 370,3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54 172,2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54 621,2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55 902,0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4523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3.«Повышение эффективности бюджетных расходов Воскресенского муниципального района Нижегородской области»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1 889,8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1 889,8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1 889,8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612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4.«Обеспечение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реализации муниципальной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программы»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9 567,0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10 298,5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10 315,1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10 156,1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10 156,1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188640"/>
            <a:ext cx="6120680" cy="13280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Муниципальная программа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«Управление муниципальными финансами и муниципальным долгом Воскресенского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муниципального района Нижегородской области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4135" y="112474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39"/>
            <a:ext cx="2160527" cy="132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4"/>
          <p:cNvSpPr txBox="1">
            <a:spLocks/>
          </p:cNvSpPr>
          <p:nvPr/>
        </p:nvSpPr>
        <p:spPr>
          <a:xfrm>
            <a:off x="611560" y="548680"/>
            <a:ext cx="8103845" cy="936104"/>
          </a:xfrm>
          <a:prstGeom prst="rect">
            <a:avLst/>
          </a:prstGeom>
          <a:solidFill>
            <a:srgbClr val="FFFFCC">
              <a:alpha val="51000"/>
            </a:srgb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Сбалансированность бюджета по доходам и расходам - основополагающее требование, предъявляемое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 органам, составляющим и утверждающим бюджет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Текст 4"/>
          <p:cNvSpPr txBox="1">
            <a:spLocks/>
          </p:cNvSpPr>
          <p:nvPr/>
        </p:nvSpPr>
        <p:spPr>
          <a:xfrm>
            <a:off x="4663482" y="4365104"/>
            <a:ext cx="3940966" cy="1852075"/>
          </a:xfrm>
          <a:prstGeom prst="rect">
            <a:avLst/>
          </a:prstGeom>
          <a:solidFill>
            <a:srgbClr val="FFFFCC"/>
          </a:solidFill>
          <a:ln w="28575">
            <a:solidFill>
              <a:srgbClr val="33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случае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превышения расходов над доходами образуется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ДЕФИЦИТ  БЮДЖЕТА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(необходимы источники покрытия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дефицита, можно, например,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использовать остатки средств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начало года или привлечь  кредиты) 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Текст 4"/>
          <p:cNvSpPr txBox="1">
            <a:spLocks/>
          </p:cNvSpPr>
          <p:nvPr/>
        </p:nvSpPr>
        <p:spPr>
          <a:xfrm>
            <a:off x="397038" y="4365104"/>
            <a:ext cx="3855373" cy="1511030"/>
          </a:xfrm>
          <a:prstGeom prst="rect">
            <a:avLst/>
          </a:prstGeom>
          <a:solidFill>
            <a:srgbClr val="FFFFCC"/>
          </a:solidFill>
          <a:ln w="28575">
            <a:solidFill>
              <a:srgbClr val="33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случае превышения доходов над расходами образуется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ПРОФИЦИТ  БЮДЖЕТА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(можно накапливать резервы,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погашать имеющиеся долги,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увеличивать расходы)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9" y="1678455"/>
            <a:ext cx="2094306" cy="2304256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" name="TextBox 1"/>
          <p:cNvSpPr txBox="1"/>
          <p:nvPr/>
        </p:nvSpPr>
        <p:spPr>
          <a:xfrm>
            <a:off x="2843808" y="2060848"/>
            <a:ext cx="2448272" cy="18158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 ЯВЛЯЕТСЯ БЕЗДЕФИЦИТНЫМ, </a:t>
            </a:r>
          </a:p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доходы и расходы равны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405" y="1733467"/>
            <a:ext cx="3048000" cy="227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8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332656"/>
            <a:ext cx="6840760" cy="181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Финансовая помощь бюджетам поселений на исполнение собственных полномочий </a:t>
            </a:r>
            <a:endParaRPr lang="ru-RU" sz="2400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(в рамках муниципальной программы "Управление муниципальными финансами и муниципальным долгом Воскресенского муниципального района Нижегородской области</a:t>
            </a:r>
            <a:r>
              <a:rPr lang="ru-RU" sz="14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")</a:t>
            </a:r>
            <a:endParaRPr lang="ru-RU" sz="1400" dirty="0">
              <a:solidFill>
                <a:srgbClr val="7030A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145973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финансовой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</a:p>
          <a:p>
            <a:pPr algn="ctr"/>
            <a:endParaRPr lang="ru-RU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                                            В 2021 году                                   В 2022 году      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53 160,2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53 595,9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	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54 826,9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29215385"/>
              </p:ext>
            </p:extLst>
          </p:nvPr>
        </p:nvGraphicFramePr>
        <p:xfrm>
          <a:off x="683568" y="3210654"/>
          <a:ext cx="2520280" cy="2250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686041879"/>
              </p:ext>
            </p:extLst>
          </p:nvPr>
        </p:nvGraphicFramePr>
        <p:xfrm>
          <a:off x="3131840" y="3210654"/>
          <a:ext cx="3096344" cy="2234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12223203"/>
              </p:ext>
            </p:extLst>
          </p:nvPr>
        </p:nvGraphicFramePr>
        <p:xfrm>
          <a:off x="6084168" y="3210654"/>
          <a:ext cx="2664296" cy="2250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87561" y="4419818"/>
            <a:ext cx="150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48 528,4 (91,3%)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5778842"/>
            <a:ext cx="3096344" cy="817245"/>
          </a:xfrm>
          <a:prstGeom prst="roundRect">
            <a:avLst/>
          </a:prstGeom>
          <a:solidFill>
            <a:srgbClr val="97E1A3"/>
          </a:solidFill>
          <a:ln>
            <a:solidFill>
              <a:srgbClr val="7030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обеспеченности  поселений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5748064"/>
            <a:ext cx="4032448" cy="81724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 на  поддержку мер по обеспечению сбалансированности бюджетов поселений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5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4202" y="1474911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713" y="1735088"/>
            <a:ext cx="62603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 муниципального района </a:t>
            </a:r>
          </a:p>
          <a:p>
            <a:pPr algn="just"/>
            <a:r>
              <a:rPr lang="ru-RU" sz="13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от 20.12.2018 № 1288 «Об утверждении муниципальной программы </a:t>
            </a:r>
          </a:p>
          <a:p>
            <a:pPr algn="just"/>
            <a:r>
              <a:rPr lang="ru-RU" sz="13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«Развитие культуры, туризма, молодежной политики  и спорта </a:t>
            </a:r>
          </a:p>
          <a:p>
            <a:pPr algn="just"/>
            <a:r>
              <a:rPr lang="ru-RU" sz="13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Воскресенского муниципального района Нижегородской области»</a:t>
            </a:r>
            <a:endParaRPr lang="ru-RU" sz="13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629" y="2689195"/>
            <a:ext cx="4193713" cy="434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программы: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Сохранение и развитие качественного дополнительного образования в сфере культуры на территории Воскресенского района;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Создание условий и возможностей для повышения роли культуры в воспитании и просвещении населения Воскресенского района в ее лучших традициях и достижениях;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Сохранение культурного наследия района и единого культурно-информационного пространства;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Модернизация и укрепление материально – технической базы учреждений культуры и создание условий для расширения доступности услуг культуры в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районе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Создание системы мер по воспитанию молодого поколения в духе нравственности, приверженности интересов общества и его традиционным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ценностям;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Формирование туриндустрии, способствующей повышению конкурентоспособности туристского продукта района и увеличение внутреннего и въездного потока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sz="1400" b="1" u="sng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528" y="206693"/>
            <a:ext cx="5544616" cy="12060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культуры, туризма, молодежной политики и спорта Воскресенского муниципального района Нижегородской области» </a:t>
            </a:r>
          </a:p>
          <a:p>
            <a:pPr algn="ctr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35996" y="422108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58221" y="4686002"/>
            <a:ext cx="4248472" cy="4711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      78,8 млн. рублей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58221" y="5373216"/>
            <a:ext cx="4248472" cy="5040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год       80,7 млн. рублей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35996" y="6093296"/>
            <a:ext cx="4248472" cy="5760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      84,5  млн. рублей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6341" y="2420888"/>
            <a:ext cx="442013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                                    В 2020 </a:t>
            </a:r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году </a:t>
            </a:r>
            <a:endParaRPr lang="ru-RU" sz="1300" b="1" dirty="0" smtClean="0">
              <a:solidFill>
                <a:schemeClr val="bg2">
                  <a:lumMod val="25000"/>
                </a:schemeClr>
              </a:solidFill>
              <a:latin typeface="Times New Roman"/>
              <a:ea typeface="Calibri"/>
            </a:endParaRPr>
          </a:p>
          <a:p>
            <a:pPr algn="ctr"/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в </a:t>
            </a:r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рамках подпрограммы "Развитие культуры в Воскресенском муниципальном районе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" </a:t>
            </a:r>
            <a:endParaRPr lang="ru-RU" sz="1300" dirty="0" smtClean="0">
              <a:solidFill>
                <a:schemeClr val="bg2">
                  <a:lumMod val="25000"/>
                </a:schemeClr>
              </a:solidFill>
              <a:latin typeface="Times New Roman"/>
              <a:ea typeface="Calibri"/>
            </a:endParaRPr>
          </a:p>
          <a:p>
            <a:pPr algn="ctr"/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выделено </a:t>
            </a:r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средств </a:t>
            </a:r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:   </a:t>
            </a:r>
          </a:p>
          <a:p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на развитие 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библиотечного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дела - </a:t>
            </a:r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16 736,8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тыс. рублей, на развитие 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дополнительного образования в сфере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культуры - </a:t>
            </a:r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9 539,4</a:t>
            </a:r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тыс. рублей, на развитие 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музейного дела – </a:t>
            </a:r>
            <a:endParaRPr lang="ru-RU" sz="1300" dirty="0" smtClean="0">
              <a:solidFill>
                <a:schemeClr val="bg2">
                  <a:lumMod val="25000"/>
                </a:schemeClr>
              </a:solidFill>
              <a:latin typeface="Times New Roman"/>
              <a:ea typeface="Calibri"/>
            </a:endParaRPr>
          </a:p>
          <a:p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15 985,4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тыс. рублей, на развитие 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культурно-досуговой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деятельности  – </a:t>
            </a:r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10 455,4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тыс. рублей.</a:t>
            </a:r>
            <a:endParaRPr lang="ru-RU" sz="13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https://sun9-4.userapi.com/c858528/v858528206/33a0b/L4QuD1vK0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31520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6848"/>
            <a:ext cx="2988369" cy="203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25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s://st2.depositphotos.com/4876211/8027/v/950/depositphotos_80273964-stock-illustration-music-no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132571"/>
            <a:ext cx="2016225" cy="125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57767"/>
              </p:ext>
            </p:extLst>
          </p:nvPr>
        </p:nvGraphicFramePr>
        <p:xfrm>
          <a:off x="245695" y="1555051"/>
          <a:ext cx="8784974" cy="338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1008112"/>
                <a:gridCol w="1296144"/>
                <a:gridCol w="1008112"/>
                <a:gridCol w="1080120"/>
                <a:gridCol w="936104"/>
                <a:gridCol w="936102"/>
              </a:tblGrid>
              <a:tr h="46892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первонач. план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году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611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том числе на подпрограммы</a:t>
                      </a:r>
                      <a:endParaRPr lang="ru-RU" sz="1200" dirty="0">
                        <a:solidFill>
                          <a:srgbClr val="33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69 986,8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71 784,0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78 800,0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109,8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80 663,3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84 457,5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"Развитие культуры в Воскресенском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районе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53 146,4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50 126,1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52 717,0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56 061,9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59 704,9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4391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"Развитие молодёжной политики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Воскресенском районе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638,6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750,0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1 229,3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163,9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320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Развитие внутреннего и въездного туризма в Воскресенском </a:t>
                      </a:r>
                      <a:r>
                        <a:rPr lang="ru-RU" sz="120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муниципальном районе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262,6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730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"Обеспечение реализации муниципальной программы"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16 201,8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20 907,9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24 591,1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117,6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24 601,4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24 752,6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100692"/>
            <a:ext cx="6120680" cy="13280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культуры, туризма, молодежной политики и спорта Воскресенского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Нижегородской области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4288" y="908720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13176"/>
            <a:ext cx="250031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026002"/>
            <a:ext cx="2736303" cy="164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26001"/>
            <a:ext cx="270033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84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 rot="10800000" flipV="1">
            <a:off x="539553" y="1236447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1522199"/>
            <a:ext cx="51845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от 21.12.2018 № 1294  «Об утверждении муниципальной программы «Адресная инвестиционная программа Воскресенского муниципального района Нижегородской области» 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2635374"/>
            <a:ext cx="53285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endParaRPr lang="ru-RU" sz="600" b="1" u="sng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dirty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Развитие социальной и инженерной </a:t>
            </a:r>
            <a:r>
              <a:rPr lang="ru-RU" sz="1400" dirty="0" smtClean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инфраструктуры</a:t>
            </a:r>
          </a:p>
          <a:p>
            <a:pPr algn="just"/>
            <a:r>
              <a:rPr lang="ru-RU" sz="1400" dirty="0" smtClean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   населённых пунктов </a:t>
            </a:r>
            <a:r>
              <a:rPr lang="ru-RU" sz="1400" dirty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для повышения качества жизни </a:t>
            </a:r>
            <a:endParaRPr lang="ru-RU" sz="1400" dirty="0" smtClean="0">
              <a:solidFill>
                <a:srgbClr val="333300"/>
              </a:solidFill>
              <a:latin typeface="Times New Roman"/>
              <a:ea typeface="Calibri"/>
              <a:cs typeface="Times New Roman"/>
            </a:endParaRPr>
          </a:p>
          <a:p>
            <a:pPr algn="just"/>
            <a:r>
              <a:rPr lang="ru-RU" sz="1400" dirty="0" smtClean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               населения    Воскресенского района</a:t>
            </a:r>
            <a:endParaRPr lang="ru-RU" sz="1400" dirty="0">
              <a:solidFill>
                <a:srgbClr val="333300"/>
              </a:solidFill>
              <a:latin typeface="Calibri"/>
              <a:ea typeface="Calibri"/>
              <a:cs typeface="Times New Roman"/>
            </a:endParaRPr>
          </a:p>
          <a:p>
            <a:endParaRPr lang="ru-RU" sz="1400" b="1" u="sng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528" y="206354"/>
            <a:ext cx="8244616" cy="9903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«Адресная инвестиционная программа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16016" y="3858726"/>
            <a:ext cx="4187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rgbClr val="3366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823728" y="4365104"/>
            <a:ext cx="3744416" cy="576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2020 год       62,5 млн. 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855731" y="5119098"/>
            <a:ext cx="3740486" cy="576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2021 год      140,2 млн. 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887805" y="5969769"/>
            <a:ext cx="3708412" cy="576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2022 год       37,1 млн. 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4248472" cy="287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73081"/>
            <a:ext cx="3384376" cy="232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0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89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3528" y="404664"/>
            <a:ext cx="5400600" cy="12064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«Адресная инвестиционная программа Воскресенского муниципального района Нижегородской области»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484784"/>
            <a:ext cx="824595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Основные направления расходов по программе 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2020 году: </a:t>
            </a:r>
          </a:p>
          <a:p>
            <a:endParaRPr lang="ru-RU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государственных обязательств по </a:t>
            </a:r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обеспечению</a:t>
            </a:r>
          </a:p>
          <a:p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жильём </a:t>
            </a:r>
            <a:r>
              <a:rPr lang="ru-RU" sz="14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категорий граждан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установленных </a:t>
            </a:r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законодательством</a:t>
            </a:r>
          </a:p>
          <a:p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</a:t>
            </a:r>
            <a:r>
              <a:rPr lang="ru-RU" sz="14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в сумме </a:t>
            </a:r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16 629,1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детей-сирот и детей, оставшихся без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</a:t>
            </a: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лиц из числа детей-сирот и детей, оставшихся без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</a:t>
            </a: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жилыми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помещениями, в том числе:</a:t>
            </a:r>
            <a:endParaRPr lang="ru-RU" sz="1400" dirty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-за счет средств федерального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– </a:t>
            </a:r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3 253,1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  <a:endParaRPr lang="ru-RU" sz="1400" dirty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областного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– </a:t>
            </a:r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13 376,0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строительство объектов газоснабжения и разработку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</a:t>
            </a:r>
          </a:p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11 079,2 тыс. рублей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числе: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</a:t>
            </a:r>
            <a:r>
              <a:rPr lang="ru-RU" sz="1400" dirty="0" smtClean="0">
                <a:latin typeface="Times New Roman"/>
                <a:ea typeface="Times New Roman"/>
              </a:rPr>
              <a:t>аспределительные </a:t>
            </a:r>
            <a:r>
              <a:rPr lang="ru-RU" sz="1400" dirty="0">
                <a:latin typeface="Times New Roman"/>
                <a:ea typeface="Times New Roman"/>
              </a:rPr>
              <a:t>газопроводы </a:t>
            </a:r>
            <a:r>
              <a:rPr lang="ru-RU" sz="1400" dirty="0" smtClean="0">
                <a:latin typeface="Times New Roman"/>
                <a:ea typeface="Times New Roman"/>
              </a:rPr>
              <a:t>низкого </a:t>
            </a:r>
            <a:r>
              <a:rPr lang="ru-RU" sz="1400" dirty="0">
                <a:latin typeface="Times New Roman"/>
                <a:ea typeface="Times New Roman"/>
              </a:rPr>
              <a:t>давления </a:t>
            </a:r>
            <a:r>
              <a:rPr lang="ru-RU" sz="1400" dirty="0" smtClean="0">
                <a:latin typeface="Times New Roman"/>
                <a:ea typeface="Times New Roman"/>
              </a:rPr>
              <a:t>и газопровод-ввод к жилым домам по ул.Пролетарская, Коммунистическая, Ленина, Комсомольская, Мира, Набережная, Свердлова, пер.Транспортный, пер.Нагорный, пер.Сплавной в р.п.Воскресенское – </a:t>
            </a:r>
            <a:r>
              <a:rPr lang="ru-RU" sz="1400" b="1" dirty="0" smtClean="0">
                <a:latin typeface="Times New Roman"/>
                <a:ea typeface="Times New Roman"/>
              </a:rPr>
              <a:t>4 000,0</a:t>
            </a:r>
            <a:r>
              <a:rPr lang="ru-RU" sz="1400" dirty="0" smtClean="0">
                <a:latin typeface="Times New Roman"/>
                <a:ea typeface="Times New Roman"/>
              </a:rPr>
              <a:t> тыс. рублей;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-газификация котельной МОУ Владимирская средняя школа </a:t>
            </a:r>
            <a:r>
              <a:rPr lang="ru-RU" sz="1400" dirty="0" smtClean="0">
                <a:latin typeface="Times New Roman"/>
                <a:ea typeface="Times New Roman"/>
              </a:rPr>
              <a:t>(строительство </a:t>
            </a:r>
            <a:r>
              <a:rPr lang="ru-RU" sz="1400" dirty="0">
                <a:latin typeface="Times New Roman"/>
                <a:ea typeface="Times New Roman"/>
              </a:rPr>
              <a:t>и ПИР</a:t>
            </a:r>
            <a:r>
              <a:rPr lang="ru-RU" sz="1400" dirty="0" smtClean="0">
                <a:latin typeface="Times New Roman"/>
                <a:ea typeface="Times New Roman"/>
              </a:rPr>
              <a:t>) – </a:t>
            </a:r>
            <a:r>
              <a:rPr lang="ru-RU" sz="1400" b="1" dirty="0" smtClean="0">
                <a:latin typeface="Times New Roman"/>
                <a:ea typeface="Times New Roman"/>
              </a:rPr>
              <a:t>2 475,0 </a:t>
            </a:r>
            <a:r>
              <a:rPr lang="ru-RU" sz="1400" dirty="0" smtClean="0">
                <a:latin typeface="Times New Roman"/>
                <a:ea typeface="Times New Roman"/>
              </a:rPr>
              <a:t>тыс. рублей;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аспределительные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газопроводы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высокого и низкого давления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и газопроводы-вводы к жилым домам д.Чухломка Воскресенского муниципального района, в том числе:</a:t>
            </a:r>
          </a:p>
          <a:p>
            <a:pPr lvl="0"/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 счет средств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–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3 683,4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рублей;</a:t>
            </a:r>
          </a:p>
          <a:p>
            <a:pPr lvl="0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 счет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местного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–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920,8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  <a:p>
            <a:endParaRPr lang="ru-RU" sz="1400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4549"/>
            <a:ext cx="2923164" cy="194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81" y="2924944"/>
            <a:ext cx="2616335" cy="172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68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8071" y="445407"/>
            <a:ext cx="5272041" cy="120642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«Адресная инвестиционная программа Воскресенского муниципального района Нижегородской области»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905" y="1787623"/>
            <a:ext cx="835292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технического обслуживания газопроводов </a:t>
            </a:r>
            <a:endParaRPr lang="ru-RU" sz="1400" b="1" dirty="0" smtClean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1 627,6 </a:t>
            </a:r>
            <a:r>
              <a:rPr lang="ru-RU" sz="14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 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местного бюджета;</a:t>
            </a:r>
          </a:p>
          <a:p>
            <a:endParaRPr lang="ru-RU" sz="1400" dirty="0" smtClean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предоставление социальных выплат на возмещение части процентной ставки по кредитам, полученным гражданами на газификацию жилья – 31,3 тыс. рублей,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lvl="0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областного бюджета –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25,0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рублей;</a:t>
            </a:r>
          </a:p>
          <a:p>
            <a:pPr lvl="0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 местного бюджета –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6,3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рублей;</a:t>
            </a:r>
          </a:p>
          <a:p>
            <a:pPr lvl="0"/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</a:t>
            </a:r>
            <a:r>
              <a:rPr lang="ru-RU" sz="1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</a:t>
            </a:r>
            <a:r>
              <a:rPr lang="ru-RU" sz="1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</a:t>
            </a:r>
            <a:r>
              <a:rPr lang="ru-RU" sz="1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мест в общеобразовательных организациях Нижегородской области в соответствии с прогнозируемой потребностью и современными условиями обучения на 2016-2025 </a:t>
            </a:r>
            <a:r>
              <a:rPr lang="ru-RU" sz="1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4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строительство </a:t>
            </a:r>
            <a:r>
              <a:rPr lang="ru-RU" sz="14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  <a:r>
              <a:rPr lang="ru-RU" sz="14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 классов в </a:t>
            </a:r>
            <a:r>
              <a:rPr lang="ru-RU" sz="14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Воскресенском </a:t>
            </a:r>
            <a:r>
              <a:rPr lang="ru-RU" sz="14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Нижегородской </a:t>
            </a:r>
            <a:r>
              <a:rPr lang="ru-RU" sz="14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области) </a:t>
            </a:r>
            <a:r>
              <a:rPr lang="ru-RU" sz="1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- 20 000,0 тыс. рублей, </a:t>
            </a:r>
            <a:r>
              <a:rPr lang="ru-RU" sz="14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lvl="0"/>
            <a:r>
              <a:rPr lang="ru-RU" sz="14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4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счет средств </a:t>
            </a:r>
            <a:r>
              <a:rPr lang="ru-RU" sz="14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бюджета – </a:t>
            </a:r>
            <a:r>
              <a:rPr lang="ru-RU" sz="1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18 000,0 </a:t>
            </a:r>
            <a:r>
              <a:rPr lang="ru-RU" sz="14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4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14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4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счет средств  </a:t>
            </a:r>
            <a:r>
              <a:rPr lang="ru-RU" sz="14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бюджета – </a:t>
            </a:r>
            <a:r>
              <a:rPr lang="ru-RU" sz="1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2 000,0 </a:t>
            </a:r>
            <a:r>
              <a:rPr lang="ru-RU" sz="14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4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рублей;</a:t>
            </a:r>
          </a:p>
          <a:p>
            <a:pPr lvl="0"/>
            <a:endParaRPr lang="ru-RU" sz="1400" dirty="0" smtClean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проектно-сметную документацию реконструкции водопроводов р.п.Воскресенское – </a:t>
            </a:r>
          </a:p>
          <a:p>
            <a:pPr lvl="0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1 000,0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за счет средств местного бюджета;</a:t>
            </a:r>
          </a:p>
          <a:p>
            <a:pPr lvl="0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мероприятий по переселению граждан из аварийного жилищного 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фонда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582,6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в том числе:</a:t>
            </a:r>
          </a:p>
          <a:p>
            <a:pPr lvl="0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областного бюджета – 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466,0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 местного бюджета – 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116,6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955" y="404664"/>
            <a:ext cx="310687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24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3528" y="206354"/>
            <a:ext cx="5832648" cy="135043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 w="10541" cmpd="sng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«Адресная инвестиционная программа Воскресенского муниципального района Нижегородской области»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400" y="1640353"/>
            <a:ext cx="83529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 </a:t>
            </a: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территорий документами территориального планирования и реализации архитектурной </a:t>
            </a: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(</a:t>
            </a:r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техпаспорта на </a:t>
            </a:r>
            <a:r>
              <a:rPr lang="ru-RU" sz="1400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вводимые объекты, </a:t>
            </a:r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</a:t>
            </a:r>
            <a:r>
              <a:rPr lang="ru-RU" sz="1400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учёт границ </a:t>
            </a:r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населённых </a:t>
            </a:r>
            <a:r>
              <a:rPr lang="ru-RU" sz="1400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 и </a:t>
            </a:r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территориальных зон) за </a:t>
            </a:r>
            <a:r>
              <a:rPr lang="ru-RU" sz="1400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местного бюджета </a:t>
            </a: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1 300,0</a:t>
            </a:r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тыс.рублей;</a:t>
            </a:r>
          </a:p>
          <a:p>
            <a:pPr lvl="0"/>
            <a:endParaRPr lang="ru-RU" sz="1400" dirty="0" smtClean="0">
              <a:solidFill>
                <a:srgbClr val="4E67C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9) </a:t>
            </a: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поддержку муниципальной программы формирования современной городской среды</a:t>
            </a:r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886,7</a:t>
            </a:r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тыс.рублей;</a:t>
            </a:r>
          </a:p>
          <a:p>
            <a:pPr lvl="0"/>
            <a:endParaRPr lang="ru-RU" sz="1400" dirty="0">
              <a:solidFill>
                <a:srgbClr val="4E67C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10) </a:t>
            </a: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ремонт образовательных учреждений </a:t>
            </a:r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(детского сада №7, Воскресенской школы, Воздвиженской школы) – </a:t>
            </a: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2 342,3 </a:t>
            </a:r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lvl="0"/>
            <a:endParaRPr lang="ru-RU" sz="1400" dirty="0">
              <a:solidFill>
                <a:srgbClr val="4E67C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11) </a:t>
            </a: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</a:t>
            </a: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"Обеспечение </a:t>
            </a: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</a:t>
            </a: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области </a:t>
            </a: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доступным </a:t>
            </a: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комфортным жильём на период до 2024 </a:t>
            </a: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года»</a:t>
            </a:r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(инженерная </a:t>
            </a:r>
            <a:r>
              <a:rPr lang="ru-RU" sz="1400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дорожная </a:t>
            </a:r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</a:t>
            </a:r>
            <a:r>
              <a:rPr lang="ru-RU" sz="1400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микрорайона </a:t>
            </a:r>
            <a:r>
              <a:rPr lang="ru-RU" sz="1400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малоэтажной застройки Северо-Западный в р.п.Воскресенское </a:t>
            </a:r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</a:t>
            </a:r>
            <a:r>
              <a:rPr lang="ru-RU" sz="1400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2 очередь (</a:t>
            </a:r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строительство) – </a:t>
            </a: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2 000,0 </a:t>
            </a:r>
            <a:r>
              <a:rPr lang="ru-RU" sz="1400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  <a:endParaRPr lang="ru-RU" sz="1400" dirty="0">
              <a:solidFill>
                <a:srgbClr val="4E67C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6354"/>
            <a:ext cx="2243137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25020"/>
            <a:ext cx="2448272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4941168"/>
            <a:ext cx="25241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18691"/>
            <a:ext cx="240010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84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4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Box 7"/>
          <p:cNvSpPr txBox="1">
            <a:spLocks noChangeArrowheads="1"/>
          </p:cNvSpPr>
          <p:nvPr/>
        </p:nvSpPr>
        <p:spPr bwMode="auto">
          <a:xfrm>
            <a:off x="7162800" y="1089025"/>
            <a:ext cx="883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рублях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056947"/>
              </p:ext>
            </p:extLst>
          </p:nvPr>
        </p:nvGraphicFramePr>
        <p:xfrm>
          <a:off x="755650" y="1417638"/>
          <a:ext cx="7931226" cy="3070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7957"/>
                <a:gridCol w="1430401"/>
                <a:gridCol w="1368152"/>
                <a:gridCol w="1297129"/>
                <a:gridCol w="1377587"/>
              </a:tblGrid>
              <a:tr h="8321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 долгового </a:t>
                      </a:r>
                      <a:r>
                        <a:rPr lang="ru-RU" sz="1200" b="1" u="none" strike="noStrik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обязательства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заимствований </a:t>
                      </a:r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01.01.2020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  <a:endParaRPr lang="ru-RU" sz="1200" b="1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привлечения в </a:t>
                      </a:r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  <a:endParaRPr lang="ru-RU" sz="1200" b="1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погашения в </a:t>
                      </a:r>
                      <a:endParaRPr lang="ru-RU" sz="1200" b="1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Планируемый объем заимствований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01.01.2021</a:t>
                      </a:r>
                      <a:r>
                        <a:rPr lang="ru-RU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1507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кредитных организаций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Муниципальные ценные бумаги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полученные от других бюджетов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5 100 </a:t>
                      </a:r>
                      <a:r>
                        <a:rPr lang="ru-RU" sz="12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2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</a:t>
                      </a:r>
                      <a:r>
                        <a:rPr lang="ru-RU" sz="12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 </a:t>
                      </a:r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2144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Муниципальные гарантии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810 937,5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810 937,5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214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объем муниципального долга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5 910 937,5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2 110 937,5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3 800 000,0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56366" y="4869160"/>
            <a:ext cx="7915214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alt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 муниципального долга  Воскресенского муниципального района на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01.01.2021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утвержден в размере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3 800 000,0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в т.ч. верхний предел долга по муниципальным гарантиям – в размере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  (что соответствует требованиям БК РФ)</a:t>
            </a:r>
          </a:p>
          <a:p>
            <a:pPr algn="ctr">
              <a:defRPr/>
            </a:pP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на обслуживание муниципального долга  в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4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40355" y="278524"/>
            <a:ext cx="7931225" cy="8105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 муниципального долга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Воскресенского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02350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5338" y="1052513"/>
            <a:ext cx="4038600" cy="2462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Разработчиком презентации «Бюджет для граждан» является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 финансов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Воскресенского муниципального района.</a:t>
            </a:r>
          </a:p>
          <a:p>
            <a:pPr algn="just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Основные задачи управления финансов: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на очередной финансовый год и плановый период;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исполнения бюджета;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финансового контроля за исполнением бюджета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49649"/>
              </p:ext>
            </p:extLst>
          </p:nvPr>
        </p:nvGraphicFramePr>
        <p:xfrm>
          <a:off x="323850" y="3759200"/>
          <a:ext cx="8437564" cy="29194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18782"/>
                <a:gridCol w="4218782"/>
              </a:tblGrid>
              <a:tr h="37085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Контактная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480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управления финансов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Мясникова  Наталия  Вячеславовна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</a:tr>
              <a:tr h="5181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606730, Нижегородская обл.,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р.п. Воскресенское, пл.Ленина, д.1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</a:tr>
              <a:tr h="31837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Телефон, факс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(83163) 9-22-50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</a:tr>
              <a:tr h="30480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finance-vsk@mts-nn.ru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</a:tr>
              <a:tr h="370851">
                <a:tc>
                  <a:txBody>
                    <a:bodyPr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ресурс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http://www.voskresenskoe-adm.ru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</a:tr>
              <a:tr h="7315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8-00 до 17-00 (Пт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16-00)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Перерыв на обед с 12-00 до 13-00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Выходные дни – Сб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Вс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42187" y="327398"/>
            <a:ext cx="8754420" cy="576062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  УПРАВЛЕНИИ ФИНАНСОВ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513"/>
            <a:ext cx="3456384" cy="259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4610100"/>
            <a:ext cx="319905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4610100"/>
            <a:ext cx="319905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79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5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42187" y="1124744"/>
            <a:ext cx="8578285" cy="4891881"/>
          </a:xfrm>
          <a:ln>
            <a:noFill/>
          </a:ln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Воскресенского района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//voskresenskoe-adm.ru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Интернет портал государственных и муниципальных услуг 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https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//gosuslugi.ru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   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https://gu.nnov.ru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Официальный сайт единой информационной системы в сфере закупок</a:t>
            </a:r>
          </a:p>
          <a:p>
            <a:pPr algn="just">
              <a:buNone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https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//zakupki.gov.ru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Официальный сайт для размещения информации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государственных и муниципальных учреждениях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//bus.gov.ru</a:t>
            </a:r>
            <a:endParaRPr lang="ru-RU" sz="1600" b="1" u="sng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Единый портал бюджетной системы Российской Федерации</a:t>
            </a:r>
          </a:p>
          <a:p>
            <a:pPr>
              <a:buNone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Электронный бюджет 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http://budget.gov.ru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88640"/>
            <a:ext cx="8280920" cy="8640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    МУНИЦИПАЛЬНЫЕ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ИНФОРМАЦИОННЫЕ    РЕСУРСЫ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photo.foto-planeta.com/view/6/7/5/4/chernyshiha-6754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65104"/>
            <a:ext cx="4057059" cy="221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1\Desktop\1111\9998866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82936"/>
            <a:ext cx="4299119" cy="278642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2966463" y="1052736"/>
            <a:ext cx="3168352" cy="9093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Воскресенского муниципального района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11660" y="2530685"/>
            <a:ext cx="2376264" cy="104233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(1)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15061" y="2420888"/>
            <a:ext cx="2160240" cy="7920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поселений (11)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03847" y="3861048"/>
            <a:ext cx="2011213" cy="8640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(1):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р.п.Воскресенское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70723" y="3789040"/>
            <a:ext cx="3579035" cy="27363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сельских поселений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(10):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Благовещенский,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Воздвиженский,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Капустихинский,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Глуховский,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Егоровский,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Нахратовский,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Нестиарский,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Староустинский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215061" y="1962076"/>
            <a:ext cx="437059" cy="4588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3293858" y="1962076"/>
            <a:ext cx="594066" cy="5686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0" idx="2"/>
          </p:cNvCxnSpPr>
          <p:nvPr/>
        </p:nvCxnSpPr>
        <p:spPr>
          <a:xfrm flipH="1">
            <a:off x="4550639" y="3212976"/>
            <a:ext cx="174454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0" idx="2"/>
          </p:cNvCxnSpPr>
          <p:nvPr/>
        </p:nvCxnSpPr>
        <p:spPr>
          <a:xfrm>
            <a:off x="6295181" y="3212976"/>
            <a:ext cx="437059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1520" y="332656"/>
            <a:ext cx="8598238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состоит бюджетная система Воскресенского района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45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льцо 4"/>
          <p:cNvSpPr/>
          <p:nvPr/>
        </p:nvSpPr>
        <p:spPr>
          <a:xfrm>
            <a:off x="3203848" y="1863985"/>
            <a:ext cx="2952328" cy="2861159"/>
          </a:xfrm>
          <a:prstGeom prst="donut">
            <a:avLst>
              <a:gd name="adj" fmla="val 754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2478956"/>
            <a:ext cx="22322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основано составление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районного бюджета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9050" y="548680"/>
            <a:ext cx="345638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послание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Президента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Российской Федерации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126" y="2060848"/>
            <a:ext cx="2254924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Нижегородской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на 2020 год и на плановый период 2021 и 2022 годов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2132856"/>
            <a:ext cx="2237257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Воскресенского района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2020 и на плановый период 2021 и 2022 годов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877" y="4509119"/>
            <a:ext cx="230425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социально-экономического</a:t>
            </a:r>
          </a:p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Воскресенского муниципального района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7209" y="4581128"/>
            <a:ext cx="2232248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ожидаемого исполнения</a:t>
            </a:r>
          </a:p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бюджета за 2019 год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9872" y="5089956"/>
            <a:ext cx="2376264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Воскресенского муниципального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77" y="341844"/>
            <a:ext cx="1795737" cy="153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Морозова\Desktop\Бюджет для граждан\ФОТО\БГР фото\rost-dohodov-534x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49" y="495300"/>
            <a:ext cx="1914958" cy="127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>
            <a:endCxn id="5" idx="0"/>
          </p:cNvCxnSpPr>
          <p:nvPr/>
        </p:nvCxnSpPr>
        <p:spPr>
          <a:xfrm>
            <a:off x="4680012" y="1472010"/>
            <a:ext cx="0" cy="39197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843808" y="2557934"/>
            <a:ext cx="576064" cy="3948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5940152" y="2557935"/>
            <a:ext cx="432048" cy="394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8" name="Прямая соединительная линия 4107"/>
          <p:cNvCxnSpPr>
            <a:stCxn id="5" idx="4"/>
          </p:cNvCxnSpPr>
          <p:nvPr/>
        </p:nvCxnSpPr>
        <p:spPr>
          <a:xfrm>
            <a:off x="4680012" y="4725144"/>
            <a:ext cx="0" cy="364812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4" name="Прямая соединительная линия 4113"/>
          <p:cNvCxnSpPr/>
          <p:nvPr/>
        </p:nvCxnSpPr>
        <p:spPr>
          <a:xfrm flipH="1">
            <a:off x="2904133" y="4437112"/>
            <a:ext cx="875779" cy="57606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9" name="Прямая соединительная линия 4118"/>
          <p:cNvCxnSpPr/>
          <p:nvPr/>
        </p:nvCxnSpPr>
        <p:spPr>
          <a:xfrm>
            <a:off x="5652120" y="4365104"/>
            <a:ext cx="720080" cy="52417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17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rgbClr val="66FF66"/>
          </a:fgClr>
          <a:bgClr>
            <a:srgbClr val="66FF66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одержимое 1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239348083"/>
              </p:ext>
            </p:extLst>
          </p:nvPr>
        </p:nvGraphicFramePr>
        <p:xfrm>
          <a:off x="5857875" y="1928813"/>
          <a:ext cx="3286125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39"/>
          <p:cNvSpPr/>
          <p:nvPr/>
        </p:nvSpPr>
        <p:spPr>
          <a:xfrm>
            <a:off x="216668" y="5515560"/>
            <a:ext cx="8719048" cy="1231890"/>
          </a:xfrm>
          <a:prstGeom prst="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dirty="0" smtClean="0"/>
              <a:t>                                                        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Декабрь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1074" y="5815756"/>
            <a:ext cx="8469398" cy="853604"/>
          </a:xfrm>
          <a:prstGeom prst="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Утверждение бюджета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Решение о районном бюджете на очередной финансовый год и плановый период утверждается депутатами Земского собрания Воскресенского муниципального района </a:t>
            </a:r>
            <a:endParaRPr lang="ru-RU" sz="1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39"/>
          <p:cNvSpPr/>
          <p:nvPr/>
        </p:nvSpPr>
        <p:spPr>
          <a:xfrm>
            <a:off x="210670" y="3717032"/>
            <a:ext cx="8750206" cy="1440160"/>
          </a:xfrm>
          <a:prstGeom prst="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dirty="0" smtClean="0"/>
              <a:t>                                                  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Ноябрь - декабрь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1912" y="3983588"/>
            <a:ext cx="8488560" cy="11521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Рассмотрение проекта бюджета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Проект районного бюджета со всеми необходимыми документами, предусмотренными ст.184.2 Бюджетного Кодекса РФ, администрация Воскресенского района вносит не позднее 15 ноября в Земское собрание Воскресенского муниципального района. В декабре проект районного бюджета рассматривается на публичных слушаниях и на заседаниях постоянных комиссий Земского собрания</a:t>
            </a:r>
            <a:endParaRPr lang="ru-RU" sz="1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324000"/>
            <a:ext cx="777686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 СОСТАВЛЕНИЯ  БЮДЖЕТА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bject 39"/>
          <p:cNvSpPr/>
          <p:nvPr/>
        </p:nvSpPr>
        <p:spPr>
          <a:xfrm>
            <a:off x="179512" y="908721"/>
            <a:ext cx="8750206" cy="2448271"/>
          </a:xfrm>
          <a:prstGeom prst="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dirty="0" smtClean="0"/>
              <a:t>                                              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Сентябрь - октябрь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1912" y="1196752"/>
            <a:ext cx="8488560" cy="2160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Составление проекта районного бюджета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До начала составления проекта районного бюджета администрацией Воскресенского района принимается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районного бюджета, прогноза социально-экономического </a:t>
            </a:r>
          </a:p>
          <a:p>
            <a:pPr algn="ctr"/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развития района. Непосредственное составление районного бюджета осуществляет управление финансов администрации Воскресенского района. Основные параметры районного бюджета, подходы к формированию районного бюджета и межбюджетных отношений с поселениями района, составленный проект Решения о районном бюджете принимаются на заседаниях Бюджетной комиссии под председательством главы местного самоуправления Воскресенского муниципального района</a:t>
            </a:r>
            <a:endParaRPr lang="ru-RU" sz="1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211961" y="3356992"/>
            <a:ext cx="242316" cy="36004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трелка вниз 22"/>
          <p:cNvSpPr/>
          <p:nvPr/>
        </p:nvSpPr>
        <p:spPr>
          <a:xfrm>
            <a:off x="4220618" y="5157192"/>
            <a:ext cx="264416" cy="358368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16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842855442"/>
              </p:ext>
            </p:extLst>
          </p:nvPr>
        </p:nvGraphicFramePr>
        <p:xfrm>
          <a:off x="395536" y="1340768"/>
          <a:ext cx="828092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11560" y="188641"/>
            <a:ext cx="7848872" cy="1152127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rgbClr val="0070C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и налоговой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Воскресенского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</p:spTree>
    <p:extLst>
      <p:ext uri="{BB962C8B-B14F-4D97-AF65-F5344CB8AC3E}">
        <p14:creationId xmlns:p14="http://schemas.microsoft.com/office/powerpoint/2010/main" val="127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E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28596" y="332656"/>
            <a:ext cx="8072492" cy="8640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3175" cmpd="sng">
                  <a:noFill/>
                  <a:prstDash val="solid"/>
                </a:ln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Из чего складываются доходы бюджета</a:t>
            </a:r>
          </a:p>
          <a:p>
            <a:pPr lvl="0" algn="ctr"/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928937"/>
            <a:ext cx="2413502" cy="3508653"/>
          </a:xfrm>
          <a:prstGeom prst="rect">
            <a:avLst/>
          </a:prstGeom>
          <a:solidFill>
            <a:srgbClr val="CCECFF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 algn="ctr"/>
            <a:r>
              <a:rPr lang="ru-RU" sz="17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Поступления от уплаты налогов, установленных Налоговым кодексом РФ ( налог на доходы физических лиц; единый налог на вмененный доход; единый сельхозналог; госпошлина; имущественные налоги и др.)</a:t>
            </a:r>
            <a:endParaRPr lang="ru-RU" b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2928939"/>
            <a:ext cx="2664296" cy="3247043"/>
          </a:xfrm>
          <a:prstGeom prst="rect">
            <a:avLst/>
          </a:prstGeom>
          <a:solidFill>
            <a:srgbClr val="CCECFF"/>
          </a:solidFill>
          <a:ln w="28575">
            <a:solidFill>
              <a:srgbClr val="66FF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algn="ctr"/>
            <a:r>
              <a:rPr lang="ru-RU" sz="17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Поступления от уплаты пошлин и сборов, установленных  законодательством РФ </a:t>
            </a:r>
          </a:p>
          <a:p>
            <a:pPr algn="ctr"/>
            <a:r>
              <a:rPr lang="ru-RU" sz="17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( доходы от использования муниципального имущества, плата за негативное воздействие на окружающую среду, штрафы за нарушение законодательства и др.)</a:t>
            </a:r>
            <a:endParaRPr lang="ru-RU" sz="17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2928937"/>
            <a:ext cx="2880320" cy="3539430"/>
          </a:xfrm>
          <a:prstGeom prst="rect">
            <a:avLst/>
          </a:prstGeom>
          <a:solidFill>
            <a:srgbClr val="CCECFF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  <a:p>
            <a:pPr algn="ctr"/>
            <a:r>
              <a:rPr lang="ru-RU" sz="17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Поступления от других бюджетов бюджетной системы, граждан и организаций </a:t>
            </a:r>
          </a:p>
          <a:p>
            <a:pPr algn="ctr"/>
            <a:r>
              <a:rPr lang="ru-RU" sz="17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(межбюджетные трансферты в виде дотаций,  субвенций, субсидий, поступления от юридических и физических лиц, кроме налоговых и неналоговых доходов)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9812" y="1412776"/>
            <a:ext cx="7530059" cy="1261884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ДОХОДЫ  БЮДЖЕТА -  безвозмездные и безвозвратные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поступления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денежных средств в бюджет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4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24794</TotalTime>
  <Words>6236</Words>
  <Application>Microsoft Office PowerPoint</Application>
  <PresentationFormat>Экран (4:3)</PresentationFormat>
  <Paragraphs>1805</Paragraphs>
  <Slides>49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 Михайловна</dc:creator>
  <cp:lastModifiedBy>Морозова Ирина Витальевна</cp:lastModifiedBy>
  <cp:revision>2230</cp:revision>
  <cp:lastPrinted>2020-01-20T13:07:16Z</cp:lastPrinted>
  <dcterms:created xsi:type="dcterms:W3CDTF">2013-11-18T11:27:07Z</dcterms:created>
  <dcterms:modified xsi:type="dcterms:W3CDTF">2020-01-21T08:21:20Z</dcterms:modified>
</cp:coreProperties>
</file>