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258" r:id="rId2"/>
    <p:sldId id="259" r:id="rId3"/>
    <p:sldId id="373" r:id="rId4"/>
    <p:sldId id="270" r:id="rId5"/>
    <p:sldId id="271" r:id="rId6"/>
    <p:sldId id="272" r:id="rId7"/>
    <p:sldId id="273" r:id="rId8"/>
    <p:sldId id="274" r:id="rId9"/>
    <p:sldId id="275" r:id="rId10"/>
    <p:sldId id="265" r:id="rId11"/>
    <p:sldId id="267" r:id="rId12"/>
    <p:sldId id="276" r:id="rId13"/>
    <p:sldId id="277" r:id="rId14"/>
    <p:sldId id="266" r:id="rId15"/>
    <p:sldId id="278" r:id="rId16"/>
    <p:sldId id="279" r:id="rId17"/>
    <p:sldId id="280" r:id="rId18"/>
    <p:sldId id="281" r:id="rId19"/>
    <p:sldId id="374" r:id="rId20"/>
    <p:sldId id="282" r:id="rId21"/>
    <p:sldId id="283" r:id="rId22"/>
    <p:sldId id="284" r:id="rId23"/>
    <p:sldId id="285" r:id="rId24"/>
    <p:sldId id="286" r:id="rId25"/>
    <p:sldId id="287" r:id="rId26"/>
    <p:sldId id="364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57" r:id="rId54"/>
    <p:sldId id="314" r:id="rId55"/>
    <p:sldId id="375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76" r:id="rId67"/>
    <p:sldId id="360" r:id="rId68"/>
    <p:sldId id="384" r:id="rId69"/>
    <p:sldId id="385" r:id="rId70"/>
    <p:sldId id="386" r:id="rId71"/>
    <p:sldId id="359" r:id="rId72"/>
    <p:sldId id="387" r:id="rId73"/>
    <p:sldId id="358" r:id="rId74"/>
    <p:sldId id="388" r:id="rId75"/>
    <p:sldId id="328" r:id="rId76"/>
    <p:sldId id="329" r:id="rId77"/>
    <p:sldId id="330" r:id="rId78"/>
    <p:sldId id="331" r:id="rId79"/>
    <p:sldId id="333" r:id="rId80"/>
    <p:sldId id="349" r:id="rId81"/>
    <p:sldId id="351" r:id="rId82"/>
    <p:sldId id="332" r:id="rId83"/>
    <p:sldId id="352" r:id="rId84"/>
    <p:sldId id="353" r:id="rId85"/>
    <p:sldId id="368" r:id="rId86"/>
    <p:sldId id="369" r:id="rId87"/>
    <p:sldId id="370" r:id="rId88"/>
    <p:sldId id="377" r:id="rId89"/>
    <p:sldId id="379" r:id="rId90"/>
    <p:sldId id="378" r:id="rId91"/>
    <p:sldId id="325" r:id="rId92"/>
    <p:sldId id="380" r:id="rId93"/>
    <p:sldId id="381" r:id="rId94"/>
    <p:sldId id="350" r:id="rId95"/>
    <p:sldId id="382" r:id="rId96"/>
    <p:sldId id="338" r:id="rId97"/>
    <p:sldId id="383" r:id="rId98"/>
    <p:sldId id="356" r:id="rId99"/>
    <p:sldId id="341" r:id="rId100"/>
    <p:sldId id="355" r:id="rId101"/>
    <p:sldId id="339" r:id="rId102"/>
    <p:sldId id="354" r:id="rId103"/>
    <p:sldId id="334" r:id="rId104"/>
    <p:sldId id="348" r:id="rId105"/>
    <p:sldId id="389" r:id="rId106"/>
    <p:sldId id="390" r:id="rId107"/>
    <p:sldId id="347" r:id="rId108"/>
    <p:sldId id="346" r:id="rId109"/>
    <p:sldId id="345" r:id="rId110"/>
    <p:sldId id="361" r:id="rId111"/>
    <p:sldId id="344" r:id="rId112"/>
    <p:sldId id="371" r:id="rId113"/>
    <p:sldId id="363" r:id="rId114"/>
    <p:sldId id="362" r:id="rId1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2" autoAdjust="0"/>
    <p:restoredTop sz="94799" autoAdjust="0"/>
  </p:normalViewPr>
  <p:slideViewPr>
    <p:cSldViewPr snapToGrid="0">
      <p:cViewPr varScale="1">
        <p:scale>
          <a:sx n="117" d="100"/>
          <a:sy n="117" d="100"/>
        </p:scale>
        <p:origin x="-2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1578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6B439CF-34E0-4496-AEE5-7C92DC98A13E}" type="datetimeFigureOut">
              <a:rPr lang="ru-RU"/>
              <a:pPr>
                <a:defRPr/>
              </a:pPr>
              <a:t>06.09.2016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C14BF7F-CB70-4E95-9407-CF70DDD9DA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09BD379-7BD5-4AEE-B458-606881165F90}" type="datetimeFigureOut">
              <a:rPr lang="ru-RU"/>
              <a:pPr>
                <a:defRPr/>
              </a:pPr>
              <a:t>06.09.2016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D87413A-B359-482E-8D59-F3595EFD04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03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765C2E-187B-4585-80D9-1FF2BCABFE4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11"/>
          <p:cNvCxnSpPr/>
          <p:nvPr/>
        </p:nvCxnSpPr>
        <p:spPr>
          <a:xfrm>
            <a:off x="6188075" y="4860925"/>
            <a:ext cx="53022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0" y="1904999"/>
            <a:ext cx="5486400" cy="2888381"/>
          </a:xfrm>
        </p:spPr>
        <p:txBody>
          <a:bodyPr>
            <a:normAutofit/>
          </a:bodyPr>
          <a:lstStyle>
            <a:lvl1pPr algn="l">
              <a:defRPr sz="5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0" y="5029200"/>
            <a:ext cx="5486400" cy="825583"/>
          </a:xfrm>
        </p:spPr>
        <p:txBody>
          <a:bodyPr/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B38E4-97E8-4A3B-8FF8-8199FF4AD889}" type="datetime1">
              <a:rPr lang="ru-RU"/>
              <a:pPr>
                <a:defRPr/>
              </a:pPr>
              <a:t>06.09.2016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1D2F3-0014-4E1B-8A0C-CB669F181D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9906000" y="0"/>
            <a:ext cx="2286000" cy="685800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210800" y="495300"/>
            <a:ext cx="1371600" cy="58293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6017" y="495300"/>
            <a:ext cx="8527983" cy="58293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E4927-2A21-434F-9F2E-789EA9522490}" type="datetime1">
              <a:rPr lang="ru-RU"/>
              <a:pPr>
                <a:defRPr/>
              </a:pPr>
              <a:t>06.09.2016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CABA6-5BEB-47CF-A735-E2C70C69DB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8CDAC-4AC3-4845-98C4-9CED9EAEF46F}" type="datetime1">
              <a:rPr lang="ru-RU"/>
              <a:pPr>
                <a:defRPr/>
              </a:pPr>
              <a:t>06.09.2016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EF39A-6C7F-4D4B-8940-483D0EC1FA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 userDrawn="1"/>
        </p:nvSpPr>
        <p:spPr>
          <a:xfrm>
            <a:off x="0" y="1587500"/>
            <a:ext cx="12192000" cy="458470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олилиния 21"/>
          <p:cNvSpPr>
            <a:spLocks noEditPoints="1"/>
          </p:cNvSpPr>
          <p:nvPr/>
        </p:nvSpPr>
        <p:spPr bwMode="auto">
          <a:xfrm>
            <a:off x="9644063" y="198438"/>
            <a:ext cx="2333625" cy="6275387"/>
          </a:xfrm>
          <a:custGeom>
            <a:avLst/>
            <a:gdLst>
              <a:gd name="T0" fmla="*/ 520 w 728"/>
              <a:gd name="T1" fmla="*/ 954 h 1962"/>
              <a:gd name="T2" fmla="*/ 367 w 728"/>
              <a:gd name="T3" fmla="*/ 755 h 1962"/>
              <a:gd name="T4" fmla="*/ 440 w 728"/>
              <a:gd name="T5" fmla="*/ 671 h 1962"/>
              <a:gd name="T6" fmla="*/ 519 w 728"/>
              <a:gd name="T7" fmla="*/ 526 h 1962"/>
              <a:gd name="T8" fmla="*/ 536 w 728"/>
              <a:gd name="T9" fmla="*/ 215 h 1962"/>
              <a:gd name="T10" fmla="*/ 452 w 728"/>
              <a:gd name="T11" fmla="*/ 15 h 1962"/>
              <a:gd name="T12" fmla="*/ 294 w 728"/>
              <a:gd name="T13" fmla="*/ 205 h 1962"/>
              <a:gd name="T14" fmla="*/ 286 w 728"/>
              <a:gd name="T15" fmla="*/ 539 h 1962"/>
              <a:gd name="T16" fmla="*/ 128 w 728"/>
              <a:gd name="T17" fmla="*/ 793 h 1962"/>
              <a:gd name="T18" fmla="*/ 4 w 728"/>
              <a:gd name="T19" fmla="*/ 1131 h 1962"/>
              <a:gd name="T20" fmla="*/ 285 w 728"/>
              <a:gd name="T21" fmla="*/ 1491 h 1962"/>
              <a:gd name="T22" fmla="*/ 488 w 728"/>
              <a:gd name="T23" fmla="*/ 1551 h 1962"/>
              <a:gd name="T24" fmla="*/ 278 w 728"/>
              <a:gd name="T25" fmla="*/ 1894 h 1962"/>
              <a:gd name="T26" fmla="*/ 266 w 728"/>
              <a:gd name="T27" fmla="*/ 1869 h 1962"/>
              <a:gd name="T28" fmla="*/ 292 w 728"/>
              <a:gd name="T29" fmla="*/ 1866 h 1962"/>
              <a:gd name="T30" fmla="*/ 374 w 728"/>
              <a:gd name="T31" fmla="*/ 1777 h 1962"/>
              <a:gd name="T32" fmla="*/ 339 w 728"/>
              <a:gd name="T33" fmla="*/ 1681 h 1962"/>
              <a:gd name="T34" fmla="*/ 267 w 728"/>
              <a:gd name="T35" fmla="*/ 1653 h 1962"/>
              <a:gd name="T36" fmla="*/ 153 w 728"/>
              <a:gd name="T37" fmla="*/ 1776 h 1962"/>
              <a:gd name="T38" fmla="*/ 218 w 728"/>
              <a:gd name="T39" fmla="*/ 1908 h 1962"/>
              <a:gd name="T40" fmla="*/ 504 w 728"/>
              <a:gd name="T41" fmla="*/ 1889 h 1962"/>
              <a:gd name="T42" fmla="*/ 508 w 728"/>
              <a:gd name="T43" fmla="*/ 1473 h 1962"/>
              <a:gd name="T44" fmla="*/ 643 w 728"/>
              <a:gd name="T45" fmla="*/ 1050 h 1962"/>
              <a:gd name="T46" fmla="*/ 340 w 728"/>
              <a:gd name="T47" fmla="*/ 298 h 1962"/>
              <a:gd name="T48" fmla="*/ 445 w 728"/>
              <a:gd name="T49" fmla="*/ 174 h 1962"/>
              <a:gd name="T50" fmla="*/ 501 w 728"/>
              <a:gd name="T51" fmla="*/ 316 h 1962"/>
              <a:gd name="T52" fmla="*/ 333 w 728"/>
              <a:gd name="T53" fmla="*/ 576 h 1962"/>
              <a:gd name="T54" fmla="*/ 326 w 728"/>
              <a:gd name="T55" fmla="*/ 347 h 1962"/>
              <a:gd name="T56" fmla="*/ 360 w 728"/>
              <a:gd name="T57" fmla="*/ 1465 h 1962"/>
              <a:gd name="T58" fmla="*/ 188 w 728"/>
              <a:gd name="T59" fmla="*/ 1402 h 1962"/>
              <a:gd name="T60" fmla="*/ 110 w 728"/>
              <a:gd name="T61" fmla="*/ 1060 h 1962"/>
              <a:gd name="T62" fmla="*/ 298 w 728"/>
              <a:gd name="T63" fmla="*/ 818 h 1962"/>
              <a:gd name="T64" fmla="*/ 335 w 728"/>
              <a:gd name="T65" fmla="*/ 783 h 1962"/>
              <a:gd name="T66" fmla="*/ 262 w 728"/>
              <a:gd name="T67" fmla="*/ 1036 h 1962"/>
              <a:gd name="T68" fmla="*/ 273 w 728"/>
              <a:gd name="T69" fmla="*/ 1320 h 1962"/>
              <a:gd name="T70" fmla="*/ 340 w 728"/>
              <a:gd name="T71" fmla="*/ 1368 h 1962"/>
              <a:gd name="T72" fmla="*/ 374 w 728"/>
              <a:gd name="T73" fmla="*/ 1364 h 1962"/>
              <a:gd name="T74" fmla="*/ 303 w 728"/>
              <a:gd name="T75" fmla="*/ 1305 h 1962"/>
              <a:gd name="T76" fmla="*/ 394 w 728"/>
              <a:gd name="T77" fmla="*/ 1079 h 1962"/>
              <a:gd name="T78" fmla="*/ 429 w 728"/>
              <a:gd name="T79" fmla="*/ 1461 h 1962"/>
              <a:gd name="T80" fmla="*/ 580 w 728"/>
              <a:gd name="T81" fmla="*/ 1366 h 1962"/>
              <a:gd name="T82" fmla="*/ 428 w 728"/>
              <a:gd name="T83" fmla="*/ 1073 h 1962"/>
              <a:gd name="T84" fmla="*/ 607 w 728"/>
              <a:gd name="T85" fmla="*/ 1302 h 1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8" h="1962">
                <a:moveTo>
                  <a:pt x="643" y="1050"/>
                </a:moveTo>
                <a:cubicBezTo>
                  <a:pt x="611" y="1003"/>
                  <a:pt x="572" y="969"/>
                  <a:pt x="520" y="954"/>
                </a:cubicBezTo>
                <a:cubicBezTo>
                  <a:pt x="456" y="933"/>
                  <a:pt x="404" y="946"/>
                  <a:pt x="404" y="946"/>
                </a:cubicBezTo>
                <a:cubicBezTo>
                  <a:pt x="367" y="755"/>
                  <a:pt x="367" y="755"/>
                  <a:pt x="367" y="755"/>
                </a:cubicBezTo>
                <a:cubicBezTo>
                  <a:pt x="380" y="743"/>
                  <a:pt x="392" y="729"/>
                  <a:pt x="405" y="714"/>
                </a:cubicBezTo>
                <a:cubicBezTo>
                  <a:pt x="417" y="700"/>
                  <a:pt x="429" y="685"/>
                  <a:pt x="440" y="671"/>
                </a:cubicBezTo>
                <a:cubicBezTo>
                  <a:pt x="452" y="652"/>
                  <a:pt x="452" y="652"/>
                  <a:pt x="452" y="652"/>
                </a:cubicBezTo>
                <a:cubicBezTo>
                  <a:pt x="480" y="612"/>
                  <a:pt x="502" y="570"/>
                  <a:pt x="519" y="526"/>
                </a:cubicBezTo>
                <a:cubicBezTo>
                  <a:pt x="547" y="452"/>
                  <a:pt x="561" y="360"/>
                  <a:pt x="550" y="281"/>
                </a:cubicBezTo>
                <a:cubicBezTo>
                  <a:pt x="547" y="260"/>
                  <a:pt x="542" y="238"/>
                  <a:pt x="536" y="215"/>
                </a:cubicBezTo>
                <a:cubicBezTo>
                  <a:pt x="522" y="164"/>
                  <a:pt x="504" y="113"/>
                  <a:pt x="482" y="65"/>
                </a:cubicBezTo>
                <a:cubicBezTo>
                  <a:pt x="474" y="48"/>
                  <a:pt x="467" y="28"/>
                  <a:pt x="452" y="15"/>
                </a:cubicBezTo>
                <a:cubicBezTo>
                  <a:pt x="433" y="0"/>
                  <a:pt x="405" y="10"/>
                  <a:pt x="388" y="24"/>
                </a:cubicBezTo>
                <a:cubicBezTo>
                  <a:pt x="338" y="67"/>
                  <a:pt x="313" y="144"/>
                  <a:pt x="294" y="205"/>
                </a:cubicBezTo>
                <a:cubicBezTo>
                  <a:pt x="286" y="232"/>
                  <a:pt x="280" y="259"/>
                  <a:pt x="277" y="286"/>
                </a:cubicBezTo>
                <a:cubicBezTo>
                  <a:pt x="267" y="370"/>
                  <a:pt x="271" y="455"/>
                  <a:pt x="286" y="539"/>
                </a:cubicBezTo>
                <a:cubicBezTo>
                  <a:pt x="289" y="561"/>
                  <a:pt x="297" y="585"/>
                  <a:pt x="302" y="607"/>
                </a:cubicBezTo>
                <a:cubicBezTo>
                  <a:pt x="302" y="607"/>
                  <a:pt x="173" y="740"/>
                  <a:pt x="128" y="793"/>
                </a:cubicBezTo>
                <a:cubicBezTo>
                  <a:pt x="110" y="814"/>
                  <a:pt x="94" y="837"/>
                  <a:pt x="78" y="860"/>
                </a:cubicBezTo>
                <a:cubicBezTo>
                  <a:pt x="24" y="942"/>
                  <a:pt x="0" y="1034"/>
                  <a:pt x="4" y="1131"/>
                </a:cubicBezTo>
                <a:cubicBezTo>
                  <a:pt x="9" y="1231"/>
                  <a:pt x="56" y="1328"/>
                  <a:pt x="125" y="1398"/>
                </a:cubicBezTo>
                <a:cubicBezTo>
                  <a:pt x="171" y="1445"/>
                  <a:pt x="227" y="1476"/>
                  <a:pt x="285" y="1491"/>
                </a:cubicBezTo>
                <a:cubicBezTo>
                  <a:pt x="386" y="1517"/>
                  <a:pt x="472" y="1487"/>
                  <a:pt x="472" y="1487"/>
                </a:cubicBezTo>
                <a:cubicBezTo>
                  <a:pt x="472" y="1487"/>
                  <a:pt x="487" y="1547"/>
                  <a:pt x="488" y="1551"/>
                </a:cubicBezTo>
                <a:cubicBezTo>
                  <a:pt x="508" y="1647"/>
                  <a:pt x="549" y="1780"/>
                  <a:pt x="477" y="1862"/>
                </a:cubicBezTo>
                <a:cubicBezTo>
                  <a:pt x="432" y="1915"/>
                  <a:pt x="337" y="1932"/>
                  <a:pt x="278" y="1894"/>
                </a:cubicBezTo>
                <a:cubicBezTo>
                  <a:pt x="268" y="1888"/>
                  <a:pt x="262" y="1879"/>
                  <a:pt x="259" y="1869"/>
                </a:cubicBezTo>
                <a:cubicBezTo>
                  <a:pt x="261" y="1869"/>
                  <a:pt x="264" y="1869"/>
                  <a:pt x="266" y="1869"/>
                </a:cubicBezTo>
                <a:cubicBezTo>
                  <a:pt x="273" y="1869"/>
                  <a:pt x="279" y="1869"/>
                  <a:pt x="285" y="1868"/>
                </a:cubicBezTo>
                <a:cubicBezTo>
                  <a:pt x="287" y="1868"/>
                  <a:pt x="290" y="1867"/>
                  <a:pt x="292" y="1866"/>
                </a:cubicBezTo>
                <a:cubicBezTo>
                  <a:pt x="317" y="1860"/>
                  <a:pt x="339" y="1845"/>
                  <a:pt x="354" y="1825"/>
                </a:cubicBezTo>
                <a:cubicBezTo>
                  <a:pt x="365" y="1812"/>
                  <a:pt x="372" y="1796"/>
                  <a:pt x="374" y="1777"/>
                </a:cubicBezTo>
                <a:cubicBezTo>
                  <a:pt x="374" y="1772"/>
                  <a:pt x="375" y="1767"/>
                  <a:pt x="375" y="1762"/>
                </a:cubicBezTo>
                <a:cubicBezTo>
                  <a:pt x="375" y="1730"/>
                  <a:pt x="361" y="1701"/>
                  <a:pt x="339" y="1681"/>
                </a:cubicBezTo>
                <a:cubicBezTo>
                  <a:pt x="332" y="1674"/>
                  <a:pt x="324" y="1669"/>
                  <a:pt x="316" y="1665"/>
                </a:cubicBezTo>
                <a:cubicBezTo>
                  <a:pt x="301" y="1657"/>
                  <a:pt x="285" y="1653"/>
                  <a:pt x="267" y="1653"/>
                </a:cubicBezTo>
                <a:cubicBezTo>
                  <a:pt x="217" y="1653"/>
                  <a:pt x="174" y="1687"/>
                  <a:pt x="162" y="1734"/>
                </a:cubicBezTo>
                <a:cubicBezTo>
                  <a:pt x="157" y="1748"/>
                  <a:pt x="154" y="1762"/>
                  <a:pt x="153" y="1776"/>
                </a:cubicBezTo>
                <a:cubicBezTo>
                  <a:pt x="151" y="1800"/>
                  <a:pt x="156" y="1824"/>
                  <a:pt x="167" y="1845"/>
                </a:cubicBezTo>
                <a:cubicBezTo>
                  <a:pt x="179" y="1867"/>
                  <a:pt x="198" y="1894"/>
                  <a:pt x="218" y="1908"/>
                </a:cubicBezTo>
                <a:cubicBezTo>
                  <a:pt x="241" y="1924"/>
                  <a:pt x="267" y="1936"/>
                  <a:pt x="294" y="1943"/>
                </a:cubicBezTo>
                <a:cubicBezTo>
                  <a:pt x="364" y="1962"/>
                  <a:pt x="453" y="1943"/>
                  <a:pt x="504" y="1889"/>
                </a:cubicBezTo>
                <a:cubicBezTo>
                  <a:pt x="574" y="1816"/>
                  <a:pt x="559" y="1712"/>
                  <a:pt x="535" y="1605"/>
                </a:cubicBezTo>
                <a:cubicBezTo>
                  <a:pt x="530" y="1581"/>
                  <a:pt x="508" y="1477"/>
                  <a:pt x="508" y="1473"/>
                </a:cubicBezTo>
                <a:cubicBezTo>
                  <a:pt x="558" y="1450"/>
                  <a:pt x="601" y="1419"/>
                  <a:pt x="632" y="1377"/>
                </a:cubicBezTo>
                <a:cubicBezTo>
                  <a:pt x="728" y="1250"/>
                  <a:pt x="686" y="1113"/>
                  <a:pt x="643" y="1050"/>
                </a:cubicBezTo>
                <a:close/>
                <a:moveTo>
                  <a:pt x="326" y="347"/>
                </a:moveTo>
                <a:cubicBezTo>
                  <a:pt x="330" y="330"/>
                  <a:pt x="334" y="314"/>
                  <a:pt x="340" y="298"/>
                </a:cubicBezTo>
                <a:cubicBezTo>
                  <a:pt x="349" y="273"/>
                  <a:pt x="361" y="248"/>
                  <a:pt x="374" y="225"/>
                </a:cubicBezTo>
                <a:cubicBezTo>
                  <a:pt x="392" y="195"/>
                  <a:pt x="416" y="178"/>
                  <a:pt x="445" y="174"/>
                </a:cubicBezTo>
                <a:cubicBezTo>
                  <a:pt x="466" y="174"/>
                  <a:pt x="482" y="182"/>
                  <a:pt x="492" y="196"/>
                </a:cubicBezTo>
                <a:cubicBezTo>
                  <a:pt x="516" y="230"/>
                  <a:pt x="510" y="278"/>
                  <a:pt x="501" y="316"/>
                </a:cubicBezTo>
                <a:cubicBezTo>
                  <a:pt x="487" y="376"/>
                  <a:pt x="460" y="434"/>
                  <a:pt x="420" y="482"/>
                </a:cubicBezTo>
                <a:cubicBezTo>
                  <a:pt x="366" y="548"/>
                  <a:pt x="335" y="574"/>
                  <a:pt x="333" y="576"/>
                </a:cubicBezTo>
                <a:cubicBezTo>
                  <a:pt x="331" y="569"/>
                  <a:pt x="318" y="523"/>
                  <a:pt x="316" y="490"/>
                </a:cubicBezTo>
                <a:cubicBezTo>
                  <a:pt x="312" y="442"/>
                  <a:pt x="315" y="394"/>
                  <a:pt x="326" y="347"/>
                </a:cubicBezTo>
                <a:close/>
                <a:moveTo>
                  <a:pt x="429" y="1461"/>
                </a:moveTo>
                <a:cubicBezTo>
                  <a:pt x="406" y="1465"/>
                  <a:pt x="383" y="1466"/>
                  <a:pt x="360" y="1465"/>
                </a:cubicBezTo>
                <a:cubicBezTo>
                  <a:pt x="329" y="1464"/>
                  <a:pt x="298" y="1456"/>
                  <a:pt x="269" y="1446"/>
                </a:cubicBezTo>
                <a:cubicBezTo>
                  <a:pt x="240" y="1436"/>
                  <a:pt x="212" y="1420"/>
                  <a:pt x="188" y="1402"/>
                </a:cubicBezTo>
                <a:cubicBezTo>
                  <a:pt x="137" y="1364"/>
                  <a:pt x="98" y="1306"/>
                  <a:pt x="87" y="1244"/>
                </a:cubicBezTo>
                <a:cubicBezTo>
                  <a:pt x="76" y="1182"/>
                  <a:pt x="86" y="1118"/>
                  <a:pt x="110" y="1060"/>
                </a:cubicBezTo>
                <a:cubicBezTo>
                  <a:pt x="140" y="986"/>
                  <a:pt x="190" y="921"/>
                  <a:pt x="246" y="865"/>
                </a:cubicBezTo>
                <a:cubicBezTo>
                  <a:pt x="263" y="849"/>
                  <a:pt x="281" y="834"/>
                  <a:pt x="298" y="818"/>
                </a:cubicBezTo>
                <a:cubicBezTo>
                  <a:pt x="304" y="811"/>
                  <a:pt x="310" y="806"/>
                  <a:pt x="317" y="800"/>
                </a:cubicBezTo>
                <a:cubicBezTo>
                  <a:pt x="323" y="795"/>
                  <a:pt x="329" y="790"/>
                  <a:pt x="335" y="783"/>
                </a:cubicBezTo>
                <a:cubicBezTo>
                  <a:pt x="342" y="816"/>
                  <a:pt x="371" y="952"/>
                  <a:pt x="369" y="953"/>
                </a:cubicBezTo>
                <a:cubicBezTo>
                  <a:pt x="329" y="968"/>
                  <a:pt x="293" y="995"/>
                  <a:pt x="262" y="1036"/>
                </a:cubicBezTo>
                <a:cubicBezTo>
                  <a:pt x="214" y="1098"/>
                  <a:pt x="199" y="1188"/>
                  <a:pt x="234" y="1260"/>
                </a:cubicBezTo>
                <a:cubicBezTo>
                  <a:pt x="244" y="1281"/>
                  <a:pt x="257" y="1303"/>
                  <a:pt x="273" y="1320"/>
                </a:cubicBezTo>
                <a:cubicBezTo>
                  <a:pt x="280" y="1328"/>
                  <a:pt x="287" y="1335"/>
                  <a:pt x="294" y="1341"/>
                </a:cubicBezTo>
                <a:cubicBezTo>
                  <a:pt x="308" y="1352"/>
                  <a:pt x="323" y="1360"/>
                  <a:pt x="340" y="1368"/>
                </a:cubicBezTo>
                <a:cubicBezTo>
                  <a:pt x="347" y="1371"/>
                  <a:pt x="355" y="1375"/>
                  <a:pt x="362" y="1375"/>
                </a:cubicBezTo>
                <a:cubicBezTo>
                  <a:pt x="368" y="1375"/>
                  <a:pt x="374" y="1370"/>
                  <a:pt x="374" y="1364"/>
                </a:cubicBezTo>
                <a:cubicBezTo>
                  <a:pt x="374" y="1358"/>
                  <a:pt x="368" y="1354"/>
                  <a:pt x="364" y="1352"/>
                </a:cubicBezTo>
                <a:cubicBezTo>
                  <a:pt x="341" y="1342"/>
                  <a:pt x="321" y="1326"/>
                  <a:pt x="303" y="1305"/>
                </a:cubicBezTo>
                <a:cubicBezTo>
                  <a:pt x="259" y="1253"/>
                  <a:pt x="274" y="1176"/>
                  <a:pt x="318" y="1129"/>
                </a:cubicBezTo>
                <a:cubicBezTo>
                  <a:pt x="341" y="1104"/>
                  <a:pt x="366" y="1087"/>
                  <a:pt x="394" y="1079"/>
                </a:cubicBezTo>
                <a:cubicBezTo>
                  <a:pt x="464" y="1453"/>
                  <a:pt x="464" y="1453"/>
                  <a:pt x="464" y="1453"/>
                </a:cubicBezTo>
                <a:cubicBezTo>
                  <a:pt x="450" y="1457"/>
                  <a:pt x="441" y="1459"/>
                  <a:pt x="429" y="1461"/>
                </a:cubicBezTo>
                <a:close/>
                <a:moveTo>
                  <a:pt x="607" y="1302"/>
                </a:moveTo>
                <a:cubicBezTo>
                  <a:pt x="602" y="1324"/>
                  <a:pt x="592" y="1347"/>
                  <a:pt x="580" y="1366"/>
                </a:cubicBezTo>
                <a:cubicBezTo>
                  <a:pt x="554" y="1408"/>
                  <a:pt x="502" y="1441"/>
                  <a:pt x="502" y="1441"/>
                </a:cubicBezTo>
                <a:cubicBezTo>
                  <a:pt x="428" y="1073"/>
                  <a:pt x="428" y="1073"/>
                  <a:pt x="428" y="1073"/>
                </a:cubicBezTo>
                <a:cubicBezTo>
                  <a:pt x="472" y="1073"/>
                  <a:pt x="510" y="1086"/>
                  <a:pt x="543" y="1111"/>
                </a:cubicBezTo>
                <a:cubicBezTo>
                  <a:pt x="598" y="1155"/>
                  <a:pt x="626" y="1234"/>
                  <a:pt x="607" y="1302"/>
                </a:cubicBezTo>
                <a:close/>
              </a:path>
            </a:pathLst>
          </a:custGeom>
          <a:gradFill>
            <a:gsLst>
              <a:gs pos="20000">
                <a:schemeClr val="bg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cxnSp>
        <p:nvCxnSpPr>
          <p:cNvPr id="6" name="Прямая соединительная линия 12"/>
          <p:cNvCxnSpPr/>
          <p:nvPr/>
        </p:nvCxnSpPr>
        <p:spPr>
          <a:xfrm>
            <a:off x="1463675" y="4860925"/>
            <a:ext cx="75882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1905000"/>
            <a:ext cx="7772399" cy="2743200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599" y="5029200"/>
            <a:ext cx="7772400" cy="82296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1601" y="1904999"/>
            <a:ext cx="4297680" cy="4419601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22720" y="1904999"/>
            <a:ext cx="4297680" cy="4419601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6E950-D933-4C6D-9D9A-32212585C93E}" type="datetime1">
              <a:rPr lang="ru-RU"/>
              <a:pPr>
                <a:defRPr/>
              </a:pPr>
              <a:t>06.09.2016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CB593-FD3B-4516-AB5A-D29F5C2B58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1905000"/>
            <a:ext cx="4416552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71600" y="2800952"/>
            <a:ext cx="4416552" cy="3523648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3848" y="1905000"/>
            <a:ext cx="4416552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03848" y="2800952"/>
            <a:ext cx="4416552" cy="3523648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C850F-DDCF-422E-8BF6-346829B6D1FD}" type="datetime1">
              <a:rPr lang="ru-RU"/>
              <a:pPr>
                <a:defRPr/>
              </a:pPr>
              <a:t>06.09.2016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485C6-2C79-4AE6-8067-1752B5B140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4B3B1-204E-4FB2-A982-6D257F675C7E}" type="datetime1">
              <a:rPr lang="ru-RU"/>
              <a:pPr>
                <a:defRPr/>
              </a:pPr>
              <a:t>06.09.2016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F7591-8FD6-47EE-B454-1F059BF39A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7"/>
          <p:cNvSpPr>
            <a:spLocks noChangeAspect="1" noEditPoints="1"/>
          </p:cNvSpPr>
          <p:nvPr userDrawn="1"/>
        </p:nvSpPr>
        <p:spPr bwMode="auto">
          <a:xfrm>
            <a:off x="0" y="0"/>
            <a:ext cx="1117600" cy="4114800"/>
          </a:xfrm>
          <a:custGeom>
            <a:avLst/>
            <a:gdLst>
              <a:gd name="T0" fmla="*/ 217 w 358"/>
              <a:gd name="T1" fmla="*/ 645 h 1327"/>
              <a:gd name="T2" fmla="*/ 113 w 358"/>
              <a:gd name="T3" fmla="*/ 511 h 1327"/>
              <a:gd name="T4" fmla="*/ 162 w 358"/>
              <a:gd name="T5" fmla="*/ 454 h 1327"/>
              <a:gd name="T6" fmla="*/ 216 w 358"/>
              <a:gd name="T7" fmla="*/ 356 h 1327"/>
              <a:gd name="T8" fmla="*/ 228 w 358"/>
              <a:gd name="T9" fmla="*/ 146 h 1327"/>
              <a:gd name="T10" fmla="*/ 171 w 358"/>
              <a:gd name="T11" fmla="*/ 11 h 1327"/>
              <a:gd name="T12" fmla="*/ 64 w 358"/>
              <a:gd name="T13" fmla="*/ 139 h 1327"/>
              <a:gd name="T14" fmla="*/ 58 w 358"/>
              <a:gd name="T15" fmla="*/ 365 h 1327"/>
              <a:gd name="T16" fmla="*/ 8 w 358"/>
              <a:gd name="T17" fmla="*/ 475 h 1327"/>
              <a:gd name="T18" fmla="*/ 32 w 358"/>
              <a:gd name="T19" fmla="*/ 585 h 1327"/>
              <a:gd name="T20" fmla="*/ 79 w 358"/>
              <a:gd name="T21" fmla="*/ 542 h 1327"/>
              <a:gd name="T22" fmla="*/ 115 w 358"/>
              <a:gd name="T23" fmla="*/ 645 h 1327"/>
              <a:gd name="T24" fmla="*/ 23 w 358"/>
              <a:gd name="T25" fmla="*/ 852 h 1327"/>
              <a:gd name="T26" fmla="*/ 64 w 358"/>
              <a:gd name="T27" fmla="*/ 907 h 1327"/>
              <a:gd name="T28" fmla="*/ 110 w 358"/>
              <a:gd name="T29" fmla="*/ 930 h 1327"/>
              <a:gd name="T30" fmla="*/ 111 w 358"/>
              <a:gd name="T31" fmla="*/ 915 h 1327"/>
              <a:gd name="T32" fmla="*/ 80 w 358"/>
              <a:gd name="T33" fmla="*/ 764 h 1327"/>
              <a:gd name="T34" fmla="*/ 179 w 358"/>
              <a:gd name="T35" fmla="*/ 983 h 1327"/>
              <a:gd name="T36" fmla="*/ 108 w 358"/>
              <a:gd name="T37" fmla="*/ 991 h 1327"/>
              <a:gd name="T38" fmla="*/ 8 w 358"/>
              <a:gd name="T39" fmla="*/ 959 h 1327"/>
              <a:gd name="T40" fmla="*/ 58 w 358"/>
              <a:gd name="T41" fmla="*/ 1009 h 1327"/>
              <a:gd name="T42" fmla="*/ 195 w 358"/>
              <a:gd name="T43" fmla="*/ 1049 h 1327"/>
              <a:gd name="T44" fmla="*/ 53 w 358"/>
              <a:gd name="T45" fmla="*/ 1281 h 1327"/>
              <a:gd name="T46" fmla="*/ 45 w 358"/>
              <a:gd name="T47" fmla="*/ 1265 h 1327"/>
              <a:gd name="T48" fmla="*/ 62 w 358"/>
              <a:gd name="T49" fmla="*/ 1263 h 1327"/>
              <a:gd name="T50" fmla="*/ 118 w 358"/>
              <a:gd name="T51" fmla="*/ 1202 h 1327"/>
              <a:gd name="T52" fmla="*/ 94 w 358"/>
              <a:gd name="T53" fmla="*/ 1137 h 1327"/>
              <a:gd name="T54" fmla="*/ 46 w 358"/>
              <a:gd name="T55" fmla="*/ 1118 h 1327"/>
              <a:gd name="T56" fmla="*/ 8 w 358"/>
              <a:gd name="T57" fmla="*/ 1287 h 1327"/>
              <a:gd name="T58" fmla="*/ 64 w 358"/>
              <a:gd name="T59" fmla="*/ 1314 h 1327"/>
              <a:gd name="T60" fmla="*/ 227 w 358"/>
              <a:gd name="T61" fmla="*/ 1086 h 1327"/>
              <a:gd name="T62" fmla="*/ 293 w 358"/>
              <a:gd name="T63" fmla="*/ 932 h 1327"/>
              <a:gd name="T64" fmla="*/ 91 w 358"/>
              <a:gd name="T65" fmla="*/ 390 h 1327"/>
              <a:gd name="T66" fmla="*/ 85 w 358"/>
              <a:gd name="T67" fmla="*/ 235 h 1327"/>
              <a:gd name="T68" fmla="*/ 118 w 358"/>
              <a:gd name="T69" fmla="*/ 153 h 1327"/>
              <a:gd name="T70" fmla="*/ 198 w 358"/>
              <a:gd name="T71" fmla="*/ 133 h 1327"/>
              <a:gd name="T72" fmla="*/ 149 w 358"/>
              <a:gd name="T73" fmla="*/ 326 h 1327"/>
              <a:gd name="T74" fmla="*/ 276 w 358"/>
              <a:gd name="T75" fmla="*/ 881 h 1327"/>
              <a:gd name="T76" fmla="*/ 204 w 358"/>
              <a:gd name="T77" fmla="*/ 975 h 1327"/>
              <a:gd name="T78" fmla="*/ 232 w 358"/>
              <a:gd name="T79" fmla="*/ 75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8" h="1327">
                <a:moveTo>
                  <a:pt x="300" y="711"/>
                </a:moveTo>
                <a:cubicBezTo>
                  <a:pt x="278" y="678"/>
                  <a:pt x="252" y="656"/>
                  <a:pt x="217" y="645"/>
                </a:cubicBezTo>
                <a:cubicBezTo>
                  <a:pt x="174" y="631"/>
                  <a:pt x="138" y="640"/>
                  <a:pt x="138" y="640"/>
                </a:cubicBezTo>
                <a:cubicBezTo>
                  <a:pt x="113" y="511"/>
                  <a:pt x="113" y="511"/>
                  <a:pt x="113" y="511"/>
                </a:cubicBezTo>
                <a:cubicBezTo>
                  <a:pt x="122" y="502"/>
                  <a:pt x="130" y="493"/>
                  <a:pt x="139" y="483"/>
                </a:cubicBezTo>
                <a:cubicBezTo>
                  <a:pt x="147" y="474"/>
                  <a:pt x="155" y="464"/>
                  <a:pt x="162" y="454"/>
                </a:cubicBezTo>
                <a:cubicBezTo>
                  <a:pt x="171" y="441"/>
                  <a:pt x="171" y="441"/>
                  <a:pt x="171" y="441"/>
                </a:cubicBezTo>
                <a:cubicBezTo>
                  <a:pt x="189" y="414"/>
                  <a:pt x="204" y="386"/>
                  <a:pt x="216" y="356"/>
                </a:cubicBezTo>
                <a:cubicBezTo>
                  <a:pt x="235" y="306"/>
                  <a:pt x="245" y="244"/>
                  <a:pt x="237" y="191"/>
                </a:cubicBezTo>
                <a:cubicBezTo>
                  <a:pt x="235" y="176"/>
                  <a:pt x="232" y="162"/>
                  <a:pt x="228" y="146"/>
                </a:cubicBezTo>
                <a:cubicBezTo>
                  <a:pt x="218" y="111"/>
                  <a:pt x="206" y="77"/>
                  <a:pt x="191" y="44"/>
                </a:cubicBezTo>
                <a:cubicBezTo>
                  <a:pt x="185" y="33"/>
                  <a:pt x="181" y="19"/>
                  <a:pt x="171" y="11"/>
                </a:cubicBezTo>
                <a:cubicBezTo>
                  <a:pt x="158" y="0"/>
                  <a:pt x="139" y="7"/>
                  <a:pt x="128" y="17"/>
                </a:cubicBezTo>
                <a:cubicBezTo>
                  <a:pt x="93" y="46"/>
                  <a:pt x="77" y="98"/>
                  <a:pt x="64" y="139"/>
                </a:cubicBezTo>
                <a:cubicBezTo>
                  <a:pt x="58" y="157"/>
                  <a:pt x="54" y="175"/>
                  <a:pt x="52" y="194"/>
                </a:cubicBezTo>
                <a:cubicBezTo>
                  <a:pt x="46" y="251"/>
                  <a:pt x="49" y="308"/>
                  <a:pt x="58" y="365"/>
                </a:cubicBezTo>
                <a:cubicBezTo>
                  <a:pt x="61" y="380"/>
                  <a:pt x="66" y="396"/>
                  <a:pt x="69" y="411"/>
                </a:cubicBezTo>
                <a:cubicBezTo>
                  <a:pt x="69" y="411"/>
                  <a:pt x="39" y="442"/>
                  <a:pt x="8" y="475"/>
                </a:cubicBezTo>
                <a:cubicBezTo>
                  <a:pt x="8" y="610"/>
                  <a:pt x="8" y="610"/>
                  <a:pt x="8" y="610"/>
                </a:cubicBezTo>
                <a:cubicBezTo>
                  <a:pt x="16" y="602"/>
                  <a:pt x="24" y="593"/>
                  <a:pt x="32" y="585"/>
                </a:cubicBezTo>
                <a:cubicBezTo>
                  <a:pt x="43" y="574"/>
                  <a:pt x="55" y="564"/>
                  <a:pt x="66" y="553"/>
                </a:cubicBezTo>
                <a:cubicBezTo>
                  <a:pt x="71" y="549"/>
                  <a:pt x="75" y="545"/>
                  <a:pt x="79" y="542"/>
                </a:cubicBezTo>
                <a:cubicBezTo>
                  <a:pt x="83" y="538"/>
                  <a:pt x="88" y="534"/>
                  <a:pt x="92" y="530"/>
                </a:cubicBezTo>
                <a:cubicBezTo>
                  <a:pt x="97" y="552"/>
                  <a:pt x="116" y="644"/>
                  <a:pt x="115" y="645"/>
                </a:cubicBezTo>
                <a:cubicBezTo>
                  <a:pt x="88" y="655"/>
                  <a:pt x="64" y="673"/>
                  <a:pt x="42" y="701"/>
                </a:cubicBezTo>
                <a:cubicBezTo>
                  <a:pt x="10" y="743"/>
                  <a:pt x="0" y="803"/>
                  <a:pt x="23" y="852"/>
                </a:cubicBezTo>
                <a:cubicBezTo>
                  <a:pt x="30" y="866"/>
                  <a:pt x="39" y="882"/>
                  <a:pt x="50" y="893"/>
                </a:cubicBezTo>
                <a:cubicBezTo>
                  <a:pt x="54" y="898"/>
                  <a:pt x="59" y="903"/>
                  <a:pt x="64" y="907"/>
                </a:cubicBezTo>
                <a:cubicBezTo>
                  <a:pt x="74" y="915"/>
                  <a:pt x="84" y="920"/>
                  <a:pt x="95" y="925"/>
                </a:cubicBezTo>
                <a:cubicBezTo>
                  <a:pt x="100" y="927"/>
                  <a:pt x="105" y="930"/>
                  <a:pt x="110" y="930"/>
                </a:cubicBezTo>
                <a:cubicBezTo>
                  <a:pt x="114" y="930"/>
                  <a:pt x="118" y="926"/>
                  <a:pt x="118" y="923"/>
                </a:cubicBezTo>
                <a:cubicBezTo>
                  <a:pt x="118" y="919"/>
                  <a:pt x="114" y="916"/>
                  <a:pt x="111" y="915"/>
                </a:cubicBezTo>
                <a:cubicBezTo>
                  <a:pt x="96" y="908"/>
                  <a:pt x="82" y="897"/>
                  <a:pt x="70" y="883"/>
                </a:cubicBezTo>
                <a:cubicBezTo>
                  <a:pt x="40" y="847"/>
                  <a:pt x="51" y="796"/>
                  <a:pt x="80" y="764"/>
                </a:cubicBezTo>
                <a:cubicBezTo>
                  <a:pt x="96" y="747"/>
                  <a:pt x="113" y="736"/>
                  <a:pt x="131" y="730"/>
                </a:cubicBezTo>
                <a:cubicBezTo>
                  <a:pt x="179" y="983"/>
                  <a:pt x="179" y="983"/>
                  <a:pt x="179" y="983"/>
                </a:cubicBezTo>
                <a:cubicBezTo>
                  <a:pt x="170" y="986"/>
                  <a:pt x="164" y="987"/>
                  <a:pt x="155" y="988"/>
                </a:cubicBezTo>
                <a:cubicBezTo>
                  <a:pt x="140" y="991"/>
                  <a:pt x="124" y="992"/>
                  <a:pt x="108" y="991"/>
                </a:cubicBezTo>
                <a:cubicBezTo>
                  <a:pt x="87" y="990"/>
                  <a:pt x="67" y="985"/>
                  <a:pt x="47" y="978"/>
                </a:cubicBezTo>
                <a:cubicBezTo>
                  <a:pt x="33" y="973"/>
                  <a:pt x="21" y="967"/>
                  <a:pt x="8" y="959"/>
                </a:cubicBezTo>
                <a:cubicBezTo>
                  <a:pt x="8" y="989"/>
                  <a:pt x="8" y="989"/>
                  <a:pt x="8" y="989"/>
                </a:cubicBezTo>
                <a:cubicBezTo>
                  <a:pt x="24" y="998"/>
                  <a:pt x="41" y="1004"/>
                  <a:pt x="58" y="1009"/>
                </a:cubicBezTo>
                <a:cubicBezTo>
                  <a:pt x="126" y="1026"/>
                  <a:pt x="184" y="1006"/>
                  <a:pt x="184" y="1006"/>
                </a:cubicBezTo>
                <a:cubicBezTo>
                  <a:pt x="184" y="1006"/>
                  <a:pt x="195" y="1047"/>
                  <a:pt x="195" y="1049"/>
                </a:cubicBezTo>
                <a:cubicBezTo>
                  <a:pt x="209" y="1114"/>
                  <a:pt x="236" y="1204"/>
                  <a:pt x="188" y="1260"/>
                </a:cubicBezTo>
                <a:cubicBezTo>
                  <a:pt x="157" y="1295"/>
                  <a:pt x="93" y="1307"/>
                  <a:pt x="53" y="1281"/>
                </a:cubicBezTo>
                <a:cubicBezTo>
                  <a:pt x="46" y="1277"/>
                  <a:pt x="42" y="1271"/>
                  <a:pt x="40" y="1264"/>
                </a:cubicBezTo>
                <a:cubicBezTo>
                  <a:pt x="42" y="1264"/>
                  <a:pt x="43" y="1265"/>
                  <a:pt x="45" y="1265"/>
                </a:cubicBezTo>
                <a:cubicBezTo>
                  <a:pt x="50" y="1265"/>
                  <a:pt x="54" y="1264"/>
                  <a:pt x="58" y="1263"/>
                </a:cubicBezTo>
                <a:cubicBezTo>
                  <a:pt x="59" y="1263"/>
                  <a:pt x="61" y="1263"/>
                  <a:pt x="62" y="1263"/>
                </a:cubicBezTo>
                <a:cubicBezTo>
                  <a:pt x="80" y="1258"/>
                  <a:pt x="94" y="1248"/>
                  <a:pt x="105" y="1234"/>
                </a:cubicBezTo>
                <a:cubicBezTo>
                  <a:pt x="112" y="1226"/>
                  <a:pt x="116" y="1215"/>
                  <a:pt x="118" y="1202"/>
                </a:cubicBezTo>
                <a:cubicBezTo>
                  <a:pt x="118" y="1199"/>
                  <a:pt x="119" y="1195"/>
                  <a:pt x="119" y="1192"/>
                </a:cubicBezTo>
                <a:cubicBezTo>
                  <a:pt x="119" y="1170"/>
                  <a:pt x="109" y="1151"/>
                  <a:pt x="94" y="1137"/>
                </a:cubicBezTo>
                <a:cubicBezTo>
                  <a:pt x="90" y="1133"/>
                  <a:pt x="84" y="1129"/>
                  <a:pt x="79" y="1126"/>
                </a:cubicBezTo>
                <a:cubicBezTo>
                  <a:pt x="69" y="1121"/>
                  <a:pt x="58" y="1118"/>
                  <a:pt x="46" y="1118"/>
                </a:cubicBezTo>
                <a:cubicBezTo>
                  <a:pt x="32" y="1118"/>
                  <a:pt x="19" y="1122"/>
                  <a:pt x="8" y="1129"/>
                </a:cubicBezTo>
                <a:cubicBezTo>
                  <a:pt x="8" y="1287"/>
                  <a:pt x="8" y="1287"/>
                  <a:pt x="8" y="1287"/>
                </a:cubicBezTo>
                <a:cubicBezTo>
                  <a:pt x="10" y="1288"/>
                  <a:pt x="11" y="1290"/>
                  <a:pt x="13" y="1291"/>
                </a:cubicBezTo>
                <a:cubicBezTo>
                  <a:pt x="28" y="1302"/>
                  <a:pt x="46" y="1309"/>
                  <a:pt x="64" y="1314"/>
                </a:cubicBezTo>
                <a:cubicBezTo>
                  <a:pt x="111" y="1327"/>
                  <a:pt x="171" y="1314"/>
                  <a:pt x="206" y="1278"/>
                </a:cubicBezTo>
                <a:cubicBezTo>
                  <a:pt x="253" y="1228"/>
                  <a:pt x="243" y="1158"/>
                  <a:pt x="227" y="1086"/>
                </a:cubicBezTo>
                <a:cubicBezTo>
                  <a:pt x="224" y="1070"/>
                  <a:pt x="208" y="999"/>
                  <a:pt x="209" y="996"/>
                </a:cubicBezTo>
                <a:cubicBezTo>
                  <a:pt x="243" y="981"/>
                  <a:pt x="271" y="960"/>
                  <a:pt x="293" y="932"/>
                </a:cubicBezTo>
                <a:cubicBezTo>
                  <a:pt x="358" y="846"/>
                  <a:pt x="329" y="753"/>
                  <a:pt x="300" y="711"/>
                </a:cubicBezTo>
                <a:close/>
                <a:moveTo>
                  <a:pt x="91" y="390"/>
                </a:moveTo>
                <a:cubicBezTo>
                  <a:pt x="89" y="385"/>
                  <a:pt x="80" y="354"/>
                  <a:pt x="79" y="332"/>
                </a:cubicBezTo>
                <a:cubicBezTo>
                  <a:pt x="76" y="299"/>
                  <a:pt x="78" y="267"/>
                  <a:pt x="85" y="235"/>
                </a:cubicBezTo>
                <a:cubicBezTo>
                  <a:pt x="88" y="224"/>
                  <a:pt x="91" y="213"/>
                  <a:pt x="95" y="202"/>
                </a:cubicBezTo>
                <a:cubicBezTo>
                  <a:pt x="101" y="185"/>
                  <a:pt x="109" y="168"/>
                  <a:pt x="118" y="153"/>
                </a:cubicBezTo>
                <a:cubicBezTo>
                  <a:pt x="130" y="132"/>
                  <a:pt x="146" y="121"/>
                  <a:pt x="166" y="118"/>
                </a:cubicBezTo>
                <a:cubicBezTo>
                  <a:pt x="180" y="118"/>
                  <a:pt x="191" y="123"/>
                  <a:pt x="198" y="133"/>
                </a:cubicBezTo>
                <a:cubicBezTo>
                  <a:pt x="214" y="156"/>
                  <a:pt x="210" y="188"/>
                  <a:pt x="204" y="214"/>
                </a:cubicBezTo>
                <a:cubicBezTo>
                  <a:pt x="195" y="255"/>
                  <a:pt x="176" y="294"/>
                  <a:pt x="149" y="326"/>
                </a:cubicBezTo>
                <a:cubicBezTo>
                  <a:pt x="113" y="371"/>
                  <a:pt x="92" y="388"/>
                  <a:pt x="91" y="390"/>
                </a:cubicBezTo>
                <a:close/>
                <a:moveTo>
                  <a:pt x="276" y="881"/>
                </a:moveTo>
                <a:cubicBezTo>
                  <a:pt x="272" y="896"/>
                  <a:pt x="266" y="911"/>
                  <a:pt x="258" y="924"/>
                </a:cubicBezTo>
                <a:cubicBezTo>
                  <a:pt x="240" y="952"/>
                  <a:pt x="204" y="975"/>
                  <a:pt x="204" y="975"/>
                </a:cubicBezTo>
                <a:cubicBezTo>
                  <a:pt x="155" y="726"/>
                  <a:pt x="155" y="726"/>
                  <a:pt x="155" y="726"/>
                </a:cubicBezTo>
                <a:cubicBezTo>
                  <a:pt x="184" y="726"/>
                  <a:pt x="210" y="735"/>
                  <a:pt x="232" y="752"/>
                </a:cubicBezTo>
                <a:cubicBezTo>
                  <a:pt x="270" y="781"/>
                  <a:pt x="288" y="835"/>
                  <a:pt x="276" y="881"/>
                </a:cubicBezTo>
                <a:close/>
              </a:path>
            </a:pathLst>
          </a:custGeom>
          <a:gradFill>
            <a:gsLst>
              <a:gs pos="20000">
                <a:schemeClr val="accent1">
                  <a:lumMod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5F15E-EEBD-4AD0-8F87-1EF1894AD029}" type="datetime1">
              <a:rPr lang="ru-RU"/>
              <a:pPr>
                <a:defRPr/>
              </a:pPr>
              <a:t>06.09.2016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E6556-537B-4F26-B564-C5CEB61E63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0501" y="1905000"/>
            <a:ext cx="6217920" cy="4419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601" y="1905000"/>
            <a:ext cx="2781700" cy="4419600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F1D8B-5082-4F68-963C-A5C137903EAE}" type="datetime1">
              <a:rPr lang="ru-RU"/>
              <a:pPr>
                <a:defRPr/>
              </a:pPr>
              <a:t>06.09.2016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52808-BAE6-4D03-A486-DF1BEA1A79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77000" y="1597795"/>
            <a:ext cx="5715000" cy="5260206"/>
          </a:xfrm>
        </p:spPr>
        <p:txBody>
          <a:bodyPr tIns="365760"/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601" y="1905000"/>
            <a:ext cx="4648200" cy="4419600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олилиния 17"/>
          <p:cNvSpPr>
            <a:spLocks noChangeAspect="1" noEditPoints="1"/>
          </p:cNvSpPr>
          <p:nvPr userDrawn="1"/>
        </p:nvSpPr>
        <p:spPr bwMode="auto">
          <a:xfrm>
            <a:off x="0" y="0"/>
            <a:ext cx="1117600" cy="4114800"/>
          </a:xfrm>
          <a:custGeom>
            <a:avLst/>
            <a:gdLst>
              <a:gd name="T0" fmla="*/ 217 w 358"/>
              <a:gd name="T1" fmla="*/ 645 h 1327"/>
              <a:gd name="T2" fmla="*/ 113 w 358"/>
              <a:gd name="T3" fmla="*/ 511 h 1327"/>
              <a:gd name="T4" fmla="*/ 162 w 358"/>
              <a:gd name="T5" fmla="*/ 454 h 1327"/>
              <a:gd name="T6" fmla="*/ 216 w 358"/>
              <a:gd name="T7" fmla="*/ 356 h 1327"/>
              <a:gd name="T8" fmla="*/ 228 w 358"/>
              <a:gd name="T9" fmla="*/ 146 h 1327"/>
              <a:gd name="T10" fmla="*/ 171 w 358"/>
              <a:gd name="T11" fmla="*/ 11 h 1327"/>
              <a:gd name="T12" fmla="*/ 64 w 358"/>
              <a:gd name="T13" fmla="*/ 139 h 1327"/>
              <a:gd name="T14" fmla="*/ 58 w 358"/>
              <a:gd name="T15" fmla="*/ 365 h 1327"/>
              <a:gd name="T16" fmla="*/ 8 w 358"/>
              <a:gd name="T17" fmla="*/ 475 h 1327"/>
              <a:gd name="T18" fmla="*/ 32 w 358"/>
              <a:gd name="T19" fmla="*/ 585 h 1327"/>
              <a:gd name="T20" fmla="*/ 79 w 358"/>
              <a:gd name="T21" fmla="*/ 542 h 1327"/>
              <a:gd name="T22" fmla="*/ 115 w 358"/>
              <a:gd name="T23" fmla="*/ 645 h 1327"/>
              <a:gd name="T24" fmla="*/ 23 w 358"/>
              <a:gd name="T25" fmla="*/ 852 h 1327"/>
              <a:gd name="T26" fmla="*/ 64 w 358"/>
              <a:gd name="T27" fmla="*/ 907 h 1327"/>
              <a:gd name="T28" fmla="*/ 110 w 358"/>
              <a:gd name="T29" fmla="*/ 930 h 1327"/>
              <a:gd name="T30" fmla="*/ 111 w 358"/>
              <a:gd name="T31" fmla="*/ 915 h 1327"/>
              <a:gd name="T32" fmla="*/ 80 w 358"/>
              <a:gd name="T33" fmla="*/ 764 h 1327"/>
              <a:gd name="T34" fmla="*/ 179 w 358"/>
              <a:gd name="T35" fmla="*/ 983 h 1327"/>
              <a:gd name="T36" fmla="*/ 108 w 358"/>
              <a:gd name="T37" fmla="*/ 991 h 1327"/>
              <a:gd name="T38" fmla="*/ 8 w 358"/>
              <a:gd name="T39" fmla="*/ 959 h 1327"/>
              <a:gd name="T40" fmla="*/ 58 w 358"/>
              <a:gd name="T41" fmla="*/ 1009 h 1327"/>
              <a:gd name="T42" fmla="*/ 195 w 358"/>
              <a:gd name="T43" fmla="*/ 1049 h 1327"/>
              <a:gd name="T44" fmla="*/ 53 w 358"/>
              <a:gd name="T45" fmla="*/ 1281 h 1327"/>
              <a:gd name="T46" fmla="*/ 45 w 358"/>
              <a:gd name="T47" fmla="*/ 1265 h 1327"/>
              <a:gd name="T48" fmla="*/ 62 w 358"/>
              <a:gd name="T49" fmla="*/ 1263 h 1327"/>
              <a:gd name="T50" fmla="*/ 118 w 358"/>
              <a:gd name="T51" fmla="*/ 1202 h 1327"/>
              <a:gd name="T52" fmla="*/ 94 w 358"/>
              <a:gd name="T53" fmla="*/ 1137 h 1327"/>
              <a:gd name="T54" fmla="*/ 46 w 358"/>
              <a:gd name="T55" fmla="*/ 1118 h 1327"/>
              <a:gd name="T56" fmla="*/ 8 w 358"/>
              <a:gd name="T57" fmla="*/ 1287 h 1327"/>
              <a:gd name="T58" fmla="*/ 64 w 358"/>
              <a:gd name="T59" fmla="*/ 1314 h 1327"/>
              <a:gd name="T60" fmla="*/ 227 w 358"/>
              <a:gd name="T61" fmla="*/ 1086 h 1327"/>
              <a:gd name="T62" fmla="*/ 293 w 358"/>
              <a:gd name="T63" fmla="*/ 932 h 1327"/>
              <a:gd name="T64" fmla="*/ 91 w 358"/>
              <a:gd name="T65" fmla="*/ 390 h 1327"/>
              <a:gd name="T66" fmla="*/ 85 w 358"/>
              <a:gd name="T67" fmla="*/ 235 h 1327"/>
              <a:gd name="T68" fmla="*/ 118 w 358"/>
              <a:gd name="T69" fmla="*/ 153 h 1327"/>
              <a:gd name="T70" fmla="*/ 198 w 358"/>
              <a:gd name="T71" fmla="*/ 133 h 1327"/>
              <a:gd name="T72" fmla="*/ 149 w 358"/>
              <a:gd name="T73" fmla="*/ 326 h 1327"/>
              <a:gd name="T74" fmla="*/ 276 w 358"/>
              <a:gd name="T75" fmla="*/ 881 h 1327"/>
              <a:gd name="T76" fmla="*/ 204 w 358"/>
              <a:gd name="T77" fmla="*/ 975 h 1327"/>
              <a:gd name="T78" fmla="*/ 232 w 358"/>
              <a:gd name="T79" fmla="*/ 75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8" h="1327">
                <a:moveTo>
                  <a:pt x="300" y="711"/>
                </a:moveTo>
                <a:cubicBezTo>
                  <a:pt x="278" y="678"/>
                  <a:pt x="252" y="656"/>
                  <a:pt x="217" y="645"/>
                </a:cubicBezTo>
                <a:cubicBezTo>
                  <a:pt x="174" y="631"/>
                  <a:pt x="138" y="640"/>
                  <a:pt x="138" y="640"/>
                </a:cubicBezTo>
                <a:cubicBezTo>
                  <a:pt x="113" y="511"/>
                  <a:pt x="113" y="511"/>
                  <a:pt x="113" y="511"/>
                </a:cubicBezTo>
                <a:cubicBezTo>
                  <a:pt x="122" y="502"/>
                  <a:pt x="130" y="493"/>
                  <a:pt x="139" y="483"/>
                </a:cubicBezTo>
                <a:cubicBezTo>
                  <a:pt x="147" y="474"/>
                  <a:pt x="155" y="464"/>
                  <a:pt x="162" y="454"/>
                </a:cubicBezTo>
                <a:cubicBezTo>
                  <a:pt x="171" y="441"/>
                  <a:pt x="171" y="441"/>
                  <a:pt x="171" y="441"/>
                </a:cubicBezTo>
                <a:cubicBezTo>
                  <a:pt x="189" y="414"/>
                  <a:pt x="204" y="386"/>
                  <a:pt x="216" y="356"/>
                </a:cubicBezTo>
                <a:cubicBezTo>
                  <a:pt x="235" y="306"/>
                  <a:pt x="245" y="244"/>
                  <a:pt x="237" y="191"/>
                </a:cubicBezTo>
                <a:cubicBezTo>
                  <a:pt x="235" y="176"/>
                  <a:pt x="232" y="162"/>
                  <a:pt x="228" y="146"/>
                </a:cubicBezTo>
                <a:cubicBezTo>
                  <a:pt x="218" y="111"/>
                  <a:pt x="206" y="77"/>
                  <a:pt x="191" y="44"/>
                </a:cubicBezTo>
                <a:cubicBezTo>
                  <a:pt x="185" y="33"/>
                  <a:pt x="181" y="19"/>
                  <a:pt x="171" y="11"/>
                </a:cubicBezTo>
                <a:cubicBezTo>
                  <a:pt x="158" y="0"/>
                  <a:pt x="139" y="7"/>
                  <a:pt x="128" y="17"/>
                </a:cubicBezTo>
                <a:cubicBezTo>
                  <a:pt x="93" y="46"/>
                  <a:pt x="77" y="98"/>
                  <a:pt x="64" y="139"/>
                </a:cubicBezTo>
                <a:cubicBezTo>
                  <a:pt x="58" y="157"/>
                  <a:pt x="54" y="175"/>
                  <a:pt x="52" y="194"/>
                </a:cubicBezTo>
                <a:cubicBezTo>
                  <a:pt x="46" y="251"/>
                  <a:pt x="49" y="308"/>
                  <a:pt x="58" y="365"/>
                </a:cubicBezTo>
                <a:cubicBezTo>
                  <a:pt x="61" y="380"/>
                  <a:pt x="66" y="396"/>
                  <a:pt x="69" y="411"/>
                </a:cubicBezTo>
                <a:cubicBezTo>
                  <a:pt x="69" y="411"/>
                  <a:pt x="39" y="442"/>
                  <a:pt x="8" y="475"/>
                </a:cubicBezTo>
                <a:cubicBezTo>
                  <a:pt x="8" y="610"/>
                  <a:pt x="8" y="610"/>
                  <a:pt x="8" y="610"/>
                </a:cubicBezTo>
                <a:cubicBezTo>
                  <a:pt x="16" y="602"/>
                  <a:pt x="24" y="593"/>
                  <a:pt x="32" y="585"/>
                </a:cubicBezTo>
                <a:cubicBezTo>
                  <a:pt x="43" y="574"/>
                  <a:pt x="55" y="564"/>
                  <a:pt x="66" y="553"/>
                </a:cubicBezTo>
                <a:cubicBezTo>
                  <a:pt x="71" y="549"/>
                  <a:pt x="75" y="545"/>
                  <a:pt x="79" y="542"/>
                </a:cubicBezTo>
                <a:cubicBezTo>
                  <a:pt x="83" y="538"/>
                  <a:pt x="88" y="534"/>
                  <a:pt x="92" y="530"/>
                </a:cubicBezTo>
                <a:cubicBezTo>
                  <a:pt x="97" y="552"/>
                  <a:pt x="116" y="644"/>
                  <a:pt x="115" y="645"/>
                </a:cubicBezTo>
                <a:cubicBezTo>
                  <a:pt x="88" y="655"/>
                  <a:pt x="64" y="673"/>
                  <a:pt x="42" y="701"/>
                </a:cubicBezTo>
                <a:cubicBezTo>
                  <a:pt x="10" y="743"/>
                  <a:pt x="0" y="803"/>
                  <a:pt x="23" y="852"/>
                </a:cubicBezTo>
                <a:cubicBezTo>
                  <a:pt x="30" y="866"/>
                  <a:pt x="39" y="882"/>
                  <a:pt x="50" y="893"/>
                </a:cubicBezTo>
                <a:cubicBezTo>
                  <a:pt x="54" y="898"/>
                  <a:pt x="59" y="903"/>
                  <a:pt x="64" y="907"/>
                </a:cubicBezTo>
                <a:cubicBezTo>
                  <a:pt x="74" y="915"/>
                  <a:pt x="84" y="920"/>
                  <a:pt x="95" y="925"/>
                </a:cubicBezTo>
                <a:cubicBezTo>
                  <a:pt x="100" y="927"/>
                  <a:pt x="105" y="930"/>
                  <a:pt x="110" y="930"/>
                </a:cubicBezTo>
                <a:cubicBezTo>
                  <a:pt x="114" y="930"/>
                  <a:pt x="118" y="926"/>
                  <a:pt x="118" y="923"/>
                </a:cubicBezTo>
                <a:cubicBezTo>
                  <a:pt x="118" y="919"/>
                  <a:pt x="114" y="916"/>
                  <a:pt x="111" y="915"/>
                </a:cubicBezTo>
                <a:cubicBezTo>
                  <a:pt x="96" y="908"/>
                  <a:pt x="82" y="897"/>
                  <a:pt x="70" y="883"/>
                </a:cubicBezTo>
                <a:cubicBezTo>
                  <a:pt x="40" y="847"/>
                  <a:pt x="51" y="796"/>
                  <a:pt x="80" y="764"/>
                </a:cubicBezTo>
                <a:cubicBezTo>
                  <a:pt x="96" y="747"/>
                  <a:pt x="113" y="736"/>
                  <a:pt x="131" y="730"/>
                </a:cubicBezTo>
                <a:cubicBezTo>
                  <a:pt x="179" y="983"/>
                  <a:pt x="179" y="983"/>
                  <a:pt x="179" y="983"/>
                </a:cubicBezTo>
                <a:cubicBezTo>
                  <a:pt x="170" y="986"/>
                  <a:pt x="164" y="987"/>
                  <a:pt x="155" y="988"/>
                </a:cubicBezTo>
                <a:cubicBezTo>
                  <a:pt x="140" y="991"/>
                  <a:pt x="124" y="992"/>
                  <a:pt x="108" y="991"/>
                </a:cubicBezTo>
                <a:cubicBezTo>
                  <a:pt x="87" y="990"/>
                  <a:pt x="67" y="985"/>
                  <a:pt x="47" y="978"/>
                </a:cubicBezTo>
                <a:cubicBezTo>
                  <a:pt x="33" y="973"/>
                  <a:pt x="21" y="967"/>
                  <a:pt x="8" y="959"/>
                </a:cubicBezTo>
                <a:cubicBezTo>
                  <a:pt x="8" y="989"/>
                  <a:pt x="8" y="989"/>
                  <a:pt x="8" y="989"/>
                </a:cubicBezTo>
                <a:cubicBezTo>
                  <a:pt x="24" y="998"/>
                  <a:pt x="41" y="1004"/>
                  <a:pt x="58" y="1009"/>
                </a:cubicBezTo>
                <a:cubicBezTo>
                  <a:pt x="126" y="1026"/>
                  <a:pt x="184" y="1006"/>
                  <a:pt x="184" y="1006"/>
                </a:cubicBezTo>
                <a:cubicBezTo>
                  <a:pt x="184" y="1006"/>
                  <a:pt x="195" y="1047"/>
                  <a:pt x="195" y="1049"/>
                </a:cubicBezTo>
                <a:cubicBezTo>
                  <a:pt x="209" y="1114"/>
                  <a:pt x="236" y="1204"/>
                  <a:pt x="188" y="1260"/>
                </a:cubicBezTo>
                <a:cubicBezTo>
                  <a:pt x="157" y="1295"/>
                  <a:pt x="93" y="1307"/>
                  <a:pt x="53" y="1281"/>
                </a:cubicBezTo>
                <a:cubicBezTo>
                  <a:pt x="46" y="1277"/>
                  <a:pt x="42" y="1271"/>
                  <a:pt x="40" y="1264"/>
                </a:cubicBezTo>
                <a:cubicBezTo>
                  <a:pt x="42" y="1264"/>
                  <a:pt x="43" y="1265"/>
                  <a:pt x="45" y="1265"/>
                </a:cubicBezTo>
                <a:cubicBezTo>
                  <a:pt x="50" y="1265"/>
                  <a:pt x="54" y="1264"/>
                  <a:pt x="58" y="1263"/>
                </a:cubicBezTo>
                <a:cubicBezTo>
                  <a:pt x="59" y="1263"/>
                  <a:pt x="61" y="1263"/>
                  <a:pt x="62" y="1263"/>
                </a:cubicBezTo>
                <a:cubicBezTo>
                  <a:pt x="80" y="1258"/>
                  <a:pt x="94" y="1248"/>
                  <a:pt x="105" y="1234"/>
                </a:cubicBezTo>
                <a:cubicBezTo>
                  <a:pt x="112" y="1226"/>
                  <a:pt x="116" y="1215"/>
                  <a:pt x="118" y="1202"/>
                </a:cubicBezTo>
                <a:cubicBezTo>
                  <a:pt x="118" y="1199"/>
                  <a:pt x="119" y="1195"/>
                  <a:pt x="119" y="1192"/>
                </a:cubicBezTo>
                <a:cubicBezTo>
                  <a:pt x="119" y="1170"/>
                  <a:pt x="109" y="1151"/>
                  <a:pt x="94" y="1137"/>
                </a:cubicBezTo>
                <a:cubicBezTo>
                  <a:pt x="90" y="1133"/>
                  <a:pt x="84" y="1129"/>
                  <a:pt x="79" y="1126"/>
                </a:cubicBezTo>
                <a:cubicBezTo>
                  <a:pt x="69" y="1121"/>
                  <a:pt x="58" y="1118"/>
                  <a:pt x="46" y="1118"/>
                </a:cubicBezTo>
                <a:cubicBezTo>
                  <a:pt x="32" y="1118"/>
                  <a:pt x="19" y="1122"/>
                  <a:pt x="8" y="1129"/>
                </a:cubicBezTo>
                <a:cubicBezTo>
                  <a:pt x="8" y="1287"/>
                  <a:pt x="8" y="1287"/>
                  <a:pt x="8" y="1287"/>
                </a:cubicBezTo>
                <a:cubicBezTo>
                  <a:pt x="10" y="1288"/>
                  <a:pt x="11" y="1290"/>
                  <a:pt x="13" y="1291"/>
                </a:cubicBezTo>
                <a:cubicBezTo>
                  <a:pt x="28" y="1302"/>
                  <a:pt x="46" y="1309"/>
                  <a:pt x="64" y="1314"/>
                </a:cubicBezTo>
                <a:cubicBezTo>
                  <a:pt x="111" y="1327"/>
                  <a:pt x="171" y="1314"/>
                  <a:pt x="206" y="1278"/>
                </a:cubicBezTo>
                <a:cubicBezTo>
                  <a:pt x="253" y="1228"/>
                  <a:pt x="243" y="1158"/>
                  <a:pt x="227" y="1086"/>
                </a:cubicBezTo>
                <a:cubicBezTo>
                  <a:pt x="224" y="1070"/>
                  <a:pt x="208" y="999"/>
                  <a:pt x="209" y="996"/>
                </a:cubicBezTo>
                <a:cubicBezTo>
                  <a:pt x="243" y="981"/>
                  <a:pt x="271" y="960"/>
                  <a:pt x="293" y="932"/>
                </a:cubicBezTo>
                <a:cubicBezTo>
                  <a:pt x="358" y="846"/>
                  <a:pt x="329" y="753"/>
                  <a:pt x="300" y="711"/>
                </a:cubicBezTo>
                <a:close/>
                <a:moveTo>
                  <a:pt x="91" y="390"/>
                </a:moveTo>
                <a:cubicBezTo>
                  <a:pt x="89" y="385"/>
                  <a:pt x="80" y="354"/>
                  <a:pt x="79" y="332"/>
                </a:cubicBezTo>
                <a:cubicBezTo>
                  <a:pt x="76" y="299"/>
                  <a:pt x="78" y="267"/>
                  <a:pt x="85" y="235"/>
                </a:cubicBezTo>
                <a:cubicBezTo>
                  <a:pt x="88" y="224"/>
                  <a:pt x="91" y="213"/>
                  <a:pt x="95" y="202"/>
                </a:cubicBezTo>
                <a:cubicBezTo>
                  <a:pt x="101" y="185"/>
                  <a:pt x="109" y="168"/>
                  <a:pt x="118" y="153"/>
                </a:cubicBezTo>
                <a:cubicBezTo>
                  <a:pt x="130" y="132"/>
                  <a:pt x="146" y="121"/>
                  <a:pt x="166" y="118"/>
                </a:cubicBezTo>
                <a:cubicBezTo>
                  <a:pt x="180" y="118"/>
                  <a:pt x="191" y="123"/>
                  <a:pt x="198" y="133"/>
                </a:cubicBezTo>
                <a:cubicBezTo>
                  <a:pt x="214" y="156"/>
                  <a:pt x="210" y="188"/>
                  <a:pt x="204" y="214"/>
                </a:cubicBezTo>
                <a:cubicBezTo>
                  <a:pt x="195" y="255"/>
                  <a:pt x="176" y="294"/>
                  <a:pt x="149" y="326"/>
                </a:cubicBezTo>
                <a:cubicBezTo>
                  <a:pt x="113" y="371"/>
                  <a:pt x="92" y="388"/>
                  <a:pt x="91" y="390"/>
                </a:cubicBezTo>
                <a:close/>
                <a:moveTo>
                  <a:pt x="276" y="881"/>
                </a:moveTo>
                <a:cubicBezTo>
                  <a:pt x="272" y="896"/>
                  <a:pt x="266" y="911"/>
                  <a:pt x="258" y="924"/>
                </a:cubicBezTo>
                <a:cubicBezTo>
                  <a:pt x="240" y="952"/>
                  <a:pt x="204" y="975"/>
                  <a:pt x="204" y="975"/>
                </a:cubicBezTo>
                <a:cubicBezTo>
                  <a:pt x="155" y="726"/>
                  <a:pt x="155" y="726"/>
                  <a:pt x="155" y="726"/>
                </a:cubicBezTo>
                <a:cubicBezTo>
                  <a:pt x="184" y="726"/>
                  <a:pt x="210" y="735"/>
                  <a:pt x="232" y="752"/>
                </a:cubicBezTo>
                <a:cubicBezTo>
                  <a:pt x="270" y="781"/>
                  <a:pt x="288" y="835"/>
                  <a:pt x="276" y="881"/>
                </a:cubicBezTo>
                <a:close/>
              </a:path>
            </a:pathLst>
          </a:custGeom>
          <a:gradFill>
            <a:gsLst>
              <a:gs pos="20000">
                <a:schemeClr val="accent1">
                  <a:lumMod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1905000"/>
            <a:ext cx="94488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</a:p>
          <a:p>
            <a:pPr lvl="5"/>
            <a:r>
              <a:rPr lang="ru-RU" noProof="0" dirty="0" smtClean="0"/>
              <a:t>Шесть</a:t>
            </a:r>
          </a:p>
          <a:p>
            <a:pPr lvl="6"/>
            <a:r>
              <a:rPr lang="ru-RU" noProof="0" dirty="0" smtClean="0"/>
              <a:t>Семь</a:t>
            </a:r>
          </a:p>
          <a:p>
            <a:pPr lvl="7"/>
            <a:r>
              <a:rPr lang="ru-RU" noProof="0" dirty="0" smtClean="0"/>
              <a:t>Восемь</a:t>
            </a:r>
          </a:p>
          <a:p>
            <a:pPr lvl="8"/>
            <a:r>
              <a:rPr lang="ru-RU" noProof="0" dirty="0" smtClean="0"/>
              <a:t>Девять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35963" y="6516688"/>
            <a:ext cx="1371600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F162E2-1519-486A-BE0B-6F9F1E414195}" type="datetime1">
              <a:rPr lang="ru-RU"/>
              <a:pPr>
                <a:defRPr/>
              </a:pPr>
              <a:t>06.09.2016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71600" y="6516688"/>
            <a:ext cx="6767513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06000" y="6516688"/>
            <a:ext cx="914400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480EB8-8438-4029-BCA0-28DC792578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32" name="Заголовок 1"/>
          <p:cNvSpPr>
            <a:spLocks noGrp="1"/>
          </p:cNvSpPr>
          <p:nvPr>
            <p:ph type="title"/>
          </p:nvPr>
        </p:nvSpPr>
        <p:spPr bwMode="auto">
          <a:xfrm>
            <a:off x="1371600" y="198438"/>
            <a:ext cx="94488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62" r:id="rId7"/>
    <p:sldLayoutId id="2147483655" r:id="rId8"/>
    <p:sldLayoutId id="2147483663" r:id="rId9"/>
    <p:sldLayoutId id="2147483654" r:id="rId10"/>
    <p:sldLayoutId id="2147483664" r:id="rId11"/>
  </p:sldLayoutIdLst>
  <p:transition spd="med">
    <p:fade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2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28600" algn="l" rtl="0" fontAlgn="base">
        <a:lnSpc>
          <a:spcPct val="90000"/>
        </a:lnSpc>
        <a:spcBef>
          <a:spcPts val="8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>
          <a:xfrm>
            <a:off x="6119813" y="1762125"/>
            <a:ext cx="5897562" cy="2940050"/>
          </a:xfrm>
        </p:spPr>
        <p:txBody>
          <a:bodyPr/>
          <a:lstStyle/>
          <a:p>
            <a:r>
              <a:rPr lang="ru-RU" sz="4000" smtClean="0"/>
              <a:t>Об итогах деятельности Отдела культуры Воскресенского муниципального района Нижегородской области в 2015 году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smtClean="0"/>
              <a:t>Клубные формирования</a:t>
            </a:r>
          </a:p>
        </p:txBody>
      </p:sp>
      <p:sp>
        <p:nvSpPr>
          <p:cNvPr id="24578" name="Объект 3"/>
          <p:cNvSpPr>
            <a:spLocks noGrp="1"/>
          </p:cNvSpPr>
          <p:nvPr>
            <p:ph sz="half" idx="2"/>
          </p:nvPr>
        </p:nvSpPr>
        <p:spPr bwMode="auto">
          <a:xfrm>
            <a:off x="1193800" y="2316163"/>
            <a:ext cx="4416425" cy="35242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charset="0"/>
              <a:buNone/>
            </a:pPr>
            <a:r>
              <a:rPr lang="ru-RU" sz="3600" b="1" smtClean="0"/>
              <a:t>Культурно-досуговые формирования - 321</a:t>
            </a:r>
          </a:p>
          <a:p>
            <a:pPr marL="0" indent="0">
              <a:buFont typeface="Arial" charset="0"/>
              <a:buNone/>
            </a:pPr>
            <a:r>
              <a:rPr lang="ru-RU" sz="3600" b="1" smtClean="0"/>
              <a:t>Количество участников - 2738</a:t>
            </a:r>
          </a:p>
        </p:txBody>
      </p:sp>
      <p:sp>
        <p:nvSpPr>
          <p:cNvPr id="24579" name="Объект 5"/>
          <p:cNvSpPr>
            <a:spLocks noGrp="1"/>
          </p:cNvSpPr>
          <p:nvPr>
            <p:ph sz="quarter" idx="4"/>
          </p:nvPr>
        </p:nvSpPr>
        <p:spPr bwMode="auto">
          <a:xfrm>
            <a:off x="6403975" y="2316163"/>
            <a:ext cx="4416425" cy="35242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charset="0"/>
              <a:buNone/>
            </a:pPr>
            <a:r>
              <a:rPr lang="ru-RU" sz="3600" b="1" smtClean="0"/>
              <a:t>Формирования самодеятельного творчества – 271</a:t>
            </a:r>
          </a:p>
          <a:p>
            <a:pPr marL="0" indent="0">
              <a:buFont typeface="Arial" charset="0"/>
              <a:buNone/>
            </a:pPr>
            <a:r>
              <a:rPr lang="ru-RU" sz="3600" b="1" smtClean="0"/>
              <a:t>Количество участников - 2231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776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8463" y="217488"/>
            <a:ext cx="8855075" cy="664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878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800" y="198438"/>
            <a:ext cx="9804400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981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1725" y="196850"/>
            <a:ext cx="9977438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Заголовок 1"/>
          <p:cNvSpPr>
            <a:spLocks noGrp="1"/>
          </p:cNvSpPr>
          <p:nvPr>
            <p:ph type="title"/>
          </p:nvPr>
        </p:nvSpPr>
        <p:spPr>
          <a:xfrm>
            <a:off x="3028950" y="330200"/>
            <a:ext cx="6134100" cy="698500"/>
          </a:xfrm>
        </p:spPr>
        <p:txBody>
          <a:bodyPr/>
          <a:lstStyle/>
          <a:p>
            <a:r>
              <a:rPr lang="ru-RU" sz="4400" smtClean="0"/>
              <a:t>Ансамбль «Раздолье»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2538" y="1476375"/>
            <a:ext cx="7146925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Заголовок 1"/>
          <p:cNvSpPr>
            <a:spLocks noGrp="1"/>
          </p:cNvSpPr>
          <p:nvPr>
            <p:ph type="title"/>
          </p:nvPr>
        </p:nvSpPr>
        <p:spPr>
          <a:xfrm>
            <a:off x="4159250" y="-93663"/>
            <a:ext cx="3873500" cy="1096963"/>
          </a:xfrm>
        </p:spPr>
        <p:txBody>
          <a:bodyPr/>
          <a:lstStyle/>
          <a:p>
            <a:r>
              <a:rPr lang="ru-RU" smtClean="0"/>
              <a:t>Виктория Рябинина</a:t>
            </a:r>
          </a:p>
        </p:txBody>
      </p:sp>
      <p:pic>
        <p:nvPicPr>
          <p:cNvPr id="12185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7263" y="1524000"/>
            <a:ext cx="7737475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Заголовок 1"/>
          <p:cNvSpPr>
            <a:spLocks noGrp="1"/>
          </p:cNvSpPr>
          <p:nvPr>
            <p:ph type="title"/>
          </p:nvPr>
        </p:nvSpPr>
        <p:spPr>
          <a:xfrm>
            <a:off x="2463800" y="1435100"/>
            <a:ext cx="3149600" cy="736600"/>
          </a:xfrm>
        </p:spPr>
        <p:txBody>
          <a:bodyPr/>
          <a:lstStyle/>
          <a:p>
            <a:r>
              <a:rPr lang="ru-RU" sz="4400" smtClean="0"/>
              <a:t>Сергей Лаптев</a:t>
            </a:r>
          </a:p>
        </p:txBody>
      </p:sp>
      <p:pic>
        <p:nvPicPr>
          <p:cNvPr id="12288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7300" y="434975"/>
            <a:ext cx="34925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Заголовок 1"/>
          <p:cNvSpPr>
            <a:spLocks noGrp="1"/>
          </p:cNvSpPr>
          <p:nvPr>
            <p:ph type="title"/>
          </p:nvPr>
        </p:nvSpPr>
        <p:spPr>
          <a:xfrm>
            <a:off x="4381500" y="330200"/>
            <a:ext cx="3429000" cy="749300"/>
          </a:xfrm>
        </p:spPr>
        <p:txBody>
          <a:bodyPr/>
          <a:lstStyle/>
          <a:p>
            <a:r>
              <a:rPr lang="ru-RU" smtClean="0"/>
              <a:t>Григорий Волков</a:t>
            </a:r>
          </a:p>
        </p:txBody>
      </p:sp>
      <p:pic>
        <p:nvPicPr>
          <p:cNvPr id="123906" name="Picture 2" descr="https://pp.vk.me/c614621/v614621976/1af9f/ElpyQrT00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9450" y="2049463"/>
            <a:ext cx="57531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0" y="617538"/>
            <a:ext cx="9448800" cy="10969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Лауреат </a:t>
            </a:r>
            <a:r>
              <a:rPr lang="en-US" dirty="0"/>
              <a:t>III </a:t>
            </a:r>
            <a:r>
              <a:rPr lang="ru-RU" dirty="0"/>
              <a:t>степени межрегионального конкурса им. </a:t>
            </a:r>
            <a:r>
              <a:rPr lang="ru-RU" dirty="0" err="1"/>
              <a:t>Г.Губарькова</a:t>
            </a:r>
            <a:r>
              <a:rPr lang="ru-RU" dirty="0"/>
              <a:t> в </a:t>
            </a:r>
            <a:r>
              <a:rPr lang="ru-RU" dirty="0" err="1"/>
              <a:t>г.Дзержинске</a:t>
            </a:r>
            <a:r>
              <a:rPr lang="ru-RU" dirty="0"/>
              <a:t>, ученица 5 класса Мария Грязнова. Преподаватель </a:t>
            </a:r>
            <a:r>
              <a:rPr lang="ru-RU" dirty="0" err="1"/>
              <a:t>К.Ф.Соловьва</a:t>
            </a:r>
            <a:r>
              <a:rPr lang="ru-RU" dirty="0"/>
              <a:t>, концертмейстер </a:t>
            </a:r>
            <a:r>
              <a:rPr lang="ru-RU" dirty="0" err="1"/>
              <a:t>Е.А.Вахрушева</a:t>
            </a:r>
            <a:endParaRPr lang="ru-RU" dirty="0"/>
          </a:p>
        </p:txBody>
      </p:sp>
      <p:pic>
        <p:nvPicPr>
          <p:cNvPr id="124930" name="Picture 2" descr="K:\Дзержинск конкурс Губарькова 2015\SAM_09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2538" y="2058988"/>
            <a:ext cx="717232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Заголовок 1"/>
          <p:cNvSpPr>
            <a:spLocks noGrp="1"/>
          </p:cNvSpPr>
          <p:nvPr>
            <p:ph type="title"/>
          </p:nvPr>
        </p:nvSpPr>
        <p:spPr>
          <a:xfrm>
            <a:off x="3505200" y="330200"/>
            <a:ext cx="5181600" cy="558800"/>
          </a:xfrm>
        </p:spPr>
        <p:txBody>
          <a:bodyPr/>
          <a:lstStyle/>
          <a:p>
            <a:r>
              <a:rPr lang="ru-RU" smtClean="0"/>
              <a:t>«Наш любимый ансамбль»</a:t>
            </a:r>
          </a:p>
        </p:txBody>
      </p:sp>
      <p:pic>
        <p:nvPicPr>
          <p:cNvPr id="12595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3350" y="1406525"/>
            <a:ext cx="68453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Заголовок 1"/>
          <p:cNvSpPr>
            <a:spLocks noGrp="1"/>
          </p:cNvSpPr>
          <p:nvPr>
            <p:ph type="title"/>
          </p:nvPr>
        </p:nvSpPr>
        <p:spPr>
          <a:xfrm>
            <a:off x="4343400" y="482600"/>
            <a:ext cx="3505200" cy="571500"/>
          </a:xfrm>
        </p:spPr>
        <p:txBody>
          <a:bodyPr/>
          <a:lstStyle/>
          <a:p>
            <a:r>
              <a:rPr lang="ru-RU" smtClean="0"/>
              <a:t>Дмитрий Душеин</a:t>
            </a:r>
          </a:p>
        </p:txBody>
      </p:sp>
      <p:pic>
        <p:nvPicPr>
          <p:cNvPr id="126978" name="Picture 2" descr="C:\Users\Muz-scool\Desktop\Ксенофонтова\Новая папка (2)\IMG_0360.JPG"/>
          <p:cNvPicPr>
            <a:picLocks noChangeAspect="1" noChangeArrowheads="1"/>
          </p:cNvPicPr>
          <p:nvPr/>
        </p:nvPicPr>
        <p:blipFill>
          <a:blip r:embed="rId2"/>
          <a:srcRect t="25000" b="25000"/>
          <a:stretch>
            <a:fillRect/>
          </a:stretch>
        </p:blipFill>
        <p:spPr bwMode="auto">
          <a:xfrm>
            <a:off x="3036888" y="1854200"/>
            <a:ext cx="6118225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1850" y="1298575"/>
            <a:ext cx="8110538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2706688" y="215900"/>
            <a:ext cx="69008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Самодеятельный народный хор Воздвиженского СДК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Заголовок 1"/>
          <p:cNvSpPr>
            <a:spLocks noGrp="1"/>
          </p:cNvSpPr>
          <p:nvPr>
            <p:ph type="title"/>
          </p:nvPr>
        </p:nvSpPr>
        <p:spPr>
          <a:xfrm>
            <a:off x="3378200" y="419100"/>
            <a:ext cx="5689600" cy="609600"/>
          </a:xfrm>
        </p:spPr>
        <p:txBody>
          <a:bodyPr/>
          <a:lstStyle/>
          <a:p>
            <a:r>
              <a:rPr lang="ru-RU" smtClean="0"/>
              <a:t>Проект «Деревенский Арбат»</a:t>
            </a:r>
          </a:p>
        </p:txBody>
      </p:sp>
      <p:pic>
        <p:nvPicPr>
          <p:cNvPr id="12800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1974850"/>
            <a:ext cx="56134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8100" y="1974850"/>
            <a:ext cx="56134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0" y="515938"/>
            <a:ext cx="9448800" cy="10969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Н</a:t>
            </a:r>
            <a:r>
              <a:rPr lang="ru-RU" dirty="0" smtClean="0"/>
              <a:t>ародный </a:t>
            </a:r>
            <a:r>
              <a:rPr lang="ru-RU" dirty="0"/>
              <a:t>(образцовый) самодеятельный </a:t>
            </a:r>
            <a:r>
              <a:rPr lang="ru-RU" dirty="0" smtClean="0"/>
              <a:t>коллектив</a:t>
            </a:r>
            <a:br>
              <a:rPr lang="ru-RU" dirty="0" smtClean="0"/>
            </a:br>
            <a:r>
              <a:rPr lang="ru-RU" dirty="0" smtClean="0"/>
              <a:t>«Раздолье»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902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50" y="1236663"/>
            <a:ext cx="8089900" cy="539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Прямоугольник 2"/>
          <p:cNvSpPr>
            <a:spLocks noChangeArrowheads="1"/>
          </p:cNvSpPr>
          <p:nvPr/>
        </p:nvSpPr>
        <p:spPr bwMode="auto">
          <a:xfrm>
            <a:off x="3278188" y="266700"/>
            <a:ext cx="72247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latin typeface="Times New Roman" pitchFamily="18" charset="0"/>
                <a:cs typeface="Times New Roman" pitchFamily="18" charset="0"/>
              </a:rPr>
              <a:t>Проблемы отрасли</a:t>
            </a:r>
            <a:endParaRPr lang="ru-RU" sz="6000">
              <a:latin typeface="Calibri" pitchFamily="34" charset="0"/>
            </a:endParaRPr>
          </a:p>
        </p:txBody>
      </p:sp>
      <p:sp>
        <p:nvSpPr>
          <p:cNvPr id="130050" name="Прямоугольник 3"/>
          <p:cNvSpPr>
            <a:spLocks noChangeArrowheads="1"/>
          </p:cNvSpPr>
          <p:nvPr/>
        </p:nvSpPr>
        <p:spPr bwMode="auto">
          <a:xfrm>
            <a:off x="2362200" y="1662113"/>
            <a:ext cx="9055100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buFont typeface="Symbol" pitchFamily="18" charset="2"/>
              <a:buChar char=""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недостаточно средств выделяется на комплектование книжного фонда  и подписку периодических изданий для  библиотек;</a:t>
            </a:r>
            <a:endParaRPr lang="ru-RU" sz="1400" b="1">
              <a:latin typeface="Calibri" pitchFamily="34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Symbol" pitchFamily="18" charset="2"/>
              <a:buChar char=""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недостаточно фондового, экспозиционного оборудования, ограничены площади фондохранилищ и помещений для организации выставочной деятельности музеев;</a:t>
            </a:r>
            <a:endParaRPr lang="ru-RU" sz="1400" b="1">
              <a:latin typeface="Calibri" pitchFamily="34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Symbol" pitchFamily="18" charset="2"/>
              <a:buChar char=""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 слабо оснащены оборудованием, театральными креслами, музыкальным и  звукотехническим  оборудованием, оргтехникой сельские клубные учреждения,  многие из них нуждаются в капитальном ремонте;</a:t>
            </a:r>
            <a:endParaRPr lang="ru-RU" sz="1400" b="1">
              <a:latin typeface="Calibri" pitchFamily="34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Symbol" pitchFamily="18" charset="2"/>
              <a:buChar char=""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Для нормального функционирования: проведения методической и практической работы на селе, участия в областных, зональных, региональных конкурсах и фестивалях Отдел культуры, молодежной политики и спорта  остро нуждается в автотранспорте, старый автомобиль изношен полностью.</a:t>
            </a:r>
            <a:endParaRPr lang="ru-RU" sz="1400" b="1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Заголовок 1"/>
          <p:cNvSpPr>
            <a:spLocks noGrp="1"/>
          </p:cNvSpPr>
          <p:nvPr>
            <p:ph type="title"/>
          </p:nvPr>
        </p:nvSpPr>
        <p:spPr>
          <a:xfrm>
            <a:off x="2819400" y="2484438"/>
            <a:ext cx="7150100" cy="1096962"/>
          </a:xfrm>
        </p:spPr>
        <p:txBody>
          <a:bodyPr/>
          <a:lstStyle/>
          <a:p>
            <a:r>
              <a:rPr lang="ru-RU" sz="5400" smtClean="0"/>
              <a:t>Спасибо за внимание.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2"/>
          <p:cNvSpPr txBox="1">
            <a:spLocks noChangeArrowheads="1"/>
          </p:cNvSpPr>
          <p:nvPr/>
        </p:nvSpPr>
        <p:spPr bwMode="auto">
          <a:xfrm>
            <a:off x="3529013" y="285750"/>
            <a:ext cx="51943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Народный театр Воскресенского ЦКД</a:t>
            </a:r>
          </a:p>
        </p:txBody>
      </p:sp>
      <p:pic>
        <p:nvPicPr>
          <p:cNvPr id="2662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3888" y="904875"/>
            <a:ext cx="8464550" cy="564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3863" y="852488"/>
            <a:ext cx="8728075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2405063" y="298450"/>
            <a:ext cx="73056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Оркестр русских народных инструментов «Околица»</a:t>
            </a:r>
          </a:p>
        </p:txBody>
      </p:sp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2214563" y="111125"/>
            <a:ext cx="905033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0" hangingPunct="0"/>
            <a:r>
              <a:rPr lang="ru-RU"/>
              <a:t/>
            </a:r>
            <a:br>
              <a:rPr lang="ru-RU"/>
            </a:b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842963" y="293688"/>
            <a:ext cx="9977437" cy="1096962"/>
          </a:xfrm>
        </p:spPr>
        <p:txBody>
          <a:bodyPr/>
          <a:lstStyle/>
          <a:p>
            <a:pPr algn="ctr"/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2. Укрепление материально-технической базы</a:t>
            </a:r>
            <a:endParaRPr lang="ru-RU" sz="4400" smtClean="0"/>
          </a:p>
        </p:txBody>
      </p:sp>
      <p:sp>
        <p:nvSpPr>
          <p:cNvPr id="3" name="TextBox 2"/>
          <p:cNvSpPr txBox="1"/>
          <p:nvPr/>
        </p:nvSpPr>
        <p:spPr>
          <a:xfrm>
            <a:off x="1397000" y="1509713"/>
            <a:ext cx="10264775" cy="5100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Воскресенский ЦКД – ремонт помещения бывшего кафе «Малина»;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Владимирский 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СДК - частичный ремонт кровли;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МКУК «</a:t>
            </a:r>
            <a:r>
              <a:rPr lang="ru-RU" sz="155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Калинихинский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СДК» - ремонт отопительной системы, частичный ремонт кровли, замена электропроводки;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ru-RU" sz="155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Староустинский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СДК - ремонт фундамента, замена окон, ремонт кровли, ремонт крыльца, косметический ремонт помещений, ремонт электропроводки; 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Барановский СК 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подведено газовое отопление;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ru-RU" sz="155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Раскатский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 - 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замена 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котла;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Центральная библиотека - ремонт полов, 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замена входной 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двери, ремонт крыльца запасного выхода;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Центральная детская библиотека - ремонт полов, замена светильников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ru-RU" sz="155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Раскатская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сельская библиотека - ремонт полов, установка перегородки;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МКУК «Историко-художественный музей «Китеж»- установка на кровле теплового кабеля;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defRPr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МКУК «Воскресенский районный Народный краеведческий музей» - установка теплого туалета, ремонт кровли, косметический ремонт внутренних помещений и другие.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smtClean="0"/>
              <a:t>Реализация плана мероприятий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4305300" y="2333625"/>
            <a:ext cx="7361238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>
                <a:latin typeface="Times New Roman" pitchFamily="18" charset="0"/>
                <a:cs typeface="Times New Roman" pitchFamily="18" charset="0"/>
              </a:rPr>
              <a:t>Празднование </a:t>
            </a:r>
          </a:p>
          <a:p>
            <a:r>
              <a:rPr lang="ru-RU" sz="4800" b="1">
                <a:latin typeface="Times New Roman" pitchFamily="18" charset="0"/>
                <a:cs typeface="Times New Roman" pitchFamily="18" charset="0"/>
              </a:rPr>
              <a:t>70-летия Победы </a:t>
            </a:r>
          </a:p>
          <a:p>
            <a:r>
              <a:rPr lang="ru-RU" sz="4800" b="1">
                <a:latin typeface="Times New Roman" pitchFamily="18" charset="0"/>
                <a:cs typeface="Times New Roman" pitchFamily="18" charset="0"/>
              </a:rPr>
              <a:t>в Великой Отечественной войне</a:t>
            </a:r>
          </a:p>
        </p:txBody>
      </p:sp>
      <p:pic>
        <p:nvPicPr>
          <p:cNvPr id="29699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95450"/>
            <a:ext cx="2535238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089025"/>
            <a:ext cx="8791575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585788" y="428625"/>
            <a:ext cx="1091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Calibri" pitchFamily="34" charset="0"/>
              </a:rPr>
              <a:t>Районный фестиваль детско-юношеских военно-исторических чтений «Блокадный Ленинград»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25" y="250825"/>
            <a:ext cx="9521825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6913" y="865188"/>
            <a:ext cx="85820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2587625" y="296863"/>
            <a:ext cx="7421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Межрайонный конкурс «Юность, опаленная войной»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2101850" y="0"/>
            <a:ext cx="9345613" cy="681038"/>
          </a:xfrm>
        </p:spPr>
        <p:txBody>
          <a:bodyPr/>
          <a:lstStyle/>
          <a:p>
            <a:r>
              <a:rPr lang="ru-RU" smtClean="0"/>
              <a:t>Межрайонный конкурс «Весна 45-го года»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1011238"/>
            <a:ext cx="5943600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2425" y="2298700"/>
            <a:ext cx="6215063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 Сеть учреждений культуры района</a:t>
            </a:r>
            <a:endParaRPr lang="ru-RU" sz="4400" smtClean="0"/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29 клубных учреждений;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МКУК «Воскресенская МЦБС»;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МКУК «Районный народный краеведческий   музей»;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МКУК  «Историко-художественный музей «Китеж»;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МКОУ ДО «Детская школа искусств»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936625"/>
            <a:ext cx="8567737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4"/>
          <p:cNvSpPr txBox="1">
            <a:spLocks noChangeArrowheads="1"/>
          </p:cNvSpPr>
          <p:nvPr/>
        </p:nvSpPr>
        <p:spPr bwMode="auto">
          <a:xfrm>
            <a:off x="4271963" y="368300"/>
            <a:ext cx="3863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Акция «Это нельзя забыть»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1988" y="900113"/>
            <a:ext cx="8548687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2887663" y="273050"/>
            <a:ext cx="6637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Драматический спектакль «А зори здесь тихие»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1157288" y="198438"/>
            <a:ext cx="9934575" cy="430212"/>
          </a:xfrm>
        </p:spPr>
        <p:txBody>
          <a:bodyPr/>
          <a:lstStyle/>
          <a:p>
            <a:r>
              <a:rPr lang="ru-RU" sz="2200" smtClean="0"/>
              <a:t>Выставка ходожественно-прикладного творчества «Мой подарок ветерану»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0063" y="793750"/>
            <a:ext cx="8709025" cy="580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3538" y="174625"/>
            <a:ext cx="6335712" cy="4667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Митинг-концерт «Вальс Победы»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817563"/>
            <a:ext cx="8637588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075" y="246063"/>
            <a:ext cx="8628063" cy="3952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Парад живых картинок «Тяжелые будни Великой Отечественной»</a:t>
            </a:r>
            <a:endParaRPr lang="ru-RU" sz="2400" dirty="0"/>
          </a:p>
        </p:txBody>
      </p:sp>
      <p:pic>
        <p:nvPicPr>
          <p:cNvPr id="4" name="Picture 3" descr="C:\Users\Biblioteka4\Desktop\9 мая\IMG_74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400" y="962025"/>
            <a:ext cx="5589588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Biblioteka4\Desktop\9 мая\IMG_74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125" y="2554288"/>
            <a:ext cx="5383213" cy="40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663" y="106363"/>
            <a:ext cx="10469562" cy="558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Акции: «Дом, проводивший бойца»; «Георгиевская ленточка»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1825" y="890588"/>
            <a:ext cx="62103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838" y="2457450"/>
            <a:ext cx="617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2511425" y="130175"/>
            <a:ext cx="9448800" cy="701675"/>
          </a:xfrm>
        </p:spPr>
        <p:txBody>
          <a:bodyPr/>
          <a:lstStyle/>
          <a:p>
            <a:r>
              <a:rPr lang="ru-RU" smtClean="0"/>
              <a:t>«Свеча памяти»; «Бессмертный полк»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427163"/>
            <a:ext cx="338455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1638" y="1295400"/>
            <a:ext cx="61468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3473450" y="0"/>
            <a:ext cx="4970463" cy="573088"/>
          </a:xfrm>
        </p:spPr>
        <p:txBody>
          <a:bodyPr/>
          <a:lstStyle/>
          <a:p>
            <a:r>
              <a:rPr lang="ru-RU" smtClean="0"/>
              <a:t>Проект «Чтобы помнили»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839788"/>
            <a:ext cx="3794125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3063" y="1354138"/>
            <a:ext cx="6529387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8288" y="130175"/>
            <a:ext cx="9363075" cy="4524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Вручение медалей участникам ВОВ к 70-летию победы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7575" y="2647950"/>
            <a:ext cx="578485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25" y="1046163"/>
            <a:ext cx="6051550" cy="40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6938" y="142875"/>
            <a:ext cx="7926387" cy="4762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Выставка «Никто не забыт, ни что не забыто»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063" y="619125"/>
            <a:ext cx="5984875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7213" y="2339975"/>
            <a:ext cx="6297612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938" y="593725"/>
            <a:ext cx="10610850" cy="690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1. Выполнение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показателей «дорожной карты»</a:t>
            </a:r>
            <a:endParaRPr lang="ru-RU" sz="4000" dirty="0"/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 bwMode="auto">
          <a:xfrm>
            <a:off x="1374775" y="2446338"/>
            <a:ext cx="9448800" cy="30289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Средняя заработная плата  - 15 080.60   руб.</a:t>
            </a:r>
          </a:p>
          <a:p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Среднесписочная численность работников учреждений культуры района  - 189 чел.</a:t>
            </a:r>
          </a:p>
          <a:p>
            <a:endParaRPr lang="ru-RU" smtClean="0"/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4213" y="138113"/>
            <a:ext cx="6323012" cy="4206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Акция «Благодарность от потомков»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19025" t="5022" r="19099"/>
          <a:stretch>
            <a:fillRect/>
          </a:stretch>
        </p:blipFill>
        <p:spPr bwMode="auto">
          <a:xfrm>
            <a:off x="2279650" y="723900"/>
            <a:ext cx="7885113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7838" y="114300"/>
            <a:ext cx="3913187" cy="4921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Акция «Лес победы»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3113" y="606425"/>
            <a:ext cx="8401050" cy="591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63" y="95250"/>
            <a:ext cx="11895137" cy="5254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Всероссийская акция «Ночь в музее», посвященная 70-летию Победы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950" y="736600"/>
            <a:ext cx="3863975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5613" y="1689100"/>
            <a:ext cx="5834062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1513" y="103188"/>
            <a:ext cx="5813425" cy="5254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Акция «Читаем детям о войне»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2500" r="12500"/>
          <a:stretch>
            <a:fillRect/>
          </a:stretch>
        </p:blipFill>
        <p:spPr bwMode="auto">
          <a:xfrm>
            <a:off x="2200275" y="628650"/>
            <a:ext cx="7837488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382588"/>
            <a:ext cx="11579225" cy="51752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Дипломанты межрайонного вокального конкурса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«Песни мира и песни Победы»</a:t>
            </a:r>
          </a:p>
        </p:txBody>
      </p:sp>
      <p:pic>
        <p:nvPicPr>
          <p:cNvPr id="3" name="Picture 2" descr="C:\Users\Biblioteka4\Desktop\фот для отчета\ДШИ\дш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9950" y="1089025"/>
            <a:ext cx="8162925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Конкурс  детского рисунка «Победе посвящается»</a:t>
            </a:r>
            <a:br>
              <a:rPr lang="ru-RU" smtClean="0">
                <a:latin typeface="Times New Roman" pitchFamily="18" charset="0"/>
                <a:cs typeface="Times New Roman" pitchFamily="18" charset="0"/>
              </a:rPr>
            </a:br>
            <a:endParaRPr lang="ru-RU" smtClean="0"/>
          </a:p>
        </p:txBody>
      </p:sp>
      <p:pic>
        <p:nvPicPr>
          <p:cNvPr id="3" name="Picture 2" descr="C:\Users\Biblioteka4\Desktop\фот для отчета\ДШИ\дши2.jpg"/>
          <p:cNvPicPr>
            <a:picLocks noChangeAspect="1" noChangeArrowheads="1"/>
          </p:cNvPicPr>
          <p:nvPr/>
        </p:nvPicPr>
        <p:blipFill>
          <a:blip r:embed="rId2"/>
          <a:srcRect l="13455" t="14146" r="17398" b="14240"/>
          <a:stretch>
            <a:fillRect/>
          </a:stretch>
        </p:blipFill>
        <p:spPr bwMode="auto">
          <a:xfrm>
            <a:off x="2117725" y="1062038"/>
            <a:ext cx="79565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0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75" y="198438"/>
            <a:ext cx="9747250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2400" y="250825"/>
            <a:ext cx="9539288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325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0225" y="198438"/>
            <a:ext cx="8591550" cy="644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4578350" y="1852613"/>
            <a:ext cx="6756400" cy="2647950"/>
          </a:xfrm>
        </p:spPr>
        <p:txBody>
          <a:bodyPr/>
          <a:lstStyle/>
          <a:p>
            <a:r>
              <a:rPr lang="ru-RU" sz="8000" smtClean="0"/>
              <a:t>2015 год – год Литературы</a:t>
            </a:r>
          </a:p>
        </p:txBody>
      </p:sp>
      <p:pic>
        <p:nvPicPr>
          <p:cNvPr id="5427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488" y="2146300"/>
            <a:ext cx="32258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Основные финансовые показатели</a:t>
            </a:r>
            <a:endParaRPr lang="ru-RU" sz="4400" smtClean="0"/>
          </a:p>
        </p:txBody>
      </p:sp>
      <p:sp>
        <p:nvSpPr>
          <p:cNvPr id="18434" name="Объект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Расходы на культуру в бюджете  района  -  12,0%;</a:t>
            </a:r>
          </a:p>
          <a:p>
            <a:pPr>
              <a:buFont typeface="Arial" charset="0"/>
              <a:buNone/>
            </a:pPr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Доходы от платных услуг -  2300 тыс. руб. ;</a:t>
            </a:r>
          </a:p>
          <a:p>
            <a:pPr>
              <a:buFont typeface="Arial" charset="0"/>
              <a:buNone/>
            </a:pPr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Средняя заработная плата  - 15 080.60   руб.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914400" y="-419100"/>
            <a:ext cx="10890250" cy="1096963"/>
          </a:xfrm>
        </p:spPr>
        <p:txBody>
          <a:bodyPr/>
          <a:lstStyle/>
          <a:p>
            <a:r>
              <a:rPr lang="ru-RU" smtClean="0"/>
              <a:t>Музыкально-поэтический вечер «Я, конечно, вернусь…»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3450" y="2122488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825500"/>
            <a:ext cx="6024562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2320925" y="-549275"/>
            <a:ext cx="9448800" cy="1098550"/>
          </a:xfrm>
        </p:spPr>
        <p:txBody>
          <a:bodyPr/>
          <a:lstStyle/>
          <a:p>
            <a:r>
              <a:rPr lang="ru-RU" smtClean="0"/>
              <a:t>Вечер поэзии «Посвящается женщине»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5300" y="790575"/>
            <a:ext cx="8613775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3508375" y="-419100"/>
            <a:ext cx="6242050" cy="1096963"/>
          </a:xfrm>
        </p:spPr>
        <p:txBody>
          <a:bodyPr/>
          <a:lstStyle/>
          <a:p>
            <a:r>
              <a:rPr lang="ru-RU" smtClean="0"/>
              <a:t>Спектакль «Три красавицы»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6925" y="979488"/>
            <a:ext cx="8388350" cy="55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3009900" y="-419100"/>
            <a:ext cx="6216650" cy="1096963"/>
          </a:xfrm>
        </p:spPr>
        <p:txBody>
          <a:bodyPr/>
          <a:lstStyle/>
          <a:p>
            <a:r>
              <a:rPr lang="ru-RU" smtClean="0"/>
              <a:t>Акция «Читающий гражданин»</a:t>
            </a:r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/>
          <a:srcRect l="31674" t="50208" r="36441" b="18211"/>
          <a:stretch>
            <a:fillRect/>
          </a:stretch>
        </p:blipFill>
        <p:spPr bwMode="auto">
          <a:xfrm>
            <a:off x="1801813" y="874713"/>
            <a:ext cx="8634412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1954213" y="0"/>
            <a:ext cx="9448800" cy="1096963"/>
          </a:xfrm>
        </p:spPr>
        <p:txBody>
          <a:bodyPr/>
          <a:lstStyle/>
          <a:p>
            <a:r>
              <a:rPr lang="ru-RU" smtClean="0"/>
              <a:t>Презентация книги С.Г.Седова «Ветлужане»</a:t>
            </a:r>
            <a:br>
              <a:rPr lang="ru-RU" smtClean="0"/>
            </a:br>
            <a:endParaRPr lang="ru-RU" smtClean="0"/>
          </a:p>
        </p:txBody>
      </p:sp>
      <p:pic>
        <p:nvPicPr>
          <p:cNvPr id="3" name="Рисунок 2" descr="C:\Users\Biblioteka5\AppData\Local\Microsoft\Windows\Temporary Internet Files\Content.Word\IMG_05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2738" y="893763"/>
            <a:ext cx="9151937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3152775" y="219075"/>
            <a:ext cx="6226175" cy="560388"/>
          </a:xfrm>
        </p:spPr>
        <p:txBody>
          <a:bodyPr/>
          <a:lstStyle/>
          <a:p>
            <a:r>
              <a:rPr lang="ru-RU" smtClean="0"/>
              <a:t>Мини-спектакль «Громоотвод»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0100" y="923925"/>
            <a:ext cx="8391525" cy="559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1822450" y="201613"/>
            <a:ext cx="9448800" cy="595312"/>
          </a:xfrm>
        </p:spPr>
        <p:txBody>
          <a:bodyPr/>
          <a:lstStyle/>
          <a:p>
            <a:r>
              <a:rPr lang="ru-RU" smtClean="0"/>
              <a:t>Кукольный спектакль «Серебряный подойник»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1213" y="1016000"/>
            <a:ext cx="8297862" cy="5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3560763" y="214313"/>
            <a:ext cx="5076825" cy="641350"/>
          </a:xfrm>
        </p:spPr>
        <p:txBody>
          <a:bodyPr/>
          <a:lstStyle/>
          <a:p>
            <a:r>
              <a:rPr lang="ru-RU" smtClean="0"/>
              <a:t>Спектакль «Дюймовочка»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3088" y="1022350"/>
            <a:ext cx="8512175" cy="567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xfrm>
            <a:off x="1498600" y="185738"/>
            <a:ext cx="8886825" cy="646112"/>
          </a:xfrm>
        </p:spPr>
        <p:txBody>
          <a:bodyPr/>
          <a:lstStyle/>
          <a:p>
            <a:r>
              <a:rPr lang="ru-RU" smtClean="0"/>
              <a:t>Театрализованный концерт «Пой песню, поэт»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0" y="1044575"/>
            <a:ext cx="8328025" cy="555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>
          <a:xfrm>
            <a:off x="1466850" y="-87313"/>
            <a:ext cx="9448800" cy="1096963"/>
          </a:xfrm>
        </p:spPr>
        <p:txBody>
          <a:bodyPr/>
          <a:lstStyle/>
          <a:p>
            <a:pPr algn="ctr"/>
            <a:r>
              <a:rPr lang="ru-RU" smtClean="0"/>
              <a:t>Районный конкурс театрализованных постановок </a:t>
            </a:r>
            <a:br>
              <a:rPr lang="ru-RU" smtClean="0"/>
            </a:br>
            <a:r>
              <a:rPr lang="ru-RU" smtClean="0"/>
              <a:t>«Нам года не беда»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650" y="1423988"/>
            <a:ext cx="5816600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913" y="2457450"/>
            <a:ext cx="59594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4400" smtClean="0"/>
          </a:p>
        </p:txBody>
      </p:sp>
      <p:graphicFrame>
        <p:nvGraphicFramePr>
          <p:cNvPr id="19458" name="Диаграмма 26"/>
          <p:cNvGraphicFramePr>
            <a:graphicFrameLocks/>
          </p:cNvGraphicFramePr>
          <p:nvPr/>
        </p:nvGraphicFramePr>
        <p:xfrm>
          <a:off x="1549400" y="1574800"/>
          <a:ext cx="9563100" cy="5189538"/>
        </p:xfrm>
        <a:graphic>
          <a:graphicData uri="http://schemas.openxmlformats.org/presentationml/2006/ole">
            <p:oleObj spid="_x0000_s19458" r:id="rId3" imgW="9565453" imgH="5194242" progId="Excel.Chart.8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>
          <a:xfrm>
            <a:off x="4037013" y="280988"/>
            <a:ext cx="5059362" cy="728662"/>
          </a:xfrm>
        </p:spPr>
        <p:txBody>
          <a:bodyPr/>
          <a:lstStyle/>
          <a:p>
            <a:r>
              <a:rPr lang="ru-RU" sz="4000" smtClean="0"/>
              <a:t>«Ночь искусств»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075" y="1547813"/>
            <a:ext cx="5534025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Biblioteka9\Desktop\фото в цдб\Ночь искусств\IMG_26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6463" y="2843213"/>
            <a:ext cx="568166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>
          <a:xfrm>
            <a:off x="2305050" y="238125"/>
            <a:ext cx="7666038" cy="593725"/>
          </a:xfrm>
        </p:spPr>
        <p:txBody>
          <a:bodyPr/>
          <a:lstStyle/>
          <a:p>
            <a:r>
              <a:rPr lang="ru-RU" smtClean="0"/>
              <a:t>Спектакль «Белоснежка и семь гномов»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950913"/>
            <a:ext cx="841851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0" y="201613"/>
            <a:ext cx="8737600" cy="6191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П</a:t>
            </a:r>
            <a:r>
              <a:rPr lang="ru-RU" dirty="0" smtClean="0"/>
              <a:t>оэтический </a:t>
            </a:r>
            <a:r>
              <a:rPr lang="ru-RU" dirty="0"/>
              <a:t>вечер «Время читать свои стихи»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200" y="985838"/>
            <a:ext cx="8737600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Презентация поэтического сборника «Заступница»</a:t>
            </a:r>
          </a:p>
        </p:txBody>
      </p:sp>
      <p:pic>
        <p:nvPicPr>
          <p:cNvPr id="3" name="Рисунок 2" descr="D:\фотомер\DSCN0358.JPG"/>
          <p:cNvPicPr>
            <a:picLocks noChangeAspect="1" noChangeArrowheads="1"/>
          </p:cNvPicPr>
          <p:nvPr/>
        </p:nvPicPr>
        <p:blipFill>
          <a:blip r:embed="rId2"/>
          <a:srcRect t="14198" b="42970"/>
          <a:stretch>
            <a:fillRect/>
          </a:stretch>
        </p:blipFill>
        <p:spPr bwMode="auto">
          <a:xfrm>
            <a:off x="2043113" y="1438275"/>
            <a:ext cx="833755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448800" cy="1096963"/>
          </a:xfrm>
        </p:spPr>
        <p:txBody>
          <a:bodyPr/>
          <a:lstStyle/>
          <a:p>
            <a:pPr algn="ctr"/>
            <a:r>
              <a:rPr lang="ru-RU" smtClean="0"/>
              <a:t>Областной конкурс</a:t>
            </a:r>
            <a:br>
              <a:rPr lang="ru-RU" smtClean="0"/>
            </a:br>
            <a:r>
              <a:rPr lang="ru-RU" smtClean="0"/>
              <a:t> «Самое читающее село. Самый читающий город»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043113"/>
            <a:ext cx="6484937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0463" y="1373188"/>
            <a:ext cx="5670550" cy="370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Заголовок 1"/>
          <p:cNvSpPr>
            <a:spLocks noGrp="1"/>
          </p:cNvSpPr>
          <p:nvPr>
            <p:ph type="title"/>
          </p:nvPr>
        </p:nvSpPr>
        <p:spPr>
          <a:xfrm>
            <a:off x="3556000" y="0"/>
            <a:ext cx="5208588" cy="749300"/>
          </a:xfrm>
        </p:spPr>
        <p:txBody>
          <a:bodyPr/>
          <a:lstStyle/>
          <a:p>
            <a:r>
              <a:rPr lang="ru-RU" smtClean="0"/>
              <a:t>Церемония награждения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1001713"/>
            <a:ext cx="8320088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68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663" y="198438"/>
            <a:ext cx="9210675" cy="651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270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575" y="198438"/>
            <a:ext cx="9086850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373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4950" y="198438"/>
            <a:ext cx="9182100" cy="649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475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4950" y="198438"/>
            <a:ext cx="91821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Объект 5"/>
          <p:cNvGraphicFramePr>
            <a:graphicFrameLocks noGrp="1"/>
          </p:cNvGraphicFramePr>
          <p:nvPr>
            <p:ph idx="1"/>
          </p:nvPr>
        </p:nvGraphicFramePr>
        <p:xfrm>
          <a:off x="1320800" y="222250"/>
          <a:ext cx="9550400" cy="6153150"/>
        </p:xfrm>
        <a:graphic>
          <a:graphicData uri="http://schemas.openxmlformats.org/presentationml/2006/ole">
            <p:oleObj spid="_x0000_s20481" r:id="rId3" imgW="9547163" imgH="6157494" progId="Excel.Chart.8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57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5913" y="198438"/>
            <a:ext cx="9020175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680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8925" y="198438"/>
            <a:ext cx="9074150" cy="641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782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0400" y="198438"/>
            <a:ext cx="8331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885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98438"/>
            <a:ext cx="852170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987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6425" y="198438"/>
            <a:ext cx="8439150" cy="632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089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25" y="198438"/>
            <a:ext cx="4730750" cy="630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Заголовок 1"/>
          <p:cNvSpPr>
            <a:spLocks noGrp="1"/>
          </p:cNvSpPr>
          <p:nvPr>
            <p:ph type="title"/>
          </p:nvPr>
        </p:nvSpPr>
        <p:spPr>
          <a:xfrm>
            <a:off x="1577975" y="3035300"/>
            <a:ext cx="10023475" cy="1096963"/>
          </a:xfrm>
        </p:spPr>
        <p:txBody>
          <a:bodyPr/>
          <a:lstStyle/>
          <a:p>
            <a:r>
              <a:rPr lang="ru-RU" sz="8000" smtClean="0"/>
              <a:t>Важные факты и события 2015-го года</a:t>
            </a:r>
          </a:p>
        </p:txBody>
      </p:sp>
      <p:sp>
        <p:nvSpPr>
          <p:cNvPr id="81922" name="TextBox 2"/>
          <p:cNvSpPr txBox="1">
            <a:spLocks noChangeArrowheads="1"/>
          </p:cNvSpPr>
          <p:nvPr/>
        </p:nvSpPr>
        <p:spPr bwMode="auto">
          <a:xfrm>
            <a:off x="1698625" y="1876425"/>
            <a:ext cx="9902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-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Заголовок 1"/>
          <p:cNvSpPr>
            <a:spLocks noGrp="1"/>
          </p:cNvSpPr>
          <p:nvPr>
            <p:ph type="title"/>
          </p:nvPr>
        </p:nvSpPr>
        <p:spPr>
          <a:xfrm>
            <a:off x="1406525" y="-360363"/>
            <a:ext cx="9945688" cy="1096963"/>
          </a:xfrm>
        </p:spPr>
        <p:txBody>
          <a:bodyPr/>
          <a:lstStyle/>
          <a:p>
            <a:r>
              <a:rPr lang="ru-RU" smtClean="0"/>
              <a:t>Проект «Улицы не криминал, улицы это – стритбол!»</a:t>
            </a:r>
          </a:p>
        </p:txBody>
      </p:sp>
      <p:pic>
        <p:nvPicPr>
          <p:cNvPr id="8294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7088" y="892175"/>
            <a:ext cx="8566150" cy="571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397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2225" y="198438"/>
            <a:ext cx="9607550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6250" y="0"/>
            <a:ext cx="8574088" cy="109696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С</a:t>
            </a:r>
            <a:r>
              <a:rPr lang="ru-RU" dirty="0" smtClean="0"/>
              <a:t>оревнования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Пробег на призы газеты «Воскресенская жизнь»</a:t>
            </a:r>
          </a:p>
        </p:txBody>
      </p:sp>
      <p:pic>
        <p:nvPicPr>
          <p:cNvPr id="8499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8200" y="1387475"/>
            <a:ext cx="78486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Объект 5"/>
          <p:cNvGraphicFramePr>
            <a:graphicFrameLocks noGrp="1"/>
          </p:cNvGraphicFramePr>
          <p:nvPr>
            <p:ph idx="1"/>
          </p:nvPr>
        </p:nvGraphicFramePr>
        <p:xfrm>
          <a:off x="1320800" y="222250"/>
          <a:ext cx="9550400" cy="6153150"/>
        </p:xfrm>
        <a:graphic>
          <a:graphicData uri="http://schemas.openxmlformats.org/presentationml/2006/ole">
            <p:oleObj spid="_x0000_s21505" r:id="rId3" imgW="9547163" imgH="6157494" progId="Excel.Chart.8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601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2925" y="198438"/>
            <a:ext cx="8566150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Заголовок 1"/>
          <p:cNvSpPr>
            <a:spLocks noGrp="1"/>
          </p:cNvSpPr>
          <p:nvPr>
            <p:ph type="title"/>
          </p:nvPr>
        </p:nvSpPr>
        <p:spPr>
          <a:xfrm>
            <a:off x="3124200" y="95250"/>
            <a:ext cx="6359525" cy="700088"/>
          </a:xfrm>
        </p:spPr>
        <p:txBody>
          <a:bodyPr/>
          <a:lstStyle/>
          <a:p>
            <a:r>
              <a:rPr lang="ru-RU" sz="4000" smtClean="0"/>
              <a:t>Тестовая сдача норм ГТО</a:t>
            </a:r>
          </a:p>
        </p:txBody>
      </p:sp>
      <p:pic>
        <p:nvPicPr>
          <p:cNvPr id="8704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1025" y="795338"/>
            <a:ext cx="3825875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806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0325" y="198438"/>
            <a:ext cx="9531350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Заголовок 1"/>
          <p:cNvSpPr>
            <a:spLocks noGrp="1"/>
          </p:cNvSpPr>
          <p:nvPr>
            <p:ph type="title"/>
          </p:nvPr>
        </p:nvSpPr>
        <p:spPr>
          <a:xfrm>
            <a:off x="3200400" y="-119063"/>
            <a:ext cx="5791200" cy="995363"/>
          </a:xfrm>
        </p:spPr>
        <p:txBody>
          <a:bodyPr/>
          <a:lstStyle/>
          <a:p>
            <a:r>
              <a:rPr lang="ru-RU" sz="4000" smtClean="0"/>
              <a:t>Турнир «Стань первым»</a:t>
            </a:r>
          </a:p>
        </p:txBody>
      </p:sp>
      <p:pic>
        <p:nvPicPr>
          <p:cNvPr id="8909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3738" y="1092200"/>
            <a:ext cx="8264525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Заголовок 1"/>
          <p:cNvSpPr>
            <a:spLocks noGrp="1"/>
          </p:cNvSpPr>
          <p:nvPr>
            <p:ph type="title"/>
          </p:nvPr>
        </p:nvSpPr>
        <p:spPr>
          <a:xfrm>
            <a:off x="3124200" y="228600"/>
            <a:ext cx="5842000" cy="596900"/>
          </a:xfrm>
        </p:spPr>
        <p:txBody>
          <a:bodyPr/>
          <a:lstStyle/>
          <a:p>
            <a:r>
              <a:rPr lang="ru-RU" smtClean="0"/>
              <a:t>Хоккейная команда «Медведи»</a:t>
            </a:r>
          </a:p>
        </p:txBody>
      </p:sp>
      <p:pic>
        <p:nvPicPr>
          <p:cNvPr id="9011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25" y="1228725"/>
            <a:ext cx="1059815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Заголовок 1"/>
          <p:cNvSpPr>
            <a:spLocks noGrp="1"/>
          </p:cNvSpPr>
          <p:nvPr>
            <p:ph type="title"/>
          </p:nvPr>
        </p:nvSpPr>
        <p:spPr>
          <a:xfrm>
            <a:off x="1533525" y="241300"/>
            <a:ext cx="9448800" cy="596900"/>
          </a:xfrm>
        </p:spPr>
        <p:txBody>
          <a:bodyPr/>
          <a:lstStyle/>
          <a:p>
            <a:r>
              <a:rPr lang="ru-RU" smtClean="0"/>
              <a:t>Выставка женских головных уборов «Берегиня»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100" y="1028700"/>
            <a:ext cx="8123238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Заголовок 1"/>
          <p:cNvSpPr>
            <a:spLocks noGrp="1"/>
          </p:cNvSpPr>
          <p:nvPr>
            <p:ph type="title"/>
          </p:nvPr>
        </p:nvSpPr>
        <p:spPr>
          <a:xfrm>
            <a:off x="1943100" y="-309563"/>
            <a:ext cx="8305800" cy="1096963"/>
          </a:xfrm>
        </p:spPr>
        <p:txBody>
          <a:bodyPr/>
          <a:lstStyle/>
          <a:p>
            <a:r>
              <a:rPr lang="ru-RU" smtClean="0"/>
              <a:t>Выставка валенок «Не подшиты стареньки»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0" y="876300"/>
            <a:ext cx="8572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Заголовок 1"/>
          <p:cNvSpPr>
            <a:spLocks noGrp="1"/>
          </p:cNvSpPr>
          <p:nvPr>
            <p:ph type="title"/>
          </p:nvPr>
        </p:nvSpPr>
        <p:spPr>
          <a:xfrm>
            <a:off x="3087688" y="114300"/>
            <a:ext cx="6375400" cy="571500"/>
          </a:xfrm>
        </p:spPr>
        <p:txBody>
          <a:bodyPr/>
          <a:lstStyle/>
          <a:p>
            <a:r>
              <a:rPr lang="ru-RU" smtClean="0"/>
              <a:t>Цикл выставок «Чтобы помнили»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075" y="792163"/>
            <a:ext cx="8556625" cy="57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03200"/>
            <a:ext cx="9448800" cy="4953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В</a:t>
            </a:r>
            <a:r>
              <a:rPr lang="ru-RU" dirty="0" smtClean="0"/>
              <a:t>ыставка </a:t>
            </a:r>
            <a:r>
              <a:rPr lang="ru-RU" dirty="0"/>
              <a:t>«Кустарные промыслы Воскресенского края»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3988" y="914400"/>
            <a:ext cx="4264025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80963"/>
            <a:ext cx="9448800" cy="10969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Международная </a:t>
            </a:r>
            <a:r>
              <a:rPr lang="ru-RU" dirty="0" smtClean="0"/>
              <a:t>выставка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«Деревянная архитектура. Вызовы современности»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4775" y="1905000"/>
            <a:ext cx="6777038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" y="1419225"/>
            <a:ext cx="6372225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Объект 5"/>
          <p:cNvGraphicFramePr>
            <a:graphicFrameLocks noGrp="1"/>
          </p:cNvGraphicFramePr>
          <p:nvPr>
            <p:ph idx="1"/>
          </p:nvPr>
        </p:nvGraphicFramePr>
        <p:xfrm>
          <a:off x="1320800" y="222250"/>
          <a:ext cx="9550400" cy="6153150"/>
        </p:xfrm>
        <a:graphic>
          <a:graphicData uri="http://schemas.openxmlformats.org/presentationml/2006/ole">
            <p:oleObj spid="_x0000_s22529" r:id="rId3" imgW="9547163" imgH="6157494" progId="Excel.Chart.8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Открытие информационного центра на базе Калинихинской сельской библиотеки</a:t>
            </a:r>
          </a:p>
        </p:txBody>
      </p:sp>
      <p:pic>
        <p:nvPicPr>
          <p:cNvPr id="96258" name="Рисунок 2" descr="D:\фотомер\DSCN0311.JPG"/>
          <p:cNvPicPr>
            <a:picLocks noChangeAspect="1" noChangeArrowheads="1"/>
          </p:cNvPicPr>
          <p:nvPr/>
        </p:nvPicPr>
        <p:blipFill>
          <a:blip r:embed="rId2"/>
          <a:srcRect l="12704" t="24686" r="7854"/>
          <a:stretch>
            <a:fillRect/>
          </a:stretch>
        </p:blipFill>
        <p:spPr bwMode="auto">
          <a:xfrm>
            <a:off x="2332038" y="1295400"/>
            <a:ext cx="6951662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Ансамбль духовых и ударных инструментов Воскресенского ЦКД</a:t>
            </a:r>
          </a:p>
        </p:txBody>
      </p:sp>
      <p:pic>
        <p:nvPicPr>
          <p:cNvPr id="9728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4100" y="1485900"/>
            <a:ext cx="7543800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830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4550" y="541338"/>
            <a:ext cx="7962900" cy="5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933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5338" y="419100"/>
            <a:ext cx="8061325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Заголовок 1"/>
          <p:cNvSpPr>
            <a:spLocks noGrp="1"/>
          </p:cNvSpPr>
          <p:nvPr>
            <p:ph type="title"/>
          </p:nvPr>
        </p:nvSpPr>
        <p:spPr>
          <a:xfrm>
            <a:off x="4244975" y="0"/>
            <a:ext cx="3686175" cy="844550"/>
          </a:xfrm>
        </p:spPr>
        <p:txBody>
          <a:bodyPr/>
          <a:lstStyle/>
          <a:p>
            <a:r>
              <a:rPr lang="ru-RU" sz="4400" smtClean="0"/>
              <a:t>«Сад музыки»</a:t>
            </a:r>
          </a:p>
        </p:txBody>
      </p:sp>
      <p:pic>
        <p:nvPicPr>
          <p:cNvPr id="101378" name="Picture 2" descr="https://pp.vk.me/c624726/v624726452/42505/WJutH7NqL3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9450" y="971550"/>
            <a:ext cx="8277225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0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3426" name="Picture 2" descr="https://pp.vk.me/c624726/v624726155/42d18/PKIeYhGyO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577850"/>
            <a:ext cx="8620125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4450" name="Picture 2" descr="https://pp.vk.me/c624726/v624726155/42d2a/D3e1QNe4wc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3113" y="415925"/>
            <a:ext cx="8105775" cy="540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Заголовок 1"/>
          <p:cNvSpPr>
            <a:spLocks noGrp="1"/>
          </p:cNvSpPr>
          <p:nvPr>
            <p:ph type="title"/>
          </p:nvPr>
        </p:nvSpPr>
        <p:spPr>
          <a:xfrm>
            <a:off x="1452563" y="0"/>
            <a:ext cx="9448800" cy="1096963"/>
          </a:xfrm>
        </p:spPr>
        <p:txBody>
          <a:bodyPr/>
          <a:lstStyle/>
          <a:p>
            <a:pPr algn="ctr"/>
            <a:r>
              <a:rPr lang="ru-RU" smtClean="0"/>
              <a:t>Межрегиональный фестиваль народного творчества «Град Китеж – душа России»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4763" y="1638300"/>
            <a:ext cx="4435475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1638300"/>
            <a:ext cx="4976813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649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550" y="198438"/>
            <a:ext cx="9456738" cy="63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0338" y="747713"/>
            <a:ext cx="9448800" cy="56054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b="1" kern="1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400" b="1" kern="100" dirty="0" smtClean="0"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4400" b="1" kern="100" dirty="0"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b="1" kern="100" dirty="0">
                <a:latin typeface="Times New Roman" pitchFamily="18" charset="0"/>
                <a:cs typeface="Times New Roman" pitchFamily="18" charset="0"/>
              </a:rPr>
              <a:t> учреждениями культуры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района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проведено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7193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культурно – массовых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мероприятий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общим числом посетителей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257320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4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463" y="395288"/>
            <a:ext cx="8977312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Заголовок 1"/>
          <p:cNvSpPr>
            <a:spLocks noGrp="1"/>
          </p:cNvSpPr>
          <p:nvPr>
            <p:ph type="title"/>
          </p:nvPr>
        </p:nvSpPr>
        <p:spPr>
          <a:xfrm>
            <a:off x="3937000" y="-233363"/>
            <a:ext cx="4684713" cy="1096963"/>
          </a:xfrm>
        </p:spPr>
        <p:txBody>
          <a:bodyPr/>
          <a:lstStyle/>
          <a:p>
            <a:r>
              <a:rPr lang="ru-RU" sz="4400" smtClean="0"/>
              <a:t>«Город мастеров»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1563" y="2178050"/>
            <a:ext cx="5708650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8" y="1046163"/>
            <a:ext cx="6056312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8138" y="2187575"/>
            <a:ext cx="6440487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957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460375"/>
            <a:ext cx="5086350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День р.п.Воскресенское и Воскресенского района «Родимый край, тебя я славлю!»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8888" y="1295400"/>
            <a:ext cx="7134225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161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6088" y="1793875"/>
            <a:ext cx="632618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198438"/>
            <a:ext cx="6578600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311150"/>
            <a:ext cx="5588000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pp.vk.me/c621622/v621622794/405e0/oKskZoetJg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313" y="2058988"/>
            <a:ext cx="6708775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Заголовок 1"/>
          <p:cNvSpPr>
            <a:spLocks noGrp="1"/>
          </p:cNvSpPr>
          <p:nvPr>
            <p:ph type="title"/>
          </p:nvPr>
        </p:nvSpPr>
        <p:spPr>
          <a:xfrm>
            <a:off x="2927350" y="307975"/>
            <a:ext cx="6775450" cy="560388"/>
          </a:xfrm>
        </p:spPr>
        <p:txBody>
          <a:bodyPr/>
          <a:lstStyle/>
          <a:p>
            <a:r>
              <a:rPr lang="ru-RU" sz="3600" smtClean="0"/>
              <a:t>Открытие МТК «Град Китеж»</a:t>
            </a:r>
          </a:p>
        </p:txBody>
      </p:sp>
      <p:pic>
        <p:nvPicPr>
          <p:cNvPr id="11366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6288" y="1093788"/>
            <a:ext cx="80994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4690" name="Picture 2" descr="http://vetluga-park.ru/cache/3/13c123c2c5fa732cf61c7ea8bcc1497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625" y="198438"/>
            <a:ext cx="8540750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571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198438"/>
            <a:ext cx="864235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673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0" y="198438"/>
            <a:ext cx="86995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оты: 16 x 9">
  <a:themeElements>
    <a:clrScheme name="MusicScore">
      <a:dk1>
        <a:sysClr val="windowText" lastClr="000000"/>
      </a:dk1>
      <a:lt1>
        <a:sysClr val="window" lastClr="FFFFFF"/>
      </a:lt1>
      <a:dk2>
        <a:srgbClr val="58595B"/>
      </a:dk2>
      <a:lt2>
        <a:srgbClr val="CCCECF"/>
      </a:lt2>
      <a:accent1>
        <a:srgbClr val="983700"/>
      </a:accent1>
      <a:accent2>
        <a:srgbClr val="CB933C"/>
      </a:accent2>
      <a:accent3>
        <a:srgbClr val="613D15"/>
      </a:accent3>
      <a:accent4>
        <a:srgbClr val="47405D"/>
      </a:accent4>
      <a:accent5>
        <a:srgbClr val="4E5C48"/>
      </a:accent5>
      <a:accent6>
        <a:srgbClr val="948A77"/>
      </a:accent6>
      <a:hlink>
        <a:srgbClr val="CB933C"/>
      </a:hlink>
      <a:folHlink>
        <a:srgbClr val="A6A6A6"/>
      </a:folHlink>
    </a:clrScheme>
    <a:fontScheme name="Garamond-Calibri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usic Score_16x9_TP103896547" id="{13BD9F89-B38E-4405-9F44-368138EA2B74}" vid="{EC59A5CD-E73B-4783-AC56-44742FC29DBB}"/>
    </a:ext>
  </a:extLst>
</a:theme>
</file>

<file path=ppt/theme/theme2.xml><?xml version="1.0" encoding="utf-8"?>
<a:theme xmlns:a="http://schemas.openxmlformats.org/drawingml/2006/main" name="Office Theme">
  <a:themeElements>
    <a:clrScheme name="MusicScore">
      <a:dk1>
        <a:sysClr val="windowText" lastClr="000000"/>
      </a:dk1>
      <a:lt1>
        <a:sysClr val="window" lastClr="FFFFFF"/>
      </a:lt1>
      <a:dk2>
        <a:srgbClr val="58595B"/>
      </a:dk2>
      <a:lt2>
        <a:srgbClr val="CCCECF"/>
      </a:lt2>
      <a:accent1>
        <a:srgbClr val="983700"/>
      </a:accent1>
      <a:accent2>
        <a:srgbClr val="CB933C"/>
      </a:accent2>
      <a:accent3>
        <a:srgbClr val="613D15"/>
      </a:accent3>
      <a:accent4>
        <a:srgbClr val="47405D"/>
      </a:accent4>
      <a:accent5>
        <a:srgbClr val="4E5C48"/>
      </a:accent5>
      <a:accent6>
        <a:srgbClr val="948A77"/>
      </a:accent6>
      <a:hlink>
        <a:srgbClr val="CB933C"/>
      </a:hlink>
      <a:folHlink>
        <a:srgbClr val="A6A6A6"/>
      </a:folHlink>
    </a:clrScheme>
    <a:fontScheme name="Garamond-Calibri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usicScore">
      <a:dk1>
        <a:sysClr val="windowText" lastClr="000000"/>
      </a:dk1>
      <a:lt1>
        <a:sysClr val="window" lastClr="FFFFFF"/>
      </a:lt1>
      <a:dk2>
        <a:srgbClr val="58595B"/>
      </a:dk2>
      <a:lt2>
        <a:srgbClr val="CCCECF"/>
      </a:lt2>
      <a:accent1>
        <a:srgbClr val="983700"/>
      </a:accent1>
      <a:accent2>
        <a:srgbClr val="CB933C"/>
      </a:accent2>
      <a:accent3>
        <a:srgbClr val="613D15"/>
      </a:accent3>
      <a:accent4>
        <a:srgbClr val="47405D"/>
      </a:accent4>
      <a:accent5>
        <a:srgbClr val="4E5C48"/>
      </a:accent5>
      <a:accent6>
        <a:srgbClr val="948A77"/>
      </a:accent6>
      <a:hlink>
        <a:srgbClr val="CB933C"/>
      </a:hlink>
      <a:folHlink>
        <a:srgbClr val="A6A6A6"/>
      </a:folHlink>
    </a:clrScheme>
    <a:fontScheme name="Garamond-Calibri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музыкальном стиле (макет со скрипичным ключом)</Template>
  <TotalTime>0</TotalTime>
  <Words>633</Words>
  <Application>Microsoft Office PowerPoint</Application>
  <PresentationFormat>Произвольный</PresentationFormat>
  <Paragraphs>121</Paragraphs>
  <Slides>114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27" baseType="lpstr">
      <vt:lpstr>Calibri</vt:lpstr>
      <vt:lpstr>Arial</vt:lpstr>
      <vt:lpstr>Garamond</vt:lpstr>
      <vt:lpstr>Times New Roman</vt:lpstr>
      <vt:lpstr>Wingdings</vt:lpstr>
      <vt:lpstr>Symbol</vt:lpstr>
      <vt:lpstr>Ноты: 16 x 9</vt:lpstr>
      <vt:lpstr>Ноты: 16 x 9</vt:lpstr>
      <vt:lpstr>Ноты: 16 x 9</vt:lpstr>
      <vt:lpstr>Ноты: 16 x 9</vt:lpstr>
      <vt:lpstr>Ноты: 16 x 9</vt:lpstr>
      <vt:lpstr>Ноты: 16 x 9</vt:lpstr>
      <vt:lpstr>Диаграмма Microsoft Excel</vt:lpstr>
      <vt:lpstr>Об итогах деятельности Отдела культуры Воскресенского муниципального района Нижегородской области в 2015 году</vt:lpstr>
      <vt:lpstr>  Сеть учреждений культуры района</vt:lpstr>
      <vt:lpstr>1. Выполнение показателей «дорожной карты»</vt:lpstr>
      <vt:lpstr> Основные финансовые показатели</vt:lpstr>
      <vt:lpstr>Слайд 5</vt:lpstr>
      <vt:lpstr>Слайд 6</vt:lpstr>
      <vt:lpstr>Слайд 7</vt:lpstr>
      <vt:lpstr>Слайд 8</vt:lpstr>
      <vt:lpstr>Слайд 9</vt:lpstr>
      <vt:lpstr>Клубные формирования</vt:lpstr>
      <vt:lpstr>Слайд 11</vt:lpstr>
      <vt:lpstr>Слайд 12</vt:lpstr>
      <vt:lpstr>Слайд 13</vt:lpstr>
      <vt:lpstr>2. Укрепление материально-технической базы</vt:lpstr>
      <vt:lpstr>Реализация плана мероприятий</vt:lpstr>
      <vt:lpstr>Слайд 16</vt:lpstr>
      <vt:lpstr>Слайд 17</vt:lpstr>
      <vt:lpstr>Слайд 18</vt:lpstr>
      <vt:lpstr>Межрайонный конкурс «Весна 45-го года»</vt:lpstr>
      <vt:lpstr>Слайд 20</vt:lpstr>
      <vt:lpstr>Слайд 21</vt:lpstr>
      <vt:lpstr>Выставка ходожественно-прикладного творчества «Мой подарок ветерану»</vt:lpstr>
      <vt:lpstr>Митинг-концерт «Вальс Победы»</vt:lpstr>
      <vt:lpstr>Парад живых картинок «Тяжелые будни Великой Отечественной»</vt:lpstr>
      <vt:lpstr>Акции: «Дом, проводивший бойца»; «Георгиевская ленточка»</vt:lpstr>
      <vt:lpstr>«Свеча памяти»; «Бессмертный полк»</vt:lpstr>
      <vt:lpstr>Проект «Чтобы помнили»</vt:lpstr>
      <vt:lpstr>Вручение медалей участникам ВОВ к 70-летию победы</vt:lpstr>
      <vt:lpstr>Выставка «Никто не забыт, ни что не забыто»</vt:lpstr>
      <vt:lpstr>Акция «Благодарность от потомков»</vt:lpstr>
      <vt:lpstr>Акция «Лес победы»</vt:lpstr>
      <vt:lpstr>Всероссийская акция «Ночь в музее», посвященная 70-летию Победы</vt:lpstr>
      <vt:lpstr>Акция «Читаем детям о войне»</vt:lpstr>
      <vt:lpstr>Дипломанты межрайонного вокального конкурса    «Песни мира и песни Победы»</vt:lpstr>
      <vt:lpstr>Конкурс  детского рисунка «Победе посвящается» </vt:lpstr>
      <vt:lpstr>Слайд 36</vt:lpstr>
      <vt:lpstr>Слайд 37</vt:lpstr>
      <vt:lpstr>Слайд 38</vt:lpstr>
      <vt:lpstr>2015 год – год Литературы</vt:lpstr>
      <vt:lpstr>Музыкально-поэтический вечер «Я, конечно, вернусь…»</vt:lpstr>
      <vt:lpstr>Вечер поэзии «Посвящается женщине»</vt:lpstr>
      <vt:lpstr>Спектакль «Три красавицы»</vt:lpstr>
      <vt:lpstr>Акция «Читающий гражданин»</vt:lpstr>
      <vt:lpstr>Презентация книги С.Г.Седова «Ветлужане» </vt:lpstr>
      <vt:lpstr>Мини-спектакль «Громоотвод»</vt:lpstr>
      <vt:lpstr>Кукольный спектакль «Серебряный подойник»</vt:lpstr>
      <vt:lpstr>Спектакль «Дюймовочка»</vt:lpstr>
      <vt:lpstr>Театрализованный концерт «Пой песню, поэт»</vt:lpstr>
      <vt:lpstr>Районный конкурс театрализованных постановок  «Нам года не беда»</vt:lpstr>
      <vt:lpstr>«Ночь искусств»</vt:lpstr>
      <vt:lpstr>Спектакль «Белоснежка и семь гномов»</vt:lpstr>
      <vt:lpstr>Поэтический вечер «Время читать свои стихи»</vt:lpstr>
      <vt:lpstr>Презентация поэтического сборника «Заступница»</vt:lpstr>
      <vt:lpstr>Областной конкурс  «Самое читающее село. Самый читающий город»</vt:lpstr>
      <vt:lpstr>Церемония награждения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Важные факты и события 2015-го года</vt:lpstr>
      <vt:lpstr>Проект «Улицы не криминал, улицы это – стритбол!»</vt:lpstr>
      <vt:lpstr>Слайд 68</vt:lpstr>
      <vt:lpstr>Соревнования  «Пробег на призы газеты «Воскресенская жизнь»</vt:lpstr>
      <vt:lpstr>Слайд 70</vt:lpstr>
      <vt:lpstr>Тестовая сдача норм ГТО</vt:lpstr>
      <vt:lpstr>Слайд 72</vt:lpstr>
      <vt:lpstr>Турнир «Стань первым»</vt:lpstr>
      <vt:lpstr>Хоккейная команда «Медведи»</vt:lpstr>
      <vt:lpstr>Выставка женских головных уборов «Берегиня»</vt:lpstr>
      <vt:lpstr>Выставка валенок «Не подшиты стареньки»</vt:lpstr>
      <vt:lpstr>Цикл выставок «Чтобы помнили»</vt:lpstr>
      <vt:lpstr>Выставка «Кустарные промыслы Воскресенского края»</vt:lpstr>
      <vt:lpstr>Международная выставка  «Деревянная архитектура. Вызовы современности»</vt:lpstr>
      <vt:lpstr>Открытие информационного центра на базе Калинихинской сельской библиотеки</vt:lpstr>
      <vt:lpstr>Ансамбль духовых и ударных инструментов Воскресенского ЦКД</vt:lpstr>
      <vt:lpstr>Слайд 82</vt:lpstr>
      <vt:lpstr>Слайд 83</vt:lpstr>
      <vt:lpstr>«Сад музыки»</vt:lpstr>
      <vt:lpstr>Слайд 85</vt:lpstr>
      <vt:lpstr>Слайд 86</vt:lpstr>
      <vt:lpstr>Слайд 87</vt:lpstr>
      <vt:lpstr>Межрегиональный фестиваль народного творчества «Град Китеж – душа России»</vt:lpstr>
      <vt:lpstr>Слайд 89</vt:lpstr>
      <vt:lpstr>Слайд 90</vt:lpstr>
      <vt:lpstr>«Город мастеров»</vt:lpstr>
      <vt:lpstr>Слайд 92</vt:lpstr>
      <vt:lpstr>День р.п.Воскресенское и Воскресенского района «Родимый край, тебя я славлю!»</vt:lpstr>
      <vt:lpstr>Слайд 94</vt:lpstr>
      <vt:lpstr>Слайд 95</vt:lpstr>
      <vt:lpstr>Открытие МТК «Град Китеж»</vt:lpstr>
      <vt:lpstr>Слайд 97</vt:lpstr>
      <vt:lpstr>Слайд 98</vt:lpstr>
      <vt:lpstr>Слайд 99</vt:lpstr>
      <vt:lpstr>Слайд 100</vt:lpstr>
      <vt:lpstr>Слайд 101</vt:lpstr>
      <vt:lpstr>Слайд 102</vt:lpstr>
      <vt:lpstr>Ансамбль «Раздолье»</vt:lpstr>
      <vt:lpstr>Виктория Рябинина</vt:lpstr>
      <vt:lpstr>Сергей Лаптев</vt:lpstr>
      <vt:lpstr>Григорий Волков</vt:lpstr>
      <vt:lpstr>Лауреат III степени межрегионального конкурса им. Г.Губарькова в г.Дзержинске, ученица 5 класса Мария Грязнова. Преподаватель К.Ф.Соловьва, концертмейстер Е.А.Вахрушева</vt:lpstr>
      <vt:lpstr>«Наш любимый ансамбль»</vt:lpstr>
      <vt:lpstr>Дмитрий Душеин</vt:lpstr>
      <vt:lpstr>Проект «Деревенский Арбат»</vt:lpstr>
      <vt:lpstr>Народный (образцовый) самодеятельный коллектив «Раздолье» </vt:lpstr>
      <vt:lpstr>Слайд 112</vt:lpstr>
      <vt:lpstr>Спасибо за внимание.</vt:lpstr>
      <vt:lpstr>Слайд 114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итогах деятельности Отдела культуры Воскресенского муниципального района Нижегородской области в 2015 году</dc:title>
  <dc:creator/>
  <cp:keywords/>
  <cp:lastModifiedBy/>
  <cp:revision>1</cp:revision>
  <dcterms:created xsi:type="dcterms:W3CDTF">2016-03-16T18:41:21Z</dcterms:created>
  <dcterms:modified xsi:type="dcterms:W3CDTF">2016-09-06T11:52:11Z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TC038965509991</vt:lpwstr>
  </property>
</Properties>
</file>