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drawings/drawing5.xml" ContentType="application/vnd.openxmlformats-officedocument.drawingml.chartshapes+xml"/>
  <Override PartName="/ppt/charts/chart7.xml" ContentType="application/vnd.openxmlformats-officedocument.drawingml.chart+xml"/>
  <Override PartName="/ppt/drawings/drawing6.xml" ContentType="application/vnd.openxmlformats-officedocument.drawingml.chartshapes+xml"/>
  <Override PartName="/ppt/charts/chart8.xml" ContentType="application/vnd.openxmlformats-officedocument.drawingml.chart+xml"/>
  <Override PartName="/ppt/drawings/drawing7.xml" ContentType="application/vnd.openxmlformats-officedocument.drawingml.chartshapes+xml"/>
  <Override PartName="/ppt/charts/chart9.xml" ContentType="application/vnd.openxmlformats-officedocument.drawingml.chart+xml"/>
  <Override PartName="/ppt/drawings/drawing8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10.xml" ContentType="application/vnd.openxmlformats-officedocument.drawingml.chart+xml"/>
  <Override PartName="/ppt/drawings/drawing9.xml" ContentType="application/vnd.openxmlformats-officedocument.drawingml.chartshapes+xml"/>
  <Override PartName="/ppt/charts/chart11.xml" ContentType="application/vnd.openxmlformats-officedocument.drawingml.chart+xml"/>
  <Override PartName="/ppt/drawings/drawing10.xml" ContentType="application/vnd.openxmlformats-officedocument.drawingml.chartshapes+xml"/>
  <Override PartName="/ppt/charts/chart12.xml" ContentType="application/vnd.openxmlformats-officedocument.drawingml.chart+xml"/>
  <Override PartName="/ppt/drawings/drawing11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drawings/drawing12.xml" ContentType="application/vnd.openxmlformats-officedocument.drawingml.chartshapes+xml"/>
  <Override PartName="/ppt/charts/chart17.xml" ContentType="application/vnd.openxmlformats-officedocument.drawingml.chart+xml"/>
  <Override PartName="/ppt/drawings/drawing13.xml" ContentType="application/vnd.openxmlformats-officedocument.drawingml.chartshapes+xml"/>
  <Override PartName="/ppt/charts/chart18.xml" ContentType="application/vnd.openxmlformats-officedocument.drawingml.chart+xml"/>
  <Override PartName="/ppt/drawings/drawing14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9.xml" ContentType="application/vnd.openxmlformats-officedocument.drawingml.chart+xml"/>
  <Override PartName="/ppt/drawings/drawing15.xml" ContentType="application/vnd.openxmlformats-officedocument.drawingml.chartshapes+xml"/>
  <Override PartName="/ppt/charts/chart20.xml" ContentType="application/vnd.openxmlformats-officedocument.drawingml.chart+xml"/>
  <Override PartName="/ppt/drawings/drawing16.xml" ContentType="application/vnd.openxmlformats-officedocument.drawingml.chartshapes+xml"/>
  <Override PartName="/ppt/charts/chart21.xml" ContentType="application/vnd.openxmlformats-officedocument.drawingml.chart+xml"/>
  <Override PartName="/ppt/drawings/drawing17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notesMasterIdLst>
    <p:notesMasterId r:id="rId52"/>
  </p:notesMasterIdLst>
  <p:handoutMasterIdLst>
    <p:handoutMasterId r:id="rId53"/>
  </p:handoutMasterIdLst>
  <p:sldIdLst>
    <p:sldId id="385" r:id="rId2"/>
    <p:sldId id="434" r:id="rId3"/>
    <p:sldId id="258" r:id="rId4"/>
    <p:sldId id="417" r:id="rId5"/>
    <p:sldId id="435" r:id="rId6"/>
    <p:sldId id="386" r:id="rId7"/>
    <p:sldId id="418" r:id="rId8"/>
    <p:sldId id="387" r:id="rId9"/>
    <p:sldId id="436" r:id="rId10"/>
    <p:sldId id="388" r:id="rId11"/>
    <p:sldId id="391" r:id="rId12"/>
    <p:sldId id="360" r:id="rId13"/>
    <p:sldId id="308" r:id="rId14"/>
    <p:sldId id="302" r:id="rId15"/>
    <p:sldId id="270" r:id="rId16"/>
    <p:sldId id="335" r:id="rId17"/>
    <p:sldId id="361" r:id="rId18"/>
    <p:sldId id="362" r:id="rId19"/>
    <p:sldId id="392" r:id="rId20"/>
    <p:sldId id="364" r:id="rId21"/>
    <p:sldId id="365" r:id="rId22"/>
    <p:sldId id="366" r:id="rId23"/>
    <p:sldId id="437" r:id="rId24"/>
    <p:sldId id="420" r:id="rId25"/>
    <p:sldId id="393" r:id="rId26"/>
    <p:sldId id="369" r:id="rId27"/>
    <p:sldId id="394" r:id="rId28"/>
    <p:sldId id="395" r:id="rId29"/>
    <p:sldId id="396" r:id="rId30"/>
    <p:sldId id="397" r:id="rId31"/>
    <p:sldId id="398" r:id="rId32"/>
    <p:sldId id="399" r:id="rId33"/>
    <p:sldId id="423" r:id="rId34"/>
    <p:sldId id="400" r:id="rId35"/>
    <p:sldId id="421" r:id="rId36"/>
    <p:sldId id="422" r:id="rId37"/>
    <p:sldId id="424" r:id="rId38"/>
    <p:sldId id="425" r:id="rId39"/>
    <p:sldId id="405" r:id="rId40"/>
    <p:sldId id="426" r:id="rId41"/>
    <p:sldId id="427" r:id="rId42"/>
    <p:sldId id="428" r:id="rId43"/>
    <p:sldId id="429" r:id="rId44"/>
    <p:sldId id="430" r:id="rId45"/>
    <p:sldId id="431" r:id="rId46"/>
    <p:sldId id="432" r:id="rId47"/>
    <p:sldId id="433" r:id="rId48"/>
    <p:sldId id="415" r:id="rId49"/>
    <p:sldId id="414" r:id="rId50"/>
    <p:sldId id="297" r:id="rId51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8EE0"/>
    <a:srgbClr val="6699FF"/>
    <a:srgbClr val="FFFFCC"/>
    <a:srgbClr val="339966"/>
    <a:srgbClr val="666633"/>
    <a:srgbClr val="9967F3"/>
    <a:srgbClr val="B18AF6"/>
    <a:srgbClr val="9A68F4"/>
    <a:srgbClr val="A274F4"/>
    <a:srgbClr val="AB82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056" autoAdjust="0"/>
    <p:restoredTop sz="93143" autoAdjust="0"/>
  </p:normalViewPr>
  <p:slideViewPr>
    <p:cSldViewPr>
      <p:cViewPr varScale="1">
        <p:scale>
          <a:sx n="107" d="100"/>
          <a:sy n="107" d="100"/>
        </p:scale>
        <p:origin x="-1734" y="-78"/>
      </p:cViewPr>
      <p:guideLst>
        <p:guide orient="horz" pos="216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3972" y="-10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oleObject" Target="file:///\\Finupr3\&#1072;&#1088;&#1093;&#1080;&#1074;\&#1044;&#1054;&#1061;&#1054;&#1044;&#1067;%202018&#1075;\&#1050;%20&#1041;&#1070;&#1044;&#1046;&#1045;&#1058;&#1059;\&#1056;&#1040;&#1049;%20&#1073;&#1102;&#1076;&#1078;&#1077;&#1090;\&#1041;&#1102;&#1076;&#1078;&#1077;&#1090;%20&#1076;&#1083;&#1103;%20&#1075;&#1088;&#1072;&#1078;&#1076;&#1072;&#1085;\&#1050;&#1085;&#1080;&#1075;&#1072;1%20&#1082;%202017%20&#1075;&#1086;&#1076;&#1091;.xls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oleObject" Target="file:///\\Finupr3\&#1072;&#1088;&#1093;&#1080;&#1074;\&#1044;&#1054;&#1061;&#1054;&#1044;&#1067;%202018&#1075;\&#1050;%20&#1041;&#1070;&#1044;&#1046;&#1045;&#1058;&#1059;\&#1056;&#1040;&#1049;%20&#1073;&#1102;&#1076;&#1078;&#1077;&#1090;\&#1041;&#1102;&#1076;&#1078;&#1077;&#1090;%20&#1076;&#1083;&#1103;%20&#1075;&#1088;&#1072;&#1078;&#1076;&#1072;&#1085;\&#1050;&#1085;&#1080;&#1075;&#1072;1%20&#1082;%202017%20&#1075;&#1086;&#1076;&#1091;.xls" TargetMode="Externa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oleObject" Target="file:///\\Finupr3\&#1072;&#1088;&#1093;&#1080;&#1074;\&#1044;&#1054;&#1061;&#1054;&#1044;&#1067;%202018&#1075;\&#1050;%20&#1041;&#1070;&#1044;&#1046;&#1045;&#1058;&#1059;\&#1056;&#1040;&#1049;%20&#1073;&#1102;&#1076;&#1078;&#1077;&#1090;\&#1041;&#1102;&#1076;&#1078;&#1077;&#1090;%20&#1076;&#1083;&#1103;%20&#1075;&#1088;&#1072;&#1078;&#1076;&#1072;&#1085;\&#1050;&#1085;&#1080;&#1075;&#1072;1%20&#1082;%202017%20&#1075;&#1086;&#1076;&#1091;.xls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Microsoft_Excel_Worksheet12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package" Target="../embeddings/Microsoft_Excel_Worksheet13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package" Target="../embeddings/Microsoft_Excel_Worksheet14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5.xml"/><Relationship Id="rId1" Type="http://schemas.openxmlformats.org/officeDocument/2006/relationships/package" Target="../embeddings/Microsoft_Excel_Worksheet15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6.xml"/><Relationship Id="rId1" Type="http://schemas.openxmlformats.org/officeDocument/2006/relationships/package" Target="../embeddings/Microsoft_Excel_Worksheet16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7.xml"/><Relationship Id="rId1" Type="http://schemas.openxmlformats.org/officeDocument/2006/relationships/package" Target="../embeddings/Microsoft_Excel_Worksheet17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8571741032371027E-2"/>
          <c:y val="6.0659813356663754E-2"/>
          <c:w val="0.87087270341209089"/>
          <c:h val="0.79822506561679785"/>
        </c:manualLayout>
      </c:layout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0646400"/>
        <c:axId val="130647936"/>
        <c:axId val="0"/>
      </c:bar3DChart>
      <c:catAx>
        <c:axId val="130646400"/>
        <c:scaling>
          <c:orientation val="minMax"/>
        </c:scaling>
        <c:delete val="1"/>
        <c:axPos val="b"/>
        <c:majorTickMark val="out"/>
        <c:minorTickMark val="none"/>
        <c:tickLblPos val="none"/>
        <c:crossAx val="130647936"/>
        <c:crosses val="autoZero"/>
        <c:auto val="1"/>
        <c:lblAlgn val="ctr"/>
        <c:lblOffset val="100"/>
        <c:noMultiLvlLbl val="0"/>
      </c:catAx>
      <c:valAx>
        <c:axId val="13064793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1306464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2431933508311739"/>
          <c:y val="0.84722222222222221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744696591987391"/>
          <c:y val="0"/>
          <c:w val="0.85022878234717014"/>
          <c:h val="0.94418977927696479"/>
        </c:manualLayout>
      </c:layout>
      <c:pie3DChart>
        <c:varyColors val="1"/>
        <c:ser>
          <c:idx val="0"/>
          <c:order val="0"/>
          <c:tx>
            <c:strRef>
              <c:f>'2018г'!$A$3</c:f>
              <c:strCache>
                <c:ptCount val="1"/>
              </c:strCache>
            </c:strRef>
          </c:tx>
          <c:explosion val="27"/>
          <c:dPt>
            <c:idx val="0"/>
            <c:bubble3D val="0"/>
            <c:spPr>
              <a:solidFill>
                <a:srgbClr val="7F7F7F"/>
              </a:solidFill>
            </c:spPr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rgbClr val="8CC844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2,9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delete val="1"/>
            </c:dLbl>
            <c:dLbl>
              <c:idx val="2"/>
              <c:delete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'2018г'!$B$2:$D$2</c:f>
              <c:strCache>
                <c:ptCount val="3"/>
                <c:pt idx="0">
                  <c:v>Неналоговые доходы</c:v>
                </c:pt>
                <c:pt idx="1">
                  <c:v>Налоговые доходы</c:v>
                </c:pt>
                <c:pt idx="2">
                  <c:v>Безвозмездные поступления </c:v>
                </c:pt>
              </c:strCache>
            </c:strRef>
          </c:cat>
          <c:val>
            <c:numRef>
              <c:f>'2018г'!$B$3:$D$3</c:f>
              <c:numCache>
                <c:formatCode>0.0%</c:formatCode>
                <c:ptCount val="3"/>
                <c:pt idx="0">
                  <c:v>1.7999999999999999E-2</c:v>
                </c:pt>
                <c:pt idx="1">
                  <c:v>0.36000000000000032</c:v>
                </c:pt>
                <c:pt idx="2">
                  <c:v>0.62200000000000411</c:v>
                </c:pt>
              </c:numCache>
            </c:numRef>
          </c:val>
        </c:ser>
        <c:ser>
          <c:idx val="1"/>
          <c:order val="1"/>
          <c:tx>
            <c:strRef>
              <c:f>'2018г'!$A$4</c:f>
              <c:strCache>
                <c:ptCount val="1"/>
              </c:strCache>
            </c:strRef>
          </c:tx>
          <c:explosion val="25"/>
          <c:cat>
            <c:strRef>
              <c:f>'2018г'!$B$2:$D$2</c:f>
              <c:strCache>
                <c:ptCount val="3"/>
                <c:pt idx="0">
                  <c:v>Неналоговые доходы</c:v>
                </c:pt>
                <c:pt idx="1">
                  <c:v>Налоговые доходы</c:v>
                </c:pt>
                <c:pt idx="2">
                  <c:v>Безвозмездные поступления </c:v>
                </c:pt>
              </c:strCache>
            </c:strRef>
          </c:cat>
          <c:val>
            <c:numRef>
              <c:f>'2018г'!$B$4:$D$4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'2018г'!$A$5</c:f>
              <c:strCache>
                <c:ptCount val="1"/>
              </c:strCache>
            </c:strRef>
          </c:tx>
          <c:explosion val="25"/>
          <c:cat>
            <c:strRef>
              <c:f>'2018г'!$B$2:$D$2</c:f>
              <c:strCache>
                <c:ptCount val="3"/>
                <c:pt idx="0">
                  <c:v>Неналоговые доходы</c:v>
                </c:pt>
                <c:pt idx="1">
                  <c:v>Налоговые доходы</c:v>
                </c:pt>
                <c:pt idx="2">
                  <c:v>Безвозмездные поступления </c:v>
                </c:pt>
              </c:strCache>
            </c:strRef>
          </c:cat>
          <c:val>
            <c:numRef>
              <c:f>'2018г'!$B$5:$D$5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5.0861220472440974E-2"/>
          <c:y val="0.76388888888889528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9277661278376476"/>
          <c:w val="1"/>
          <c:h val="0.80722338721623521"/>
        </c:manualLayout>
      </c:layout>
      <c:pie3DChart>
        <c:varyColors val="1"/>
        <c:ser>
          <c:idx val="0"/>
          <c:order val="0"/>
          <c:tx>
            <c:strRef>
              <c:f>'2018г'!$A$27</c:f>
              <c:strCache>
                <c:ptCount val="1"/>
              </c:strCache>
            </c:strRef>
          </c:tx>
          <c:explosion val="24"/>
          <c:dPt>
            <c:idx val="0"/>
            <c:bubble3D val="0"/>
            <c:spPr>
              <a:solidFill>
                <a:srgbClr val="7F7F7F"/>
              </a:solidFill>
            </c:spPr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rgbClr val="8CC844"/>
              </a:solidFill>
            </c:spPr>
          </c:dPt>
          <c:cat>
            <c:strRef>
              <c:f>'2018г'!$B$26:$D$26</c:f>
              <c:strCache>
                <c:ptCount val="3"/>
                <c:pt idx="0">
                  <c:v>Неналоговые доходы</c:v>
                </c:pt>
                <c:pt idx="1">
                  <c:v>Налоговые доходы</c:v>
                </c:pt>
                <c:pt idx="2">
                  <c:v>Безвозмездные поступления </c:v>
                </c:pt>
              </c:strCache>
            </c:strRef>
          </c:cat>
          <c:val>
            <c:numRef>
              <c:f>'2018г'!$B$27:$D$27</c:f>
              <c:numCache>
                <c:formatCode>0.0%</c:formatCode>
                <c:ptCount val="3"/>
                <c:pt idx="0">
                  <c:v>1.9000000000000135E-2</c:v>
                </c:pt>
                <c:pt idx="1">
                  <c:v>0.37800000000000206</c:v>
                </c:pt>
                <c:pt idx="2">
                  <c:v>0.60300000000000065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2.5062030144798728E-2"/>
          <c:y val="0.79278192651058643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2515222151669272E-2"/>
          <c:y val="0.3312039394331755"/>
          <c:w val="0.64166905755475823"/>
          <c:h val="0.55979464691612979"/>
        </c:manualLayout>
      </c:layout>
      <c:pie3DChart>
        <c:varyColors val="1"/>
        <c:ser>
          <c:idx val="0"/>
          <c:order val="0"/>
          <c:tx>
            <c:strRef>
              <c:f>'2018г'!$A$49</c:f>
              <c:strCache>
                <c:ptCount val="1"/>
              </c:strCache>
            </c:strRef>
          </c:tx>
          <c:explosion val="19"/>
          <c:dPt>
            <c:idx val="0"/>
            <c:bubble3D val="0"/>
            <c:spPr>
              <a:solidFill>
                <a:srgbClr val="7F7F7F"/>
              </a:solidFill>
            </c:spPr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rgbClr val="8CC844"/>
              </a:solidFill>
            </c:spPr>
          </c:dPt>
          <c:dLbls>
            <c:dLbl>
              <c:idx val="0"/>
              <c:layout>
                <c:manualLayout>
                  <c:x val="-9.9779036897134892E-3"/>
                  <c:y val="-7.9188355765348571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3,7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7115055444473237"/>
                  <c:y val="5.806505897427204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21,0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75,3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'2018г'!$B$48:$D$48</c:f>
              <c:strCache>
                <c:ptCount val="3"/>
                <c:pt idx="0">
                  <c:v>Неналоговые доходы</c:v>
                </c:pt>
                <c:pt idx="1">
                  <c:v>Налоговые доходы</c:v>
                </c:pt>
                <c:pt idx="2">
                  <c:v>Безвозмездные поступления </c:v>
                </c:pt>
              </c:strCache>
            </c:strRef>
          </c:cat>
          <c:val>
            <c:numRef>
              <c:f>'2018г'!$B$49:$D$49</c:f>
              <c:numCache>
                <c:formatCode>0.0%</c:formatCode>
                <c:ptCount val="3"/>
                <c:pt idx="0">
                  <c:v>1.9000000000000135E-2</c:v>
                </c:pt>
                <c:pt idx="1">
                  <c:v>0.37300000000000205</c:v>
                </c:pt>
                <c:pt idx="2">
                  <c:v>0.60800000000000065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ayout/>
      <c:overlay val="0"/>
    </c:legend>
    <c:plotVisOnly val="1"/>
    <c:dispBlanksAs val="zero"/>
    <c:showDLblsOverMax val="0"/>
  </c:chart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4">
                    <a:lumMod val="75000"/>
                  </a:schemeClr>
                </a:solidFill>
                <a:effectLst/>
              </a:defRPr>
            </a:pPr>
            <a:r>
              <a:rPr lang="ru-RU" sz="1400" dirty="0" smtClean="0">
                <a:solidFill>
                  <a:srgbClr val="336600"/>
                </a:solidFill>
                <a:effectLst/>
              </a:rPr>
              <a:t>2021 </a:t>
            </a:r>
            <a:r>
              <a:rPr lang="ru-RU" sz="1400" dirty="0">
                <a:solidFill>
                  <a:srgbClr val="336600"/>
                </a:solidFill>
                <a:effectLst/>
              </a:rPr>
              <a:t>год: </a:t>
            </a:r>
            <a:r>
              <a:rPr lang="ru-RU" sz="1400" dirty="0" smtClean="0">
                <a:solidFill>
                  <a:srgbClr val="336600"/>
                </a:solidFill>
                <a:effectLst/>
              </a:rPr>
              <a:t>785,3 </a:t>
            </a:r>
            <a:r>
              <a:rPr lang="ru-RU" sz="1400" dirty="0">
                <a:solidFill>
                  <a:srgbClr val="336600"/>
                </a:solidFill>
                <a:effectLst/>
              </a:rPr>
              <a:t>млн.рублей</a:t>
            </a:r>
          </a:p>
        </c:rich>
      </c:tx>
      <c:layout>
        <c:manualLayout>
          <c:xMode val="edge"/>
          <c:yMode val="edge"/>
          <c:x val="0.15013350022375502"/>
          <c:y val="0"/>
        </c:manualLayout>
      </c:layout>
      <c:overlay val="0"/>
      <c:spPr>
        <a:solidFill>
          <a:schemeClr val="bg1"/>
        </a:solidFill>
      </c:sp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2455807595190716"/>
          <c:w val="0.60640964607255476"/>
          <c:h val="0.696017207070115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год: 562,5 млн.рублей</c:v>
                </c:pt>
              </c:strCache>
            </c:strRef>
          </c:tx>
          <c:explosion val="25"/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Pt>
            <c:idx val="4"/>
            <c:bubble3D val="0"/>
            <c:spPr>
              <a:solidFill>
                <a:srgbClr val="FFFF66"/>
              </a:solidFill>
            </c:spPr>
          </c:dPt>
          <c:dLbls>
            <c:dLbl>
              <c:idx val="0"/>
              <c:layout>
                <c:manualLayout>
                  <c:x val="-1.6089074215014532E-2"/>
                  <c:y val="-1.1085935017809067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5,7%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b="1" dirty="0" smtClean="0"/>
                      <a:t>4,6%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2796387109635186E-3"/>
                  <c:y val="1.550517549873748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3,0%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8688530973194046E-2"/>
                  <c:y val="-0.30350244979180951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78,5%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9.0914093657298717E-3"/>
                  <c:y val="1.0115215464624338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6,5%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5432475311673573E-3"/>
                  <c:y val="-3.9407785822979546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1,7%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Общегосударственные 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Отрасли социальной сферы</c:v>
                </c:pt>
                <c:pt idx="4">
                  <c:v>Межбюджетные трансферты</c:v>
                </c:pt>
                <c:pt idx="5">
                  <c:v>Прочие расходы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5.7</c:v>
                </c:pt>
                <c:pt idx="1">
                  <c:v>4.5999999999999996</c:v>
                </c:pt>
                <c:pt idx="2">
                  <c:v>3</c:v>
                </c:pt>
                <c:pt idx="3">
                  <c:v>78.5</c:v>
                </c:pt>
                <c:pt idx="4">
                  <c:v>6.5</c:v>
                </c:pt>
                <c:pt idx="5">
                  <c:v>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3607924664653048"/>
          <c:y val="0.28840362201300984"/>
          <c:w val="0.35403088649547765"/>
          <c:h val="0.55727830638283637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4">
                    <a:lumMod val="75000"/>
                  </a:schemeClr>
                </a:solidFill>
                <a:effectLst/>
              </a:defRPr>
            </a:pPr>
            <a:r>
              <a:rPr lang="ru-RU" sz="1400" dirty="0" smtClean="0">
                <a:solidFill>
                  <a:srgbClr val="336600"/>
                </a:solidFill>
                <a:effectLst/>
              </a:rPr>
              <a:t>2022 </a:t>
            </a:r>
            <a:r>
              <a:rPr lang="ru-RU" sz="1400" dirty="0">
                <a:solidFill>
                  <a:srgbClr val="336600"/>
                </a:solidFill>
                <a:effectLst/>
              </a:rPr>
              <a:t>год: </a:t>
            </a:r>
            <a:r>
              <a:rPr lang="ru-RU" sz="1400" dirty="0" smtClean="0">
                <a:solidFill>
                  <a:srgbClr val="336600"/>
                </a:solidFill>
                <a:effectLst/>
              </a:rPr>
              <a:t>641,6 </a:t>
            </a:r>
            <a:r>
              <a:rPr lang="ru-RU" sz="1400" dirty="0">
                <a:solidFill>
                  <a:srgbClr val="336600"/>
                </a:solidFill>
                <a:effectLst/>
              </a:rPr>
              <a:t>млн.рублей</a:t>
            </a:r>
          </a:p>
        </c:rich>
      </c:tx>
      <c:layout>
        <c:manualLayout>
          <c:xMode val="edge"/>
          <c:yMode val="edge"/>
          <c:x val="0.15013350022375502"/>
          <c:y val="0"/>
        </c:manualLayout>
      </c:layout>
      <c:overlay val="0"/>
      <c:spPr>
        <a:solidFill>
          <a:schemeClr val="bg1"/>
        </a:solidFill>
      </c:sp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24558078616264858"/>
          <c:w val="0.71103540284601141"/>
          <c:h val="0.7544192138373514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год: 562,5 млн.рублей</c:v>
                </c:pt>
              </c:strCache>
            </c:strRef>
          </c:tx>
          <c:explosion val="25"/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Pt>
            <c:idx val="4"/>
            <c:bubble3D val="0"/>
            <c:spPr>
              <a:solidFill>
                <a:srgbClr val="FFFF66"/>
              </a:solidFill>
            </c:spPr>
          </c:dPt>
          <c:dLbls>
            <c:dLbl>
              <c:idx val="0"/>
              <c:layout>
                <c:manualLayout>
                  <c:x val="-4.3553070374478163E-2"/>
                  <c:y val="-3.628025705477169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6,3%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8078593903878855E-3"/>
                  <c:y val="-2.4618792356404844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2,9%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7066201683805378E-2"/>
                  <c:y val="3.3314440756582603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2</a:t>
                    </a:r>
                    <a:r>
                      <a:rPr lang="en-US" b="1" dirty="0" smtClean="0"/>
                      <a:t>,</a:t>
                    </a:r>
                    <a:r>
                      <a:rPr lang="ru-RU" b="1" dirty="0" smtClean="0"/>
                      <a:t>9%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b="1" dirty="0" smtClean="0"/>
                      <a:t>7</a:t>
                    </a:r>
                    <a:r>
                      <a:rPr lang="ru-RU" b="1" dirty="0" smtClean="0"/>
                      <a:t>8,7%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9780994202150796E-2"/>
                  <c:y val="3.4870257471392068E-3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7,6%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7.9383834941127076E-3"/>
                  <c:y val="-3.6549324380624373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1,6%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Общегосударственные 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Отрасли социальной сферы</c:v>
                </c:pt>
                <c:pt idx="4">
                  <c:v>Межбюджетные трансферты</c:v>
                </c:pt>
                <c:pt idx="5">
                  <c:v>Прочие расходы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6.3</c:v>
                </c:pt>
                <c:pt idx="1">
                  <c:v>2.9</c:v>
                </c:pt>
                <c:pt idx="2">
                  <c:v>2.9</c:v>
                </c:pt>
                <c:pt idx="3">
                  <c:v>78.7</c:v>
                </c:pt>
                <c:pt idx="4">
                  <c:v>7.6</c:v>
                </c:pt>
                <c:pt idx="5">
                  <c:v>1.6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4">
                    <a:lumMod val="75000"/>
                  </a:schemeClr>
                </a:solidFill>
                <a:effectLst/>
              </a:defRPr>
            </a:pPr>
            <a:r>
              <a:rPr lang="ru-RU" sz="1400" dirty="0" smtClean="0">
                <a:solidFill>
                  <a:srgbClr val="336600"/>
                </a:solidFill>
                <a:effectLst/>
              </a:rPr>
              <a:t>2023 </a:t>
            </a:r>
            <a:r>
              <a:rPr lang="ru-RU" sz="1400" dirty="0">
                <a:solidFill>
                  <a:srgbClr val="336600"/>
                </a:solidFill>
                <a:effectLst/>
              </a:rPr>
              <a:t>год: </a:t>
            </a:r>
            <a:r>
              <a:rPr lang="ru-RU" sz="1400" dirty="0" smtClean="0">
                <a:solidFill>
                  <a:srgbClr val="336600"/>
                </a:solidFill>
                <a:effectLst/>
              </a:rPr>
              <a:t>667,5 </a:t>
            </a:r>
            <a:r>
              <a:rPr lang="ru-RU" sz="1400" dirty="0">
                <a:solidFill>
                  <a:srgbClr val="336600"/>
                </a:solidFill>
                <a:effectLst/>
              </a:rPr>
              <a:t>млн.рублей</a:t>
            </a:r>
          </a:p>
        </c:rich>
      </c:tx>
      <c:layout>
        <c:manualLayout>
          <c:xMode val="edge"/>
          <c:yMode val="edge"/>
          <c:x val="0.15013350022375502"/>
          <c:y val="0"/>
        </c:manualLayout>
      </c:layout>
      <c:overlay val="0"/>
      <c:spPr>
        <a:solidFill>
          <a:schemeClr val="bg1"/>
        </a:solidFill>
      </c:sp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185514740786377"/>
          <c:y val="0.16837745149217137"/>
          <c:w val="0.72826478876084477"/>
          <c:h val="0.8316225485078286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год: 562,5 млн.рублей</c:v>
                </c:pt>
              </c:strCache>
            </c:strRef>
          </c:tx>
          <c:explosion val="25"/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3"/>
            <c:bubble3D val="0"/>
            <c:explosion val="24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Pt>
            <c:idx val="4"/>
            <c:bubble3D val="0"/>
            <c:spPr>
              <a:solidFill>
                <a:srgbClr val="FFFF66"/>
              </a:solidFill>
            </c:spPr>
          </c:dPt>
          <c:dLbls>
            <c:dLbl>
              <c:idx val="0"/>
              <c:layout>
                <c:manualLayout>
                  <c:x val="-3.6445697952752786E-2"/>
                  <c:y val="-2.5227946457101458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6,2%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4256597751764953E-3"/>
                  <c:y val="-1.787702913475258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3,2%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9953742513458101E-2"/>
                  <c:y val="5.3669052116058123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3,2%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5056685620789609E-2"/>
                  <c:y val="-0.26048300604588037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75,4%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7321913726757637E-3"/>
                  <c:y val="-1.3615490235159752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7,2%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5219268566118917E-2"/>
                  <c:y val="-2.0716868670570706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4,8%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Общегосударственные 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Отрасли социальной сферы</c:v>
                </c:pt>
                <c:pt idx="4">
                  <c:v>Межбюджетные трансферты</c:v>
                </c:pt>
                <c:pt idx="5">
                  <c:v>Прочие расходы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6.2</c:v>
                </c:pt>
                <c:pt idx="1">
                  <c:v>3.2</c:v>
                </c:pt>
                <c:pt idx="2">
                  <c:v>3.2</c:v>
                </c:pt>
                <c:pt idx="3">
                  <c:v>75.400000000000006</c:v>
                </c:pt>
                <c:pt idx="4">
                  <c:v>7.2</c:v>
                </c:pt>
                <c:pt idx="5">
                  <c:v>4.8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3">
                    <a:lumMod val="50000"/>
                  </a:schemeClr>
                </a:solidFill>
              </a:defRPr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2021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год</a:t>
            </a:r>
          </a:p>
        </c:rich>
      </c:tx>
      <c:layout>
        <c:manualLayout>
          <c:xMode val="edge"/>
          <c:yMode val="edge"/>
          <c:x val="0.30912206844742118"/>
          <c:y val="0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6191957507366904E-2"/>
          <c:y val="0.29068603563588963"/>
          <c:w val="0.90761608498526614"/>
          <c:h val="0.3816053565264427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dPt>
            <c:idx val="0"/>
            <c:bubble3D val="0"/>
            <c:spPr>
              <a:solidFill>
                <a:srgbClr val="CCCCFF"/>
              </a:solidFill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94.5</c:v>
                </c:pt>
                <c:pt idx="1">
                  <c:v>5.5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5.0000066130218339E-2"/>
          <c:y val="0.64192997939523777"/>
          <c:w val="0.89999986773956331"/>
          <c:h val="0.1603408148667452"/>
        </c:manualLayout>
      </c:layout>
      <c:overlay val="0"/>
      <c:txPr>
        <a:bodyPr/>
        <a:lstStyle/>
        <a:p>
          <a:pPr>
            <a:defRPr sz="12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3">
                    <a:lumMod val="50000"/>
                  </a:schemeClr>
                </a:solidFill>
              </a:defRPr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2022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год</a:t>
            </a:r>
          </a:p>
        </c:rich>
      </c:tx>
      <c:layout>
        <c:manualLayout>
          <c:xMode val="edge"/>
          <c:yMode val="edge"/>
          <c:x val="0.28812572412589077"/>
          <c:y val="5.039122637167299E-3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0391226371672988E-2"/>
          <c:y val="0.2838581427460441"/>
          <c:w val="0.81103290110622628"/>
          <c:h val="0.3785406244896735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dPt>
            <c:idx val="0"/>
            <c:bubble3D val="0"/>
            <c:spPr>
              <a:solidFill>
                <a:srgbClr val="CCCCFF"/>
              </a:solidFill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94.7</c:v>
                </c:pt>
                <c:pt idx="1">
                  <c:v>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egendEntry>
        <c:idx val="0"/>
        <c:delete val="1"/>
      </c:legendEntry>
      <c:legendEntry>
        <c:idx val="1"/>
        <c:txPr>
          <a:bodyPr/>
          <a:lstStyle/>
          <a:p>
            <a:pPr>
              <a:defRPr sz="1200" baseline="0"/>
            </a:pPr>
            <a:endParaRPr lang="ru-RU"/>
          </a:p>
        </c:txPr>
      </c:legendEntry>
      <c:layout>
        <c:manualLayout>
          <c:xMode val="edge"/>
          <c:yMode val="edge"/>
          <c:x val="4.527803788996991E-2"/>
          <c:y val="0.62762828566953177"/>
          <c:w val="0.84225562239116292"/>
          <c:h val="0.1819053633858018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3">
                    <a:lumMod val="50000"/>
                  </a:schemeClr>
                </a:solidFill>
              </a:defRPr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2023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год</a:t>
            </a:r>
          </a:p>
        </c:rich>
      </c:tx>
      <c:layout>
        <c:manualLayout>
          <c:xMode val="edge"/>
          <c:yMode val="edge"/>
          <c:x val="0.21889360714657682"/>
          <c:y val="5.7733885881473693E-3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4019730194433226E-2"/>
          <c:y val="0.32510723955653104"/>
          <c:w val="0.88916643670416551"/>
          <c:h val="0.4163749665870817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dPt>
            <c:idx val="0"/>
            <c:bubble3D val="0"/>
            <c:spPr>
              <a:solidFill>
                <a:srgbClr val="CCCCFF"/>
              </a:solidFill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94.7</c:v>
                </c:pt>
                <c:pt idx="1">
                  <c:v>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rgbClr val="C4F4DA"/>
              </a:solidFill>
            </c:spPr>
          </c:dPt>
          <c:dPt>
            <c:idx val="1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E7D5E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78.3</c:v>
                </c:pt>
                <c:pt idx="1">
                  <c:v>21.7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27021660467882"/>
          <c:y val="5.6484768265046226E-2"/>
          <c:w val="0.85290525323182331"/>
          <c:h val="0.824497456363770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  <c:pt idx="3">
                  <c:v>2022 г.</c:v>
                </c:pt>
                <c:pt idx="4">
                  <c:v>2023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1697.7</c:v>
                </c:pt>
                <c:pt idx="1">
                  <c:v>1541.9</c:v>
                </c:pt>
                <c:pt idx="2">
                  <c:v>1639.1</c:v>
                </c:pt>
                <c:pt idx="3">
                  <c:v>1755.1</c:v>
                </c:pt>
                <c:pt idx="4">
                  <c:v>1892.6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7736704"/>
        <c:axId val="27754880"/>
      </c:barChart>
      <c:catAx>
        <c:axId val="277367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2">
                    <a:lumMod val="25000"/>
                  </a:schemeClr>
                </a:solidFill>
              </a:defRPr>
            </a:pPr>
            <a:endParaRPr lang="ru-RU"/>
          </a:p>
        </c:txPr>
        <c:crossAx val="27754880"/>
        <c:crosses val="autoZero"/>
        <c:auto val="1"/>
        <c:lblAlgn val="ctr"/>
        <c:lblOffset val="100"/>
        <c:noMultiLvlLbl val="0"/>
      </c:catAx>
      <c:valAx>
        <c:axId val="277548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ru-RU"/>
          </a:p>
        </c:txPr>
        <c:crossAx val="277367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explosion val="16"/>
            <c:spPr>
              <a:solidFill>
                <a:srgbClr val="C4F4DA"/>
              </a:solidFill>
            </c:spPr>
          </c:dPt>
          <c:dPt>
            <c:idx val="1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84.5</c:v>
                </c:pt>
                <c:pt idx="1">
                  <c:v>15.5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E7D5EF"/>
            </a:solidFill>
          </c:spPr>
          <c:dPt>
            <c:idx val="0"/>
            <c:bubble3D val="0"/>
            <c:explosion val="15"/>
            <c:spPr>
              <a:solidFill>
                <a:srgbClr val="C4F4DA"/>
              </a:solidFill>
            </c:spPr>
          </c:dPt>
          <c:dPt>
            <c:idx val="1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86.3</c:v>
                </c:pt>
                <c:pt idx="1">
                  <c:v>13.7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343649556179587E-2"/>
          <c:y val="6.0326074588323807E-2"/>
          <c:w val="0.86100275256772241"/>
          <c:h val="0.7785598617772880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  <c:pt idx="3">
                  <c:v>2022 г.</c:v>
                </c:pt>
                <c:pt idx="4">
                  <c:v>2023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87.6</c:v>
                </c:pt>
                <c:pt idx="1">
                  <c:v>80.2</c:v>
                </c:pt>
                <c:pt idx="2">
                  <c:v>86</c:v>
                </c:pt>
                <c:pt idx="3">
                  <c:v>92.8</c:v>
                </c:pt>
                <c:pt idx="4">
                  <c:v>100.8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2964864"/>
        <c:axId val="172966656"/>
      </c:barChart>
      <c:catAx>
        <c:axId val="1729648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2">
                    <a:lumMod val="25000"/>
                  </a:schemeClr>
                </a:solidFill>
              </a:defRPr>
            </a:pPr>
            <a:endParaRPr lang="ru-RU"/>
          </a:p>
        </c:txPr>
        <c:crossAx val="172966656"/>
        <c:crosses val="autoZero"/>
        <c:auto val="1"/>
        <c:lblAlgn val="ctr"/>
        <c:lblOffset val="100"/>
        <c:noMultiLvlLbl val="0"/>
      </c:catAx>
      <c:valAx>
        <c:axId val="1729666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ru-RU"/>
          </a:p>
        </c:txPr>
        <c:crossAx val="1729648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19440645028512"/>
          <c:y val="6.0326182395504441E-2"/>
          <c:w val="0.86100275256772241"/>
          <c:h val="0.7785598617772880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  <c:pt idx="3">
                  <c:v>2022 г.</c:v>
                </c:pt>
                <c:pt idx="4">
                  <c:v>2023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1115.7</c:v>
                </c:pt>
                <c:pt idx="1">
                  <c:v>1144.2</c:v>
                </c:pt>
                <c:pt idx="2">
                  <c:v>1229.0999999999999</c:v>
                </c:pt>
                <c:pt idx="3">
                  <c:v>1311.4</c:v>
                </c:pt>
                <c:pt idx="4">
                  <c:v>1405.8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2992384"/>
        <c:axId val="172993920"/>
      </c:barChart>
      <c:catAx>
        <c:axId val="172992384"/>
        <c:scaling>
          <c:orientation val="minMax"/>
        </c:scaling>
        <c:delete val="0"/>
        <c:axPos val="b"/>
        <c:majorTickMark val="out"/>
        <c:minorTickMark val="none"/>
        <c:tickLblPos val="nextTo"/>
        <c:crossAx val="172993920"/>
        <c:crosses val="autoZero"/>
        <c:auto val="1"/>
        <c:lblAlgn val="ctr"/>
        <c:lblOffset val="100"/>
        <c:noMultiLvlLbl val="0"/>
      </c:catAx>
      <c:valAx>
        <c:axId val="1729939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729923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 b="1">
          <a:solidFill>
            <a:schemeClr val="bg2">
              <a:lumMod val="25000"/>
            </a:schemeClr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9222181141986"/>
          <c:y val="3.876557602884359E-2"/>
          <c:w val="0.88518648201201677"/>
          <c:h val="0.7785598617772880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  <c:pt idx="3">
                  <c:v>2022 г.</c:v>
                </c:pt>
                <c:pt idx="4">
                  <c:v>2023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1865.5</c:v>
                </c:pt>
                <c:pt idx="1">
                  <c:v>1928.9</c:v>
                </c:pt>
                <c:pt idx="2">
                  <c:v>2024.2</c:v>
                </c:pt>
                <c:pt idx="3">
                  <c:v>2126.1999999999998</c:v>
                </c:pt>
                <c:pt idx="4">
                  <c:v>2255.5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7762688"/>
        <c:axId val="27764224"/>
      </c:barChart>
      <c:catAx>
        <c:axId val="277626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2">
                    <a:lumMod val="25000"/>
                  </a:schemeClr>
                </a:solidFill>
              </a:defRPr>
            </a:pPr>
            <a:endParaRPr lang="ru-RU"/>
          </a:p>
        </c:txPr>
        <c:crossAx val="27764224"/>
        <c:crosses val="autoZero"/>
        <c:auto val="1"/>
        <c:lblAlgn val="ctr"/>
        <c:lblOffset val="100"/>
        <c:noMultiLvlLbl val="0"/>
      </c:catAx>
      <c:valAx>
        <c:axId val="277642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ru-RU"/>
          </a:p>
        </c:txPr>
        <c:crossAx val="277626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2"/>
    </mc:Choice>
    <mc:Fallback>
      <c:style val="2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5.038467353773142E-2"/>
          <c:w val="1"/>
          <c:h val="0.78771257549435825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19384</c:v>
                </c:pt>
                <c:pt idx="1">
                  <c:v>19226</c:v>
                </c:pt>
                <c:pt idx="2">
                  <c:v>19068</c:v>
                </c:pt>
                <c:pt idx="3">
                  <c:v>18920</c:v>
                </c:pt>
                <c:pt idx="4">
                  <c:v>18782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3075072"/>
        <c:axId val="176755072"/>
      </c:lineChart>
      <c:catAx>
        <c:axId val="173075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 baseline="0">
                <a:latin typeface="Times New Roman" panose="02020603050405020304" pitchFamily="18" charset="0"/>
              </a:defRPr>
            </a:pPr>
            <a:endParaRPr lang="ru-RU"/>
          </a:p>
        </c:txPr>
        <c:crossAx val="176755072"/>
        <c:crosses val="autoZero"/>
        <c:auto val="1"/>
        <c:lblAlgn val="ctr"/>
        <c:lblOffset val="100"/>
        <c:noMultiLvlLbl val="0"/>
      </c:catAx>
      <c:valAx>
        <c:axId val="1767550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30750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7"/>
    </mc:Choice>
    <mc:Fallback>
      <c:style val="17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896820517920184E-2"/>
          <c:y val="0.14343527216206078"/>
          <c:w val="0.98110317948207981"/>
          <c:h val="0.6634744431111901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18782</c:v>
                </c:pt>
                <c:pt idx="1">
                  <c:v>19302</c:v>
                </c:pt>
                <c:pt idx="2">
                  <c:v>20709</c:v>
                </c:pt>
                <c:pt idx="3">
                  <c:v>21962</c:v>
                </c:pt>
                <c:pt idx="4">
                  <c:v>23430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upDownBars>
          <c:gapWidth val="150"/>
          <c:upBars/>
          <c:downBars/>
        </c:upDownBars>
        <c:marker val="1"/>
        <c:smooth val="0"/>
        <c:axId val="176793856"/>
        <c:axId val="176795648"/>
      </c:lineChart>
      <c:catAx>
        <c:axId val="176793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76795648"/>
        <c:crosses val="autoZero"/>
        <c:auto val="1"/>
        <c:lblAlgn val="ctr"/>
        <c:lblOffset val="100"/>
        <c:noMultiLvlLbl val="0"/>
      </c:catAx>
      <c:valAx>
        <c:axId val="1767956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6793856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200" baseline="0">
          <a:latin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0503640328889273"/>
          <c:w val="1"/>
          <c:h val="0.6936168913296297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104.4</c:v>
                </c:pt>
                <c:pt idx="1">
                  <c:v>103.4</c:v>
                </c:pt>
                <c:pt idx="2">
                  <c:v>103.9</c:v>
                </c:pt>
                <c:pt idx="3">
                  <c:v>104</c:v>
                </c:pt>
                <c:pt idx="4">
                  <c:v>104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Лист1!$C$2:$C$6</c:f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Лист1!$D$2:$D$6</c:f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9350144"/>
        <c:axId val="179356032"/>
      </c:lineChart>
      <c:catAx>
        <c:axId val="179350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9356032"/>
        <c:crosses val="autoZero"/>
        <c:auto val="1"/>
        <c:lblAlgn val="ctr"/>
        <c:lblOffset val="100"/>
        <c:noMultiLvlLbl val="0"/>
      </c:catAx>
      <c:valAx>
        <c:axId val="1793560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93501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2503750845830073E-2"/>
          <c:y val="4.2415691613103344E-2"/>
          <c:w val="0.62658027253610726"/>
          <c:h val="0.8635444986126696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 том числе налоговые и неналоговые доходы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Первоначальный план 2020 года</c:v>
                </c:pt>
                <c:pt idx="1">
                  <c:v>Прогноз 2021 год</c:v>
                </c:pt>
                <c:pt idx="2">
                  <c:v>Прогноз 2022 год</c:v>
                </c:pt>
                <c:pt idx="3">
                  <c:v>Прогноз 2023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199.2</c:v>
                </c:pt>
                <c:pt idx="1">
                  <c:v>200.7</c:v>
                </c:pt>
                <c:pt idx="2">
                  <c:v>212.3</c:v>
                </c:pt>
                <c:pt idx="3">
                  <c:v>225.3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перечисления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Первоначальный план 2020 года</c:v>
                </c:pt>
                <c:pt idx="1">
                  <c:v>Прогноз 2021 год</c:v>
                </c:pt>
                <c:pt idx="2">
                  <c:v>Прогноз 2022 год</c:v>
                </c:pt>
                <c:pt idx="3">
                  <c:v>Прогноз 2023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541.5</c:v>
                </c:pt>
                <c:pt idx="1">
                  <c:v>637.5</c:v>
                </c:pt>
                <c:pt idx="2">
                  <c:v>487.1</c:v>
                </c:pt>
                <c:pt idx="3">
                  <c:v>501.1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9281920"/>
        <c:axId val="179283456"/>
      </c:barChart>
      <c:catAx>
        <c:axId val="179281920"/>
        <c:scaling>
          <c:orientation val="minMax"/>
        </c:scaling>
        <c:delete val="1"/>
        <c:axPos val="b"/>
        <c:majorTickMark val="none"/>
        <c:minorTickMark val="none"/>
        <c:tickLblPos val="none"/>
        <c:crossAx val="179283456"/>
        <c:crosses val="autoZero"/>
        <c:auto val="0"/>
        <c:lblAlgn val="ctr"/>
        <c:lblOffset val="100"/>
        <c:noMultiLvlLbl val="0"/>
      </c:catAx>
      <c:valAx>
        <c:axId val="1792834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9281920"/>
        <c:crosses val="autoZero"/>
        <c:crossBetween val="between"/>
      </c:valAx>
    </c:plotArea>
    <c:legend>
      <c:legendPos val="r"/>
      <c:legendEntry>
        <c:idx val="0"/>
        <c:delete val="1"/>
      </c:legendEntry>
      <c:layout/>
      <c:overlay val="0"/>
      <c:txPr>
        <a:bodyPr/>
        <a:lstStyle/>
        <a:p>
          <a:pPr>
            <a:defRPr sz="1400" baseline="0">
              <a:latin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image" Target="../media/image18.jpeg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0.jpeg"/><Relationship Id="rId1" Type="http://schemas.openxmlformats.org/officeDocument/2006/relationships/image" Target="../media/image22.jpeg"/><Relationship Id="rId6" Type="http://schemas.openxmlformats.org/officeDocument/2006/relationships/image" Target="../media/image19.png"/><Relationship Id="rId5" Type="http://schemas.openxmlformats.org/officeDocument/2006/relationships/image" Target="../media/image21.jpeg"/><Relationship Id="rId4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4A9C71-5243-4375-98C7-BA189146832B}" type="doc">
      <dgm:prSet loTypeId="urn:microsoft.com/office/officeart/2005/8/layout/radial5" loCatId="relationship" qsTypeId="urn:microsoft.com/office/officeart/2005/8/quickstyle/3d1" qsCatId="3D" csTypeId="urn:microsoft.com/office/officeart/2005/8/colors/colorful1#6" csCatId="colorful" phldr="1"/>
      <dgm:spPr/>
      <dgm:t>
        <a:bodyPr/>
        <a:lstStyle/>
        <a:p>
          <a:endParaRPr lang="ru-RU"/>
        </a:p>
      </dgm:t>
    </dgm:pt>
    <dgm:pt modelId="{6F647F05-65E5-443B-9310-4AF895EEC1B0}">
      <dgm:prSet phldrT="[Текст]" custT="1"/>
      <dgm:spPr>
        <a:solidFill>
          <a:srgbClr val="FFFFCC"/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algn="ctr"/>
          <a:r>
            <a:rPr lang="ru-RU" sz="1400" b="1" i="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Расходы бюджета – это выплачиваемые из бюджета денежные средства, за исключением средств, являющихся источниками финансирования дефицита бюджета</a:t>
          </a:r>
          <a:endParaRPr lang="ru-RU" sz="1400" b="1" i="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5BFC95B-EA58-4583-BC2B-08582B3ED8DC}" type="parTrans" cxnId="{F280695C-BCD4-44D5-BD42-7B1024E9C69E}">
      <dgm:prSet/>
      <dgm:spPr/>
      <dgm:t>
        <a:bodyPr/>
        <a:lstStyle/>
        <a:p>
          <a:endParaRPr lang="ru-RU"/>
        </a:p>
      </dgm:t>
    </dgm:pt>
    <dgm:pt modelId="{FCC559A8-CB2E-461F-864E-CCB99C0FD9A4}" type="sibTrans" cxnId="{F280695C-BCD4-44D5-BD42-7B1024E9C69E}">
      <dgm:prSet/>
      <dgm:spPr/>
      <dgm:t>
        <a:bodyPr/>
        <a:lstStyle/>
        <a:p>
          <a:endParaRPr lang="ru-RU"/>
        </a:p>
      </dgm:t>
    </dgm:pt>
    <dgm:pt modelId="{3BA0FA79-0F0A-4F39-8C6F-85BF113366C3}">
      <dgm:prSet phldrT="[Текст]"/>
      <dgm:spPr/>
      <dgm:t>
        <a:bodyPr/>
        <a:lstStyle/>
        <a:p>
          <a:endParaRPr lang="ru-RU" dirty="0" smtClean="0"/>
        </a:p>
        <a:p>
          <a:endParaRPr lang="ru-RU" dirty="0"/>
        </a:p>
      </dgm:t>
    </dgm:pt>
    <dgm:pt modelId="{66E51CD7-05D6-4658-BDAA-92C6F3E19708}" type="parTrans" cxnId="{4A189105-0239-4451-ACE0-D31E9CBF66B8}">
      <dgm:prSet/>
      <dgm:spPr/>
      <dgm:t>
        <a:bodyPr/>
        <a:lstStyle/>
        <a:p>
          <a:endParaRPr lang="ru-RU" dirty="0"/>
        </a:p>
      </dgm:t>
    </dgm:pt>
    <dgm:pt modelId="{3F86135B-3CC7-4CEB-B411-92453A9354E3}" type="sibTrans" cxnId="{4A189105-0239-4451-ACE0-D31E9CBF66B8}">
      <dgm:prSet/>
      <dgm:spPr/>
      <dgm:t>
        <a:bodyPr/>
        <a:lstStyle/>
        <a:p>
          <a:endParaRPr lang="ru-RU"/>
        </a:p>
      </dgm:t>
    </dgm:pt>
    <dgm:pt modelId="{420BA717-63F2-4ED1-9193-BDF0AD7BC7EB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A8FC0520-4E1C-47C9-9459-5A566E2A3269}" type="parTrans" cxnId="{420E5929-73A4-4A38-8264-96367E09F888}">
      <dgm:prSet/>
      <dgm:spPr/>
      <dgm:t>
        <a:bodyPr/>
        <a:lstStyle/>
        <a:p>
          <a:endParaRPr lang="ru-RU" dirty="0"/>
        </a:p>
      </dgm:t>
    </dgm:pt>
    <dgm:pt modelId="{93B10FAD-F9FB-447F-AB26-67CC3C3A8B52}" type="sibTrans" cxnId="{420E5929-73A4-4A38-8264-96367E09F888}">
      <dgm:prSet/>
      <dgm:spPr/>
      <dgm:t>
        <a:bodyPr/>
        <a:lstStyle/>
        <a:p>
          <a:endParaRPr lang="ru-RU"/>
        </a:p>
      </dgm:t>
    </dgm:pt>
    <dgm:pt modelId="{AA0A2BD5-A368-4F17-8E9D-23F1FC377812}">
      <dgm:prSet phldrT="[Текст]"/>
      <dgm:spPr/>
      <dgm:t>
        <a:bodyPr/>
        <a:lstStyle/>
        <a:p>
          <a:endParaRPr lang="ru-RU" dirty="0"/>
        </a:p>
      </dgm:t>
    </dgm:pt>
    <dgm:pt modelId="{6598F354-400C-439C-BDD5-729D663E252E}" type="parTrans" cxnId="{48ECD170-E6C5-489E-A263-20CC615C17AB}">
      <dgm:prSet/>
      <dgm:spPr/>
      <dgm:t>
        <a:bodyPr/>
        <a:lstStyle/>
        <a:p>
          <a:endParaRPr lang="ru-RU" dirty="0"/>
        </a:p>
      </dgm:t>
    </dgm:pt>
    <dgm:pt modelId="{0A69E1AC-CA25-4F66-967D-B64CF01B740F}" type="sibTrans" cxnId="{48ECD170-E6C5-489E-A263-20CC615C17AB}">
      <dgm:prSet/>
      <dgm:spPr/>
      <dgm:t>
        <a:bodyPr/>
        <a:lstStyle/>
        <a:p>
          <a:endParaRPr lang="ru-RU"/>
        </a:p>
      </dgm:t>
    </dgm:pt>
    <dgm:pt modelId="{D78F1D4C-A2EF-4C56-940B-FB3F18A7298D}">
      <dgm:prSet phldrT="[Текст]"/>
      <dgm:spPr/>
      <dgm:t>
        <a:bodyPr/>
        <a:lstStyle/>
        <a:p>
          <a:endParaRPr lang="ru-RU" dirty="0"/>
        </a:p>
      </dgm:t>
    </dgm:pt>
    <dgm:pt modelId="{3B6B2775-EA0D-4CA6-A4A3-0187E341F68C}" type="sibTrans" cxnId="{A00878C0-A87A-42B9-83D7-EE8880E34935}">
      <dgm:prSet/>
      <dgm:spPr/>
      <dgm:t>
        <a:bodyPr/>
        <a:lstStyle/>
        <a:p>
          <a:endParaRPr lang="ru-RU"/>
        </a:p>
      </dgm:t>
    </dgm:pt>
    <dgm:pt modelId="{08170AFC-8E89-4179-A96D-636AFFD8C3F3}" type="parTrans" cxnId="{A00878C0-A87A-42B9-83D7-EE8880E34935}">
      <dgm:prSet/>
      <dgm:spPr/>
      <dgm:t>
        <a:bodyPr/>
        <a:lstStyle/>
        <a:p>
          <a:endParaRPr lang="ru-RU" dirty="0"/>
        </a:p>
      </dgm:t>
    </dgm:pt>
    <dgm:pt modelId="{62E153EB-408C-4CB3-B6CA-2A439518E14B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69F9F7AF-4DAB-4B6C-A26F-22C945FB8A80}" type="sibTrans" cxnId="{54059384-7D56-4783-9E6B-CB7051B26B45}">
      <dgm:prSet/>
      <dgm:spPr/>
      <dgm:t>
        <a:bodyPr/>
        <a:lstStyle/>
        <a:p>
          <a:endParaRPr lang="ru-RU"/>
        </a:p>
      </dgm:t>
    </dgm:pt>
    <dgm:pt modelId="{77DF95E1-3397-43CE-99EF-E82D1E9B2066}" type="parTrans" cxnId="{54059384-7D56-4783-9E6B-CB7051B26B45}">
      <dgm:prSet/>
      <dgm:spPr/>
      <dgm:t>
        <a:bodyPr/>
        <a:lstStyle/>
        <a:p>
          <a:endParaRPr lang="ru-RU" dirty="0"/>
        </a:p>
      </dgm:t>
    </dgm:pt>
    <dgm:pt modelId="{9F96D360-CB55-48DB-9778-BF90DCE1129E}">
      <dgm:prSet phldrT="[Текст]"/>
      <dgm:spPr>
        <a:solidFill>
          <a:srgbClr val="0070C0"/>
        </a:solidFill>
      </dgm:spPr>
      <dgm:t>
        <a:bodyPr/>
        <a:lstStyle/>
        <a:p>
          <a:endParaRPr lang="ru-RU" dirty="0"/>
        </a:p>
      </dgm:t>
    </dgm:pt>
    <dgm:pt modelId="{286A4893-ECEC-4EFE-BAC3-3F1C84511E21}" type="sibTrans" cxnId="{ABB8D3AC-32ED-44B8-98D1-601987ACC1D1}">
      <dgm:prSet/>
      <dgm:spPr/>
      <dgm:t>
        <a:bodyPr/>
        <a:lstStyle/>
        <a:p>
          <a:endParaRPr lang="ru-RU"/>
        </a:p>
      </dgm:t>
    </dgm:pt>
    <dgm:pt modelId="{BC4B6763-2F33-4CCB-B9CC-377BBD0F0800}" type="parTrans" cxnId="{ABB8D3AC-32ED-44B8-98D1-601987ACC1D1}">
      <dgm:prSet/>
      <dgm:spPr>
        <a:solidFill>
          <a:srgbClr val="0070C0"/>
        </a:solidFill>
      </dgm:spPr>
      <dgm:t>
        <a:bodyPr/>
        <a:lstStyle/>
        <a:p>
          <a:endParaRPr lang="ru-RU" dirty="0">
            <a:solidFill>
              <a:srgbClr val="00B0F0"/>
            </a:solidFill>
          </a:endParaRPr>
        </a:p>
      </dgm:t>
    </dgm:pt>
    <dgm:pt modelId="{637E412C-91EE-486E-8354-15F2384BE3EA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C021BE46-16AF-4372-B2A0-67875E2C82CF}" type="parTrans" cxnId="{EA60BD94-54CE-450D-A117-19A3057D3DE3}">
      <dgm:prSet/>
      <dgm:spPr/>
      <dgm:t>
        <a:bodyPr/>
        <a:lstStyle/>
        <a:p>
          <a:endParaRPr lang="ru-RU" dirty="0"/>
        </a:p>
      </dgm:t>
    </dgm:pt>
    <dgm:pt modelId="{6923DAD3-03A3-4184-9D76-6CCF9386A60A}" type="sibTrans" cxnId="{EA60BD94-54CE-450D-A117-19A3057D3DE3}">
      <dgm:prSet/>
      <dgm:spPr/>
      <dgm:t>
        <a:bodyPr/>
        <a:lstStyle/>
        <a:p>
          <a:endParaRPr lang="ru-RU"/>
        </a:p>
      </dgm:t>
    </dgm:pt>
    <dgm:pt modelId="{D63A74EC-A1EC-4823-AB28-835C2DE63D58}">
      <dgm:prSet phldrT="[Текст]"/>
      <dgm:spPr/>
      <dgm:t>
        <a:bodyPr/>
        <a:lstStyle/>
        <a:p>
          <a:endParaRPr lang="ru-RU" dirty="0"/>
        </a:p>
      </dgm:t>
    </dgm:pt>
    <dgm:pt modelId="{8D513BD1-7137-4BB2-A1F4-1B02EFB0F34F}" type="parTrans" cxnId="{A5BC18A6-1C74-45AC-A35E-DB57538BF8E8}">
      <dgm:prSet/>
      <dgm:spPr/>
      <dgm:t>
        <a:bodyPr/>
        <a:lstStyle/>
        <a:p>
          <a:endParaRPr lang="ru-RU" dirty="0"/>
        </a:p>
      </dgm:t>
    </dgm:pt>
    <dgm:pt modelId="{791BBDCE-20BF-42D5-A05C-65C02968CEA7}" type="sibTrans" cxnId="{A5BC18A6-1C74-45AC-A35E-DB57538BF8E8}">
      <dgm:prSet/>
      <dgm:spPr/>
      <dgm:t>
        <a:bodyPr/>
        <a:lstStyle/>
        <a:p>
          <a:endParaRPr lang="ru-RU"/>
        </a:p>
      </dgm:t>
    </dgm:pt>
    <dgm:pt modelId="{45744066-B02E-4576-A7F1-E2464C0E1366}">
      <dgm:prSet phldrT="[Текст]"/>
      <dgm:spPr/>
      <dgm:t>
        <a:bodyPr/>
        <a:lstStyle/>
        <a:p>
          <a:endParaRPr lang="ru-RU" dirty="0"/>
        </a:p>
      </dgm:t>
    </dgm:pt>
    <dgm:pt modelId="{0677F5B0-6215-44F3-BDE3-BB79C72F21B8}" type="parTrans" cxnId="{22EC0AB5-9012-4936-BE1B-AF6CC7AEDCDB}">
      <dgm:prSet custScaleX="131984" custLinFactNeighborX="57500" custLinFactNeighborY="6492"/>
      <dgm:spPr/>
      <dgm:t>
        <a:bodyPr/>
        <a:lstStyle/>
        <a:p>
          <a:endParaRPr lang="ru-RU"/>
        </a:p>
      </dgm:t>
    </dgm:pt>
    <dgm:pt modelId="{BC236EC9-8B41-443E-BEDA-2F2BE533A095}" type="sibTrans" cxnId="{22EC0AB5-9012-4936-BE1B-AF6CC7AEDCDB}">
      <dgm:prSet/>
      <dgm:spPr/>
      <dgm:t>
        <a:bodyPr/>
        <a:lstStyle/>
        <a:p>
          <a:endParaRPr lang="ru-RU"/>
        </a:p>
      </dgm:t>
    </dgm:pt>
    <dgm:pt modelId="{9C91FA12-AC62-4A52-92E6-5E87EAE28BF6}">
      <dgm:prSet phldrT="[Текст]"/>
      <dgm:spPr/>
      <dgm:t>
        <a:bodyPr/>
        <a:lstStyle/>
        <a:p>
          <a:endParaRPr lang="ru-RU" dirty="0"/>
        </a:p>
      </dgm:t>
    </dgm:pt>
    <dgm:pt modelId="{0EFC1585-8944-4D09-8DCC-075604E1DAB7}" type="parTrans" cxnId="{AC09677F-9062-421F-BB43-4AC0612AEA44}">
      <dgm:prSet/>
      <dgm:spPr/>
      <dgm:t>
        <a:bodyPr/>
        <a:lstStyle/>
        <a:p>
          <a:endParaRPr lang="ru-RU"/>
        </a:p>
      </dgm:t>
    </dgm:pt>
    <dgm:pt modelId="{DF7A1295-DB09-4F60-BE2B-256F67B784CD}" type="sibTrans" cxnId="{AC09677F-9062-421F-BB43-4AC0612AEA44}">
      <dgm:prSet/>
      <dgm:spPr/>
      <dgm:t>
        <a:bodyPr/>
        <a:lstStyle/>
        <a:p>
          <a:endParaRPr lang="ru-RU"/>
        </a:p>
      </dgm:t>
    </dgm:pt>
    <dgm:pt modelId="{5BF636BB-5DDB-443B-BF03-7A764813EFC9}">
      <dgm:prSet phldrT="[Текст]"/>
      <dgm:spPr/>
      <dgm:t>
        <a:bodyPr/>
        <a:lstStyle/>
        <a:p>
          <a:endParaRPr lang="ru-RU" dirty="0"/>
        </a:p>
      </dgm:t>
    </dgm:pt>
    <dgm:pt modelId="{ECBC13CB-0E4B-4202-AAA0-8D11A0067FDC}" type="parTrans" cxnId="{71FA8F34-8092-4517-887C-26050E9F2A90}">
      <dgm:prSet/>
      <dgm:spPr/>
      <dgm:t>
        <a:bodyPr/>
        <a:lstStyle/>
        <a:p>
          <a:endParaRPr lang="ru-RU"/>
        </a:p>
      </dgm:t>
    </dgm:pt>
    <dgm:pt modelId="{E28794F7-086C-4C94-AB2B-831CC1639D1F}" type="sibTrans" cxnId="{71FA8F34-8092-4517-887C-26050E9F2A90}">
      <dgm:prSet/>
      <dgm:spPr/>
      <dgm:t>
        <a:bodyPr/>
        <a:lstStyle/>
        <a:p>
          <a:endParaRPr lang="ru-RU"/>
        </a:p>
      </dgm:t>
    </dgm:pt>
    <dgm:pt modelId="{B0A1EC5B-815C-4425-973C-68029EF41D7F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endParaRPr lang="ru-RU" dirty="0"/>
        </a:p>
      </dgm:t>
    </dgm:pt>
    <dgm:pt modelId="{DC5D5739-3654-4815-83B1-177EAF0BDD25}" type="parTrans" cxnId="{580A3158-E80C-4C86-8105-5AE393BA664B}">
      <dgm:prSet/>
      <dgm:spPr/>
      <dgm:t>
        <a:bodyPr/>
        <a:lstStyle/>
        <a:p>
          <a:endParaRPr lang="ru-RU" dirty="0"/>
        </a:p>
      </dgm:t>
    </dgm:pt>
    <dgm:pt modelId="{AA1BE4F7-E012-4997-ADED-902B244BA27E}" type="sibTrans" cxnId="{580A3158-E80C-4C86-8105-5AE393BA664B}">
      <dgm:prSet/>
      <dgm:spPr/>
      <dgm:t>
        <a:bodyPr/>
        <a:lstStyle/>
        <a:p>
          <a:endParaRPr lang="ru-RU"/>
        </a:p>
      </dgm:t>
    </dgm:pt>
    <dgm:pt modelId="{C35BFE0D-8D40-49C7-84A0-D02CDA978B8B}">
      <dgm:prSet phldrT="[Текст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32A91E05-862A-476E-8C90-5D9C83A7BD2B}" type="parTrans" cxnId="{A9FD25EB-6056-4200-A1EC-1866E2BB1080}">
      <dgm:prSet/>
      <dgm:spPr/>
      <dgm:t>
        <a:bodyPr/>
        <a:lstStyle/>
        <a:p>
          <a:endParaRPr lang="ru-RU" dirty="0"/>
        </a:p>
      </dgm:t>
    </dgm:pt>
    <dgm:pt modelId="{CFA0926F-5890-43B8-94D6-CB7F1D59C669}" type="sibTrans" cxnId="{A9FD25EB-6056-4200-A1EC-1866E2BB1080}">
      <dgm:prSet/>
      <dgm:spPr/>
      <dgm:t>
        <a:bodyPr/>
        <a:lstStyle/>
        <a:p>
          <a:endParaRPr lang="ru-RU"/>
        </a:p>
      </dgm:t>
    </dgm:pt>
    <dgm:pt modelId="{4B1A8440-411B-4A5D-AFC7-3583C59ADD0E}">
      <dgm:prSet phldrT="[Текст]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0D0679BE-35CF-4C4A-B8A9-7CB6E4D6163D}" type="sibTrans" cxnId="{C76B1FDD-1515-4548-A84A-CDE5C2B70761}">
      <dgm:prSet/>
      <dgm:spPr/>
      <dgm:t>
        <a:bodyPr/>
        <a:lstStyle/>
        <a:p>
          <a:endParaRPr lang="ru-RU"/>
        </a:p>
      </dgm:t>
    </dgm:pt>
    <dgm:pt modelId="{082CE592-953F-441B-B0C2-F864433A8493}" type="parTrans" cxnId="{C76B1FDD-1515-4548-A84A-CDE5C2B70761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ru-RU" dirty="0"/>
        </a:p>
      </dgm:t>
    </dgm:pt>
    <dgm:pt modelId="{4E037BB9-0FBE-485B-9D96-CA97E236F16F}">
      <dgm:prSet/>
      <dgm:spPr/>
      <dgm:t>
        <a:bodyPr/>
        <a:lstStyle/>
        <a:p>
          <a:endParaRPr lang="ru-RU" dirty="0"/>
        </a:p>
      </dgm:t>
    </dgm:pt>
    <dgm:pt modelId="{1BC0C76F-59B3-4CB2-A81C-773F8BFBB2D1}" type="parTrans" cxnId="{30BC86BE-C78E-4BDF-A18F-EC67709D7EF3}">
      <dgm:prSet/>
      <dgm:spPr/>
      <dgm:t>
        <a:bodyPr/>
        <a:lstStyle/>
        <a:p>
          <a:endParaRPr lang="ru-RU"/>
        </a:p>
      </dgm:t>
    </dgm:pt>
    <dgm:pt modelId="{661EBCA7-E4FC-4670-AE0C-E6651D40875B}" type="sibTrans" cxnId="{30BC86BE-C78E-4BDF-A18F-EC67709D7EF3}">
      <dgm:prSet/>
      <dgm:spPr/>
      <dgm:t>
        <a:bodyPr/>
        <a:lstStyle/>
        <a:p>
          <a:endParaRPr lang="ru-RU"/>
        </a:p>
      </dgm:t>
    </dgm:pt>
    <dgm:pt modelId="{D2A69AB7-A0A6-4501-95CD-2902A3384DE3}">
      <dgm:prSet phldrT="[Текст]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B4AB27D7-F679-4C2F-B351-354C992C8F30}" type="sibTrans" cxnId="{BDBC8127-C9A5-4636-AF0A-79E42F53D923}">
      <dgm:prSet/>
      <dgm:spPr/>
      <dgm:t>
        <a:bodyPr/>
        <a:lstStyle/>
        <a:p>
          <a:endParaRPr lang="ru-RU"/>
        </a:p>
      </dgm:t>
    </dgm:pt>
    <dgm:pt modelId="{9DEE7B50-C1CB-48D2-999B-DF1098A88396}" type="parTrans" cxnId="{BDBC8127-C9A5-4636-AF0A-79E42F53D923}">
      <dgm:prSet/>
      <dgm:spPr/>
      <dgm:t>
        <a:bodyPr/>
        <a:lstStyle/>
        <a:p>
          <a:endParaRPr lang="ru-RU" dirty="0"/>
        </a:p>
      </dgm:t>
    </dgm:pt>
    <dgm:pt modelId="{8B82EA68-B59A-424E-9756-C221A13DB47F}" type="pres">
      <dgm:prSet presAssocID="{6B4A9C71-5243-4375-98C7-BA189146832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D72E44C-8498-48F8-9652-E5DD6AC5818D}" type="pres">
      <dgm:prSet presAssocID="{6F647F05-65E5-443B-9310-4AF895EEC1B0}" presName="centerShape" presStyleLbl="node0" presStyleIdx="0" presStyleCnt="1" custScaleX="211958" custScaleY="179647" custLinFactNeighborX="-1450" custLinFactNeighborY="-8146"/>
      <dgm:spPr/>
      <dgm:t>
        <a:bodyPr/>
        <a:lstStyle/>
        <a:p>
          <a:endParaRPr lang="ru-RU"/>
        </a:p>
      </dgm:t>
    </dgm:pt>
    <dgm:pt modelId="{4731EA70-1FA8-49F5-A6BF-4AE9CB97C303}" type="pres">
      <dgm:prSet presAssocID="{8D513BD1-7137-4BB2-A1F4-1B02EFB0F34F}" presName="parTrans" presStyleLbl="sibTrans2D1" presStyleIdx="0" presStyleCnt="12"/>
      <dgm:spPr/>
      <dgm:t>
        <a:bodyPr/>
        <a:lstStyle/>
        <a:p>
          <a:endParaRPr lang="ru-RU"/>
        </a:p>
      </dgm:t>
    </dgm:pt>
    <dgm:pt modelId="{8D15C70B-27DC-4BC4-8B54-1A6B8CC1DBC1}" type="pres">
      <dgm:prSet presAssocID="{8D513BD1-7137-4BB2-A1F4-1B02EFB0F34F}" presName="connectorText" presStyleLbl="sibTrans2D1" presStyleIdx="0" presStyleCnt="12"/>
      <dgm:spPr/>
      <dgm:t>
        <a:bodyPr/>
        <a:lstStyle/>
        <a:p>
          <a:endParaRPr lang="ru-RU"/>
        </a:p>
      </dgm:t>
    </dgm:pt>
    <dgm:pt modelId="{E2EC1D87-F728-458A-8AB1-7A3D78F9D25E}" type="pres">
      <dgm:prSet presAssocID="{D63A74EC-A1EC-4823-AB28-835C2DE63D58}" presName="node" presStyleLbl="node1" presStyleIdx="0" presStyleCnt="12" custScaleX="95235" custScaleY="86332" custRadScaleRad="99182" custRadScaleInc="107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B02449-4EBC-4302-B256-364ED94D6C2F}" type="pres">
      <dgm:prSet presAssocID="{DC5D5739-3654-4815-83B1-177EAF0BDD25}" presName="parTrans" presStyleLbl="sibTrans2D1" presStyleIdx="1" presStyleCnt="12"/>
      <dgm:spPr/>
      <dgm:t>
        <a:bodyPr/>
        <a:lstStyle/>
        <a:p>
          <a:endParaRPr lang="ru-RU"/>
        </a:p>
      </dgm:t>
    </dgm:pt>
    <dgm:pt modelId="{FE506610-9E90-41A7-A422-EB70C350B050}" type="pres">
      <dgm:prSet presAssocID="{DC5D5739-3654-4815-83B1-177EAF0BDD25}" presName="connectorText" presStyleLbl="sibTrans2D1" presStyleIdx="1" presStyleCnt="12"/>
      <dgm:spPr/>
      <dgm:t>
        <a:bodyPr/>
        <a:lstStyle/>
        <a:p>
          <a:endParaRPr lang="ru-RU"/>
        </a:p>
      </dgm:t>
    </dgm:pt>
    <dgm:pt modelId="{790C8D0D-7FCC-415C-91A5-F97C81F47FA6}" type="pres">
      <dgm:prSet presAssocID="{B0A1EC5B-815C-4425-973C-68029EF41D7F}" presName="node" presStyleLbl="node1" presStyleIdx="1" presStyleCnt="12" custRadScaleRad="105713" custRadScaleInc="715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E222DD-64BD-4A89-BBB9-2B80D8318D4A}" type="pres">
      <dgm:prSet presAssocID="{082CE592-953F-441B-B0C2-F864433A8493}" presName="parTrans" presStyleLbl="sibTrans2D1" presStyleIdx="2" presStyleCnt="12" custScaleX="131984" custLinFactNeighborX="-10052" custLinFactNeighborY="3100"/>
      <dgm:spPr/>
      <dgm:t>
        <a:bodyPr/>
        <a:lstStyle/>
        <a:p>
          <a:endParaRPr lang="ru-RU"/>
        </a:p>
      </dgm:t>
    </dgm:pt>
    <dgm:pt modelId="{839DF450-14DD-4280-9AEE-DA73938E9B9D}" type="pres">
      <dgm:prSet presAssocID="{082CE592-953F-441B-B0C2-F864433A8493}" presName="connectorText" presStyleLbl="sibTrans2D1" presStyleIdx="2" presStyleCnt="12"/>
      <dgm:spPr/>
      <dgm:t>
        <a:bodyPr/>
        <a:lstStyle/>
        <a:p>
          <a:endParaRPr lang="ru-RU"/>
        </a:p>
      </dgm:t>
    </dgm:pt>
    <dgm:pt modelId="{73BC26A8-8D0F-45E6-9E3B-37EADD227262}" type="pres">
      <dgm:prSet presAssocID="{4B1A8440-411B-4A5D-AFC7-3583C59ADD0E}" presName="node" presStyleLbl="node1" presStyleIdx="2" presStyleCnt="12" custScaleX="105031" custScaleY="104463" custRadScaleRad="89449" custRadScaleInc="2486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F93DE9-E67A-4CE1-BC6B-5C458B1137B0}" type="pres">
      <dgm:prSet presAssocID="{C021BE46-16AF-4372-B2A0-67875E2C82CF}" presName="parTrans" presStyleLbl="sibTrans2D1" presStyleIdx="3" presStyleCnt="12"/>
      <dgm:spPr/>
      <dgm:t>
        <a:bodyPr/>
        <a:lstStyle/>
        <a:p>
          <a:endParaRPr lang="ru-RU"/>
        </a:p>
      </dgm:t>
    </dgm:pt>
    <dgm:pt modelId="{DA660ED5-C4B7-4208-928A-B8DD66837486}" type="pres">
      <dgm:prSet presAssocID="{C021BE46-16AF-4372-B2A0-67875E2C82CF}" presName="connectorText" presStyleLbl="sibTrans2D1" presStyleIdx="3" presStyleCnt="12"/>
      <dgm:spPr/>
      <dgm:t>
        <a:bodyPr/>
        <a:lstStyle/>
        <a:p>
          <a:endParaRPr lang="ru-RU"/>
        </a:p>
      </dgm:t>
    </dgm:pt>
    <dgm:pt modelId="{D8B200F5-4D07-49B2-A587-C2FE6CEC49F8}" type="pres">
      <dgm:prSet presAssocID="{637E412C-91EE-486E-8354-15F2384BE3EA}" presName="node" presStyleLbl="node1" presStyleIdx="3" presStyleCnt="12" custRadScaleRad="96208" custRadScaleInc="-1616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EAB10C-E176-4610-B2C6-BE8F83AD0F9B}" type="pres">
      <dgm:prSet presAssocID="{A8FC0520-4E1C-47C9-9459-5A566E2A3269}" presName="parTrans" presStyleLbl="sibTrans2D1" presStyleIdx="4" presStyleCnt="12"/>
      <dgm:spPr/>
      <dgm:t>
        <a:bodyPr/>
        <a:lstStyle/>
        <a:p>
          <a:endParaRPr lang="ru-RU"/>
        </a:p>
      </dgm:t>
    </dgm:pt>
    <dgm:pt modelId="{47F0322C-5978-482D-A409-1280E22C6D82}" type="pres">
      <dgm:prSet presAssocID="{A8FC0520-4E1C-47C9-9459-5A566E2A3269}" presName="connectorText" presStyleLbl="sibTrans2D1" presStyleIdx="4" presStyleCnt="12"/>
      <dgm:spPr/>
      <dgm:t>
        <a:bodyPr/>
        <a:lstStyle/>
        <a:p>
          <a:endParaRPr lang="ru-RU"/>
        </a:p>
      </dgm:t>
    </dgm:pt>
    <dgm:pt modelId="{FFE63D16-C443-42C8-BB30-4CA61876A647}" type="pres">
      <dgm:prSet presAssocID="{420BA717-63F2-4ED1-9193-BDF0AD7BC7EB}" presName="node" presStyleLbl="node1" presStyleIdx="4" presStyleCnt="12" custRadScaleRad="69339" custRadScaleInc="2938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950D33-9BD9-4D37-A533-789F5554AFB5}" type="pres">
      <dgm:prSet presAssocID="{6598F354-400C-439C-BDD5-729D663E252E}" presName="parTrans" presStyleLbl="sibTrans2D1" presStyleIdx="5" presStyleCnt="12"/>
      <dgm:spPr/>
      <dgm:t>
        <a:bodyPr/>
        <a:lstStyle/>
        <a:p>
          <a:endParaRPr lang="ru-RU"/>
        </a:p>
      </dgm:t>
    </dgm:pt>
    <dgm:pt modelId="{F326903B-AF5C-41D9-A950-9DE60C069BDF}" type="pres">
      <dgm:prSet presAssocID="{6598F354-400C-439C-BDD5-729D663E252E}" presName="connectorText" presStyleLbl="sibTrans2D1" presStyleIdx="5" presStyleCnt="12"/>
      <dgm:spPr/>
      <dgm:t>
        <a:bodyPr/>
        <a:lstStyle/>
        <a:p>
          <a:endParaRPr lang="ru-RU"/>
        </a:p>
      </dgm:t>
    </dgm:pt>
    <dgm:pt modelId="{EB1C3899-7B42-47CD-912B-DD035472498D}" type="pres">
      <dgm:prSet presAssocID="{AA0A2BD5-A368-4F17-8E9D-23F1FC377812}" presName="node" presStyleLbl="node1" presStyleIdx="5" presStyleCnt="12" custRadScaleRad="76503" custRadScaleInc="-1413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5553CB-2478-4421-B002-5FA728364A78}" type="pres">
      <dgm:prSet presAssocID="{9DEE7B50-C1CB-48D2-999B-DF1098A88396}" presName="parTrans" presStyleLbl="sibTrans2D1" presStyleIdx="6" presStyleCnt="12" custScaleX="138492"/>
      <dgm:spPr/>
      <dgm:t>
        <a:bodyPr/>
        <a:lstStyle/>
        <a:p>
          <a:endParaRPr lang="ru-RU"/>
        </a:p>
      </dgm:t>
    </dgm:pt>
    <dgm:pt modelId="{881BA4B6-6173-4BE7-ACB0-127409627ABA}" type="pres">
      <dgm:prSet presAssocID="{9DEE7B50-C1CB-48D2-999B-DF1098A88396}" presName="connectorText" presStyleLbl="sibTrans2D1" presStyleIdx="6" presStyleCnt="12"/>
      <dgm:spPr/>
      <dgm:t>
        <a:bodyPr/>
        <a:lstStyle/>
        <a:p>
          <a:endParaRPr lang="ru-RU"/>
        </a:p>
      </dgm:t>
    </dgm:pt>
    <dgm:pt modelId="{FED909B6-8F19-4D98-AAC2-EBEEF4830C2B}" type="pres">
      <dgm:prSet presAssocID="{D2A69AB7-A0A6-4501-95CD-2902A3384DE3}" presName="node" presStyleLbl="node1" presStyleIdx="6" presStyleCnt="12" custRadScaleRad="71107" custRadScaleInc="135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B7EB92-DF16-476D-BB87-6C0D26E26F61}" type="pres">
      <dgm:prSet presAssocID="{BC4B6763-2F33-4CCB-B9CC-377BBD0F0800}" presName="parTrans" presStyleLbl="sibTrans2D1" presStyleIdx="7" presStyleCnt="12"/>
      <dgm:spPr/>
      <dgm:t>
        <a:bodyPr/>
        <a:lstStyle/>
        <a:p>
          <a:endParaRPr lang="ru-RU"/>
        </a:p>
      </dgm:t>
    </dgm:pt>
    <dgm:pt modelId="{E3A5A4EE-729B-477E-AEA8-7FC61FA6B941}" type="pres">
      <dgm:prSet presAssocID="{BC4B6763-2F33-4CCB-B9CC-377BBD0F0800}" presName="connectorText" presStyleLbl="sibTrans2D1" presStyleIdx="7" presStyleCnt="12"/>
      <dgm:spPr/>
      <dgm:t>
        <a:bodyPr/>
        <a:lstStyle/>
        <a:p>
          <a:endParaRPr lang="ru-RU"/>
        </a:p>
      </dgm:t>
    </dgm:pt>
    <dgm:pt modelId="{69EA0517-EDCB-4CEB-899F-D56DCF7B4404}" type="pres">
      <dgm:prSet presAssocID="{9F96D360-CB55-48DB-9778-BF90DCE1129E}" presName="node" presStyleLbl="node1" presStyleIdx="7" presStyleCnt="12" custRadScaleRad="97478" custRadScaleInc="9272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C78620-3ECE-4B34-9A73-1D7C770EA3FB}" type="pres">
      <dgm:prSet presAssocID="{32A91E05-862A-476E-8C90-5D9C83A7BD2B}" presName="parTrans" presStyleLbl="sibTrans2D1" presStyleIdx="8" presStyleCnt="12"/>
      <dgm:spPr/>
      <dgm:t>
        <a:bodyPr/>
        <a:lstStyle/>
        <a:p>
          <a:endParaRPr lang="ru-RU"/>
        </a:p>
      </dgm:t>
    </dgm:pt>
    <dgm:pt modelId="{B2C5D6C6-7F34-4066-A2C1-3A1FA7BA6F70}" type="pres">
      <dgm:prSet presAssocID="{32A91E05-862A-476E-8C90-5D9C83A7BD2B}" presName="connectorText" presStyleLbl="sibTrans2D1" presStyleIdx="8" presStyleCnt="12"/>
      <dgm:spPr/>
      <dgm:t>
        <a:bodyPr/>
        <a:lstStyle/>
        <a:p>
          <a:endParaRPr lang="ru-RU"/>
        </a:p>
      </dgm:t>
    </dgm:pt>
    <dgm:pt modelId="{1E3E2163-F1EA-4E3B-9876-7601B98655DD}" type="pres">
      <dgm:prSet presAssocID="{C35BFE0D-8D40-49C7-84A0-D02CDA978B8B}" presName="node" presStyleLbl="node1" presStyleIdx="8" presStyleCnt="12" custRadScaleRad="84425" custRadScaleInc="-137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035AEB-3A20-4DC3-9A60-032AB2743B03}" type="pres">
      <dgm:prSet presAssocID="{77DF95E1-3397-43CE-99EF-E82D1E9B2066}" presName="parTrans" presStyleLbl="sibTrans2D1" presStyleIdx="9" presStyleCnt="12"/>
      <dgm:spPr/>
      <dgm:t>
        <a:bodyPr/>
        <a:lstStyle/>
        <a:p>
          <a:endParaRPr lang="ru-RU"/>
        </a:p>
      </dgm:t>
    </dgm:pt>
    <dgm:pt modelId="{4273F29E-B93C-44D6-A671-FCDC77ED9BA3}" type="pres">
      <dgm:prSet presAssocID="{77DF95E1-3397-43CE-99EF-E82D1E9B2066}" presName="connectorText" presStyleLbl="sibTrans2D1" presStyleIdx="9" presStyleCnt="12"/>
      <dgm:spPr/>
      <dgm:t>
        <a:bodyPr/>
        <a:lstStyle/>
        <a:p>
          <a:endParaRPr lang="ru-RU"/>
        </a:p>
      </dgm:t>
    </dgm:pt>
    <dgm:pt modelId="{83F11675-07D9-406F-853D-13FD28BBB805}" type="pres">
      <dgm:prSet presAssocID="{62E153EB-408C-4CB3-B6CA-2A439518E14B}" presName="node" presStyleLbl="node1" presStyleIdx="9" presStyleCnt="12" custRadScaleRad="99927" custRadScaleInc="1951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27FC25-052B-426A-9E06-117E992234F6}" type="pres">
      <dgm:prSet presAssocID="{08170AFC-8E89-4179-A96D-636AFFD8C3F3}" presName="parTrans" presStyleLbl="sibTrans2D1" presStyleIdx="10" presStyleCnt="12"/>
      <dgm:spPr/>
      <dgm:t>
        <a:bodyPr/>
        <a:lstStyle/>
        <a:p>
          <a:endParaRPr lang="ru-RU"/>
        </a:p>
      </dgm:t>
    </dgm:pt>
    <dgm:pt modelId="{53D78D63-5F88-4163-9535-46A64127BD3A}" type="pres">
      <dgm:prSet presAssocID="{08170AFC-8E89-4179-A96D-636AFFD8C3F3}" presName="connectorText" presStyleLbl="sibTrans2D1" presStyleIdx="10" presStyleCnt="12"/>
      <dgm:spPr/>
      <dgm:t>
        <a:bodyPr/>
        <a:lstStyle/>
        <a:p>
          <a:endParaRPr lang="ru-RU"/>
        </a:p>
      </dgm:t>
    </dgm:pt>
    <dgm:pt modelId="{EDA34655-9131-4731-957F-5382F53A0660}" type="pres">
      <dgm:prSet presAssocID="{D78F1D4C-A2EF-4C56-940B-FB3F18A7298D}" presName="node" presStyleLbl="node1" presStyleIdx="10" presStyleCnt="12" custRadScaleRad="104609" custRadScaleInc="1708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3B84E4-4A31-43DB-B3BF-8E8EF2B79F2D}" type="pres">
      <dgm:prSet presAssocID="{66E51CD7-05D6-4658-BDAA-92C6F3E19708}" presName="parTrans" presStyleLbl="sibTrans2D1" presStyleIdx="11" presStyleCnt="12"/>
      <dgm:spPr/>
      <dgm:t>
        <a:bodyPr/>
        <a:lstStyle/>
        <a:p>
          <a:endParaRPr lang="ru-RU"/>
        </a:p>
      </dgm:t>
    </dgm:pt>
    <dgm:pt modelId="{C47D9E4B-AD47-4E79-B529-9B264E8F4F6B}" type="pres">
      <dgm:prSet presAssocID="{66E51CD7-05D6-4658-BDAA-92C6F3E19708}" presName="connectorText" presStyleLbl="sibTrans2D1" presStyleIdx="11" presStyleCnt="12"/>
      <dgm:spPr/>
      <dgm:t>
        <a:bodyPr/>
        <a:lstStyle/>
        <a:p>
          <a:endParaRPr lang="ru-RU"/>
        </a:p>
      </dgm:t>
    </dgm:pt>
    <dgm:pt modelId="{E0AC84DD-2093-416F-85DE-E547FE520660}" type="pres">
      <dgm:prSet presAssocID="{3BA0FA79-0F0A-4F39-8C6F-85BF113366C3}" presName="node" presStyleLbl="node1" presStyleIdx="11" presStyleCnt="12" custRadScaleRad="90306" custRadScaleInc="-3914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2700FF3-5EF2-4556-B7CB-5EBE7BC8D130}" type="presOf" srcId="{C35BFE0D-8D40-49C7-84A0-D02CDA978B8B}" destId="{1E3E2163-F1EA-4E3B-9876-7601B98655DD}" srcOrd="0" destOrd="0" presId="urn:microsoft.com/office/officeart/2005/8/layout/radial5"/>
    <dgm:cxn modelId="{4A189105-0239-4451-ACE0-D31E9CBF66B8}" srcId="{6F647F05-65E5-443B-9310-4AF895EEC1B0}" destId="{3BA0FA79-0F0A-4F39-8C6F-85BF113366C3}" srcOrd="11" destOrd="0" parTransId="{66E51CD7-05D6-4658-BDAA-92C6F3E19708}" sibTransId="{3F86135B-3CC7-4CEB-B411-92453A9354E3}"/>
    <dgm:cxn modelId="{32EE6B59-151B-4DFF-91A5-B8BBF9E5CFAB}" type="presOf" srcId="{BC4B6763-2F33-4CCB-B9CC-377BBD0F0800}" destId="{A0B7EB92-DF16-476D-BB87-6C0D26E26F61}" srcOrd="0" destOrd="0" presId="urn:microsoft.com/office/officeart/2005/8/layout/radial5"/>
    <dgm:cxn modelId="{C76B1FDD-1515-4548-A84A-CDE5C2B70761}" srcId="{6F647F05-65E5-443B-9310-4AF895EEC1B0}" destId="{4B1A8440-411B-4A5D-AFC7-3583C59ADD0E}" srcOrd="2" destOrd="0" parTransId="{082CE592-953F-441B-B0C2-F864433A8493}" sibTransId="{0D0679BE-35CF-4C4A-B8A9-7CB6E4D6163D}"/>
    <dgm:cxn modelId="{FF0768D5-736B-4303-BD6A-9E5CCF52E764}" type="presOf" srcId="{C021BE46-16AF-4372-B2A0-67875E2C82CF}" destId="{DA660ED5-C4B7-4208-928A-B8DD66837486}" srcOrd="1" destOrd="0" presId="urn:microsoft.com/office/officeart/2005/8/layout/radial5"/>
    <dgm:cxn modelId="{92C789A7-50FC-487C-835A-422FCFB1CF44}" type="presOf" srcId="{62E153EB-408C-4CB3-B6CA-2A439518E14B}" destId="{83F11675-07D9-406F-853D-13FD28BBB805}" srcOrd="0" destOrd="0" presId="urn:microsoft.com/office/officeart/2005/8/layout/radial5"/>
    <dgm:cxn modelId="{BDBC8127-C9A5-4636-AF0A-79E42F53D923}" srcId="{6F647F05-65E5-443B-9310-4AF895EEC1B0}" destId="{D2A69AB7-A0A6-4501-95CD-2902A3384DE3}" srcOrd="6" destOrd="0" parTransId="{9DEE7B50-C1CB-48D2-999B-DF1098A88396}" sibTransId="{B4AB27D7-F679-4C2F-B351-354C992C8F30}"/>
    <dgm:cxn modelId="{C4418C66-D1E8-4DD3-B783-689F2DA23817}" type="presOf" srcId="{08170AFC-8E89-4179-A96D-636AFFD8C3F3}" destId="{53D78D63-5F88-4163-9535-46A64127BD3A}" srcOrd="1" destOrd="0" presId="urn:microsoft.com/office/officeart/2005/8/layout/radial5"/>
    <dgm:cxn modelId="{07B537B3-157E-4163-BE0B-90C491EC5951}" type="presOf" srcId="{DC5D5739-3654-4815-83B1-177EAF0BDD25}" destId="{3AB02449-4EBC-4302-B256-364ED94D6C2F}" srcOrd="0" destOrd="0" presId="urn:microsoft.com/office/officeart/2005/8/layout/radial5"/>
    <dgm:cxn modelId="{580A3158-E80C-4C86-8105-5AE393BA664B}" srcId="{6F647F05-65E5-443B-9310-4AF895EEC1B0}" destId="{B0A1EC5B-815C-4425-973C-68029EF41D7F}" srcOrd="1" destOrd="0" parTransId="{DC5D5739-3654-4815-83B1-177EAF0BDD25}" sibTransId="{AA1BE4F7-E012-4997-ADED-902B244BA27E}"/>
    <dgm:cxn modelId="{E7BE5A31-4107-4281-9F7B-A5141996E5C9}" type="presOf" srcId="{B0A1EC5B-815C-4425-973C-68029EF41D7F}" destId="{790C8D0D-7FCC-415C-91A5-F97C81F47FA6}" srcOrd="0" destOrd="0" presId="urn:microsoft.com/office/officeart/2005/8/layout/radial5"/>
    <dgm:cxn modelId="{DA3D17C2-8A65-4160-9B01-A012F2CC24FE}" type="presOf" srcId="{082CE592-953F-441B-B0C2-F864433A8493}" destId="{A0E222DD-64BD-4A89-BBB9-2B80D8318D4A}" srcOrd="0" destOrd="0" presId="urn:microsoft.com/office/officeart/2005/8/layout/radial5"/>
    <dgm:cxn modelId="{52F6D51B-E8B4-48A5-929D-277E9CA65A91}" type="presOf" srcId="{8D513BD1-7137-4BB2-A1F4-1B02EFB0F34F}" destId="{4731EA70-1FA8-49F5-A6BF-4AE9CB97C303}" srcOrd="0" destOrd="0" presId="urn:microsoft.com/office/officeart/2005/8/layout/radial5"/>
    <dgm:cxn modelId="{89CDE29E-2BC4-4916-BB9C-B01E0BA2FF9D}" type="presOf" srcId="{A8FC0520-4E1C-47C9-9459-5A566E2A3269}" destId="{47F0322C-5978-482D-A409-1280E22C6D82}" srcOrd="1" destOrd="0" presId="urn:microsoft.com/office/officeart/2005/8/layout/radial5"/>
    <dgm:cxn modelId="{86B075AB-06CB-4837-8A66-F837EFDCED30}" type="presOf" srcId="{9F96D360-CB55-48DB-9778-BF90DCE1129E}" destId="{69EA0517-EDCB-4CEB-899F-D56DCF7B4404}" srcOrd="0" destOrd="0" presId="urn:microsoft.com/office/officeart/2005/8/layout/radial5"/>
    <dgm:cxn modelId="{A9FD25EB-6056-4200-A1EC-1866E2BB1080}" srcId="{6F647F05-65E5-443B-9310-4AF895EEC1B0}" destId="{C35BFE0D-8D40-49C7-84A0-D02CDA978B8B}" srcOrd="8" destOrd="0" parTransId="{32A91E05-862A-476E-8C90-5D9C83A7BD2B}" sibTransId="{CFA0926F-5890-43B8-94D6-CB7F1D59C669}"/>
    <dgm:cxn modelId="{ABB8D3AC-32ED-44B8-98D1-601987ACC1D1}" srcId="{6F647F05-65E5-443B-9310-4AF895EEC1B0}" destId="{9F96D360-CB55-48DB-9778-BF90DCE1129E}" srcOrd="7" destOrd="0" parTransId="{BC4B6763-2F33-4CCB-B9CC-377BBD0F0800}" sibTransId="{286A4893-ECEC-4EFE-BAC3-3F1C84511E21}"/>
    <dgm:cxn modelId="{06644786-9A3F-48CE-BA93-68B8D6261C53}" type="presOf" srcId="{77DF95E1-3397-43CE-99EF-E82D1E9B2066}" destId="{7A035AEB-3A20-4DC3-9A60-032AB2743B03}" srcOrd="0" destOrd="0" presId="urn:microsoft.com/office/officeart/2005/8/layout/radial5"/>
    <dgm:cxn modelId="{A5BC18A6-1C74-45AC-A35E-DB57538BF8E8}" srcId="{6F647F05-65E5-443B-9310-4AF895EEC1B0}" destId="{D63A74EC-A1EC-4823-AB28-835C2DE63D58}" srcOrd="0" destOrd="0" parTransId="{8D513BD1-7137-4BB2-A1F4-1B02EFB0F34F}" sibTransId="{791BBDCE-20BF-42D5-A05C-65C02968CEA7}"/>
    <dgm:cxn modelId="{9728AA65-842C-43A2-8B30-A677AF8FB95F}" type="presOf" srcId="{8D513BD1-7137-4BB2-A1F4-1B02EFB0F34F}" destId="{8D15C70B-27DC-4BC4-8B54-1A6B8CC1DBC1}" srcOrd="1" destOrd="0" presId="urn:microsoft.com/office/officeart/2005/8/layout/radial5"/>
    <dgm:cxn modelId="{4C4E36CB-4790-4586-8B5E-24DE45FF7A3C}" type="presOf" srcId="{082CE592-953F-441B-B0C2-F864433A8493}" destId="{839DF450-14DD-4280-9AEE-DA73938E9B9D}" srcOrd="1" destOrd="0" presId="urn:microsoft.com/office/officeart/2005/8/layout/radial5"/>
    <dgm:cxn modelId="{420E5929-73A4-4A38-8264-96367E09F888}" srcId="{6F647F05-65E5-443B-9310-4AF895EEC1B0}" destId="{420BA717-63F2-4ED1-9193-BDF0AD7BC7EB}" srcOrd="4" destOrd="0" parTransId="{A8FC0520-4E1C-47C9-9459-5A566E2A3269}" sibTransId="{93B10FAD-F9FB-447F-AB26-67CC3C3A8B52}"/>
    <dgm:cxn modelId="{993E2A50-E631-4EC5-A161-67020F5A34D9}" type="presOf" srcId="{D2A69AB7-A0A6-4501-95CD-2902A3384DE3}" destId="{FED909B6-8F19-4D98-AAC2-EBEEF4830C2B}" srcOrd="0" destOrd="0" presId="urn:microsoft.com/office/officeart/2005/8/layout/radial5"/>
    <dgm:cxn modelId="{13A3C060-02C2-440C-8999-733ED30C8C7E}" type="presOf" srcId="{6B4A9C71-5243-4375-98C7-BA189146832B}" destId="{8B82EA68-B59A-424E-9756-C221A13DB47F}" srcOrd="0" destOrd="0" presId="urn:microsoft.com/office/officeart/2005/8/layout/radial5"/>
    <dgm:cxn modelId="{22EC0AB5-9012-4936-BE1B-AF6CC7AEDCDB}" srcId="{6B4A9C71-5243-4375-98C7-BA189146832B}" destId="{45744066-B02E-4576-A7F1-E2464C0E1366}" srcOrd="1" destOrd="0" parTransId="{0677F5B0-6215-44F3-BDE3-BB79C72F21B8}" sibTransId="{BC236EC9-8B41-443E-BEDA-2F2BE533A095}"/>
    <dgm:cxn modelId="{CA650B5A-484E-4FA4-A2C3-60E7E8F817FF}" type="presOf" srcId="{77DF95E1-3397-43CE-99EF-E82D1E9B2066}" destId="{4273F29E-B93C-44D6-A671-FCDC77ED9BA3}" srcOrd="1" destOrd="0" presId="urn:microsoft.com/office/officeart/2005/8/layout/radial5"/>
    <dgm:cxn modelId="{091EB92C-55BC-43B4-903B-CA4A30485601}" type="presOf" srcId="{66E51CD7-05D6-4658-BDAA-92C6F3E19708}" destId="{C47D9E4B-AD47-4E79-B529-9B264E8F4F6B}" srcOrd="1" destOrd="0" presId="urn:microsoft.com/office/officeart/2005/8/layout/radial5"/>
    <dgm:cxn modelId="{B17AD0AC-43E3-45E1-9E48-EC8B1CB5BD5D}" type="presOf" srcId="{08170AFC-8E89-4179-A96D-636AFFD8C3F3}" destId="{DF27FC25-052B-426A-9E06-117E992234F6}" srcOrd="0" destOrd="0" presId="urn:microsoft.com/office/officeart/2005/8/layout/radial5"/>
    <dgm:cxn modelId="{9BCB608A-0A5E-4ADA-86A9-283215221B88}" type="presOf" srcId="{DC5D5739-3654-4815-83B1-177EAF0BDD25}" destId="{FE506610-9E90-41A7-A422-EB70C350B050}" srcOrd="1" destOrd="0" presId="urn:microsoft.com/office/officeart/2005/8/layout/radial5"/>
    <dgm:cxn modelId="{E7239DBA-8E0C-43F4-B5F3-3E3AFB946141}" type="presOf" srcId="{AA0A2BD5-A368-4F17-8E9D-23F1FC377812}" destId="{EB1C3899-7B42-47CD-912B-DD035472498D}" srcOrd="0" destOrd="0" presId="urn:microsoft.com/office/officeart/2005/8/layout/radial5"/>
    <dgm:cxn modelId="{8F149D82-5BC9-4056-BD5B-386F018DE736}" type="presOf" srcId="{637E412C-91EE-486E-8354-15F2384BE3EA}" destId="{D8B200F5-4D07-49B2-A587-C2FE6CEC49F8}" srcOrd="0" destOrd="0" presId="urn:microsoft.com/office/officeart/2005/8/layout/radial5"/>
    <dgm:cxn modelId="{48ECD170-E6C5-489E-A263-20CC615C17AB}" srcId="{6F647F05-65E5-443B-9310-4AF895EEC1B0}" destId="{AA0A2BD5-A368-4F17-8E9D-23F1FC377812}" srcOrd="5" destOrd="0" parTransId="{6598F354-400C-439C-BDD5-729D663E252E}" sibTransId="{0A69E1AC-CA25-4F66-967D-B64CF01B740F}"/>
    <dgm:cxn modelId="{E27D181F-A955-4A58-9BBB-A64A6703201C}" type="presOf" srcId="{4E037BB9-0FBE-485B-9D96-CA97E236F16F}" destId="{EB1C3899-7B42-47CD-912B-DD035472498D}" srcOrd="0" destOrd="1" presId="urn:microsoft.com/office/officeart/2005/8/layout/radial5"/>
    <dgm:cxn modelId="{AA42EE02-6032-42A8-9987-55036734DA83}" type="presOf" srcId="{6F647F05-65E5-443B-9310-4AF895EEC1B0}" destId="{ED72E44C-8498-48F8-9652-E5DD6AC5818D}" srcOrd="0" destOrd="0" presId="urn:microsoft.com/office/officeart/2005/8/layout/radial5"/>
    <dgm:cxn modelId="{EA60BD94-54CE-450D-A117-19A3057D3DE3}" srcId="{6F647F05-65E5-443B-9310-4AF895EEC1B0}" destId="{637E412C-91EE-486E-8354-15F2384BE3EA}" srcOrd="3" destOrd="0" parTransId="{C021BE46-16AF-4372-B2A0-67875E2C82CF}" sibTransId="{6923DAD3-03A3-4184-9D76-6CCF9386A60A}"/>
    <dgm:cxn modelId="{3D298F8D-7730-4720-94EF-B08F939E41C7}" type="presOf" srcId="{BC4B6763-2F33-4CCB-B9CC-377BBD0F0800}" destId="{E3A5A4EE-729B-477E-AEA8-7FC61FA6B941}" srcOrd="1" destOrd="0" presId="urn:microsoft.com/office/officeart/2005/8/layout/radial5"/>
    <dgm:cxn modelId="{1A976768-17E0-4135-90C3-A0A1FBEE2DE4}" type="presOf" srcId="{66E51CD7-05D6-4658-BDAA-92C6F3E19708}" destId="{553B84E4-4A31-43DB-B3BF-8E8EF2B79F2D}" srcOrd="0" destOrd="0" presId="urn:microsoft.com/office/officeart/2005/8/layout/radial5"/>
    <dgm:cxn modelId="{30BC86BE-C78E-4BDF-A18F-EC67709D7EF3}" srcId="{AA0A2BD5-A368-4F17-8E9D-23F1FC377812}" destId="{4E037BB9-0FBE-485B-9D96-CA97E236F16F}" srcOrd="0" destOrd="0" parTransId="{1BC0C76F-59B3-4CB2-A81C-773F8BFBB2D1}" sibTransId="{661EBCA7-E4FC-4670-AE0C-E6651D40875B}"/>
    <dgm:cxn modelId="{71320FC6-68C8-4145-AACE-CB7B90450F25}" type="presOf" srcId="{C021BE46-16AF-4372-B2A0-67875E2C82CF}" destId="{06F93DE9-E67A-4CE1-BC6B-5C458B1137B0}" srcOrd="0" destOrd="0" presId="urn:microsoft.com/office/officeart/2005/8/layout/radial5"/>
    <dgm:cxn modelId="{AA9A52AA-5D6D-4ABC-8ACC-7EA59C750694}" type="presOf" srcId="{32A91E05-862A-476E-8C90-5D9C83A7BD2B}" destId="{F6C78620-3ECE-4B34-9A73-1D7C770EA3FB}" srcOrd="0" destOrd="0" presId="urn:microsoft.com/office/officeart/2005/8/layout/radial5"/>
    <dgm:cxn modelId="{0E4B93AF-11EF-4A03-9B49-1609FBF16A43}" type="presOf" srcId="{32A91E05-862A-476E-8C90-5D9C83A7BD2B}" destId="{B2C5D6C6-7F34-4066-A2C1-3A1FA7BA6F70}" srcOrd="1" destOrd="0" presId="urn:microsoft.com/office/officeart/2005/8/layout/radial5"/>
    <dgm:cxn modelId="{4DBF7B55-349F-4B42-90EA-AFBAC2EEB052}" type="presOf" srcId="{D78F1D4C-A2EF-4C56-940B-FB3F18A7298D}" destId="{EDA34655-9131-4731-957F-5382F53A0660}" srcOrd="0" destOrd="0" presId="urn:microsoft.com/office/officeart/2005/8/layout/radial5"/>
    <dgm:cxn modelId="{ABED2E02-15A5-4C16-B1D1-602D9ACBE16D}" type="presOf" srcId="{4B1A8440-411B-4A5D-AFC7-3583C59ADD0E}" destId="{73BC26A8-8D0F-45E6-9E3B-37EADD227262}" srcOrd="0" destOrd="0" presId="urn:microsoft.com/office/officeart/2005/8/layout/radial5"/>
    <dgm:cxn modelId="{71FA8F34-8092-4517-887C-26050E9F2A90}" srcId="{6B4A9C71-5243-4375-98C7-BA189146832B}" destId="{5BF636BB-5DDB-443B-BF03-7A764813EFC9}" srcOrd="3" destOrd="0" parTransId="{ECBC13CB-0E4B-4202-AAA0-8D11A0067FDC}" sibTransId="{E28794F7-086C-4C94-AB2B-831CC1639D1F}"/>
    <dgm:cxn modelId="{A00878C0-A87A-42B9-83D7-EE8880E34935}" srcId="{6F647F05-65E5-443B-9310-4AF895EEC1B0}" destId="{D78F1D4C-A2EF-4C56-940B-FB3F18A7298D}" srcOrd="10" destOrd="0" parTransId="{08170AFC-8E89-4179-A96D-636AFFD8C3F3}" sibTransId="{3B6B2775-EA0D-4CA6-A4A3-0187E341F68C}"/>
    <dgm:cxn modelId="{2699B24F-ACF8-4550-AD9A-F2660EC49258}" type="presOf" srcId="{420BA717-63F2-4ED1-9193-BDF0AD7BC7EB}" destId="{FFE63D16-C443-42C8-BB30-4CA61876A647}" srcOrd="0" destOrd="0" presId="urn:microsoft.com/office/officeart/2005/8/layout/radial5"/>
    <dgm:cxn modelId="{6F196EAE-17CF-4414-9FA3-1C9E9DAFB1F0}" type="presOf" srcId="{D63A74EC-A1EC-4823-AB28-835C2DE63D58}" destId="{E2EC1D87-F728-458A-8AB1-7A3D78F9D25E}" srcOrd="0" destOrd="0" presId="urn:microsoft.com/office/officeart/2005/8/layout/radial5"/>
    <dgm:cxn modelId="{41818503-99A8-476A-96AC-0287D543A5D6}" type="presOf" srcId="{A8FC0520-4E1C-47C9-9459-5A566E2A3269}" destId="{E7EAB10C-E176-4610-B2C6-BE8F83AD0F9B}" srcOrd="0" destOrd="0" presId="urn:microsoft.com/office/officeart/2005/8/layout/radial5"/>
    <dgm:cxn modelId="{AC09677F-9062-421F-BB43-4AC0612AEA44}" srcId="{6B4A9C71-5243-4375-98C7-BA189146832B}" destId="{9C91FA12-AC62-4A52-92E6-5E87EAE28BF6}" srcOrd="2" destOrd="0" parTransId="{0EFC1585-8944-4D09-8DCC-075604E1DAB7}" sibTransId="{DF7A1295-DB09-4F60-BE2B-256F67B784CD}"/>
    <dgm:cxn modelId="{6AFCD85F-4E83-4253-B57C-63DBA47E25CC}" type="presOf" srcId="{9DEE7B50-C1CB-48D2-999B-DF1098A88396}" destId="{881BA4B6-6173-4BE7-ACB0-127409627ABA}" srcOrd="1" destOrd="0" presId="urn:microsoft.com/office/officeart/2005/8/layout/radial5"/>
    <dgm:cxn modelId="{67C9C16B-C80C-4673-891A-0E15E285D84B}" type="presOf" srcId="{6598F354-400C-439C-BDD5-729D663E252E}" destId="{FA950D33-9BD9-4D37-A533-789F5554AFB5}" srcOrd="0" destOrd="0" presId="urn:microsoft.com/office/officeart/2005/8/layout/radial5"/>
    <dgm:cxn modelId="{F280695C-BCD4-44D5-BD42-7B1024E9C69E}" srcId="{6B4A9C71-5243-4375-98C7-BA189146832B}" destId="{6F647F05-65E5-443B-9310-4AF895EEC1B0}" srcOrd="0" destOrd="0" parTransId="{75BFC95B-EA58-4583-BC2B-08582B3ED8DC}" sibTransId="{FCC559A8-CB2E-461F-864E-CCB99C0FD9A4}"/>
    <dgm:cxn modelId="{AF519C85-44F7-4E4D-AF80-8051405C3F98}" type="presOf" srcId="{3BA0FA79-0F0A-4F39-8C6F-85BF113366C3}" destId="{E0AC84DD-2093-416F-85DE-E547FE520660}" srcOrd="0" destOrd="0" presId="urn:microsoft.com/office/officeart/2005/8/layout/radial5"/>
    <dgm:cxn modelId="{773FC4FE-F49B-43D6-8994-46D6605CBA43}" type="presOf" srcId="{6598F354-400C-439C-BDD5-729D663E252E}" destId="{F326903B-AF5C-41D9-A950-9DE60C069BDF}" srcOrd="1" destOrd="0" presId="urn:microsoft.com/office/officeart/2005/8/layout/radial5"/>
    <dgm:cxn modelId="{ADC9DA9E-F2B6-4896-9683-798475FBAEB4}" type="presOf" srcId="{9DEE7B50-C1CB-48D2-999B-DF1098A88396}" destId="{2F5553CB-2478-4421-B002-5FA728364A78}" srcOrd="0" destOrd="0" presId="urn:microsoft.com/office/officeart/2005/8/layout/radial5"/>
    <dgm:cxn modelId="{54059384-7D56-4783-9E6B-CB7051B26B45}" srcId="{6F647F05-65E5-443B-9310-4AF895EEC1B0}" destId="{62E153EB-408C-4CB3-B6CA-2A439518E14B}" srcOrd="9" destOrd="0" parTransId="{77DF95E1-3397-43CE-99EF-E82D1E9B2066}" sibTransId="{69F9F7AF-4DAB-4B6C-A26F-22C945FB8A80}"/>
    <dgm:cxn modelId="{A7B02A78-EB42-463F-8CCA-740665AB810D}" type="presParOf" srcId="{8B82EA68-B59A-424E-9756-C221A13DB47F}" destId="{ED72E44C-8498-48F8-9652-E5DD6AC5818D}" srcOrd="0" destOrd="0" presId="urn:microsoft.com/office/officeart/2005/8/layout/radial5"/>
    <dgm:cxn modelId="{FDAD871A-62C1-4ACB-A9F5-E00A6097AAA7}" type="presParOf" srcId="{8B82EA68-B59A-424E-9756-C221A13DB47F}" destId="{4731EA70-1FA8-49F5-A6BF-4AE9CB97C303}" srcOrd="1" destOrd="0" presId="urn:microsoft.com/office/officeart/2005/8/layout/radial5"/>
    <dgm:cxn modelId="{1C413B24-9EBF-433B-89E6-0F7F9916767B}" type="presParOf" srcId="{4731EA70-1FA8-49F5-A6BF-4AE9CB97C303}" destId="{8D15C70B-27DC-4BC4-8B54-1A6B8CC1DBC1}" srcOrd="0" destOrd="0" presId="urn:microsoft.com/office/officeart/2005/8/layout/radial5"/>
    <dgm:cxn modelId="{2DA8793B-D65F-4C2F-8DF8-E76123ACCA2F}" type="presParOf" srcId="{8B82EA68-B59A-424E-9756-C221A13DB47F}" destId="{E2EC1D87-F728-458A-8AB1-7A3D78F9D25E}" srcOrd="2" destOrd="0" presId="urn:microsoft.com/office/officeart/2005/8/layout/radial5"/>
    <dgm:cxn modelId="{DD56AADB-EA41-4FC8-BCBF-2B902B13E6B5}" type="presParOf" srcId="{8B82EA68-B59A-424E-9756-C221A13DB47F}" destId="{3AB02449-4EBC-4302-B256-364ED94D6C2F}" srcOrd="3" destOrd="0" presId="urn:microsoft.com/office/officeart/2005/8/layout/radial5"/>
    <dgm:cxn modelId="{B0DD324F-5131-45A4-8E74-517D72293AF9}" type="presParOf" srcId="{3AB02449-4EBC-4302-B256-364ED94D6C2F}" destId="{FE506610-9E90-41A7-A422-EB70C350B050}" srcOrd="0" destOrd="0" presId="urn:microsoft.com/office/officeart/2005/8/layout/radial5"/>
    <dgm:cxn modelId="{7C24DD8F-6B75-4AF8-87A8-2025EBB5E0B2}" type="presParOf" srcId="{8B82EA68-B59A-424E-9756-C221A13DB47F}" destId="{790C8D0D-7FCC-415C-91A5-F97C81F47FA6}" srcOrd="4" destOrd="0" presId="urn:microsoft.com/office/officeart/2005/8/layout/radial5"/>
    <dgm:cxn modelId="{4857C1DB-3B6C-4EBE-B2DD-290D1C2FA5A4}" type="presParOf" srcId="{8B82EA68-B59A-424E-9756-C221A13DB47F}" destId="{A0E222DD-64BD-4A89-BBB9-2B80D8318D4A}" srcOrd="5" destOrd="0" presId="urn:microsoft.com/office/officeart/2005/8/layout/radial5"/>
    <dgm:cxn modelId="{7A558448-173A-419C-BFE0-616C6382638D}" type="presParOf" srcId="{A0E222DD-64BD-4A89-BBB9-2B80D8318D4A}" destId="{839DF450-14DD-4280-9AEE-DA73938E9B9D}" srcOrd="0" destOrd="0" presId="urn:microsoft.com/office/officeart/2005/8/layout/radial5"/>
    <dgm:cxn modelId="{D607D196-B98F-4BEF-8BBD-FA902A82D2D8}" type="presParOf" srcId="{8B82EA68-B59A-424E-9756-C221A13DB47F}" destId="{73BC26A8-8D0F-45E6-9E3B-37EADD227262}" srcOrd="6" destOrd="0" presId="urn:microsoft.com/office/officeart/2005/8/layout/radial5"/>
    <dgm:cxn modelId="{8DF4460F-72A4-43AB-8AC1-D02EA9EA2532}" type="presParOf" srcId="{8B82EA68-B59A-424E-9756-C221A13DB47F}" destId="{06F93DE9-E67A-4CE1-BC6B-5C458B1137B0}" srcOrd="7" destOrd="0" presId="urn:microsoft.com/office/officeart/2005/8/layout/radial5"/>
    <dgm:cxn modelId="{3C464C5C-8192-4C68-8916-F106B56D4F26}" type="presParOf" srcId="{06F93DE9-E67A-4CE1-BC6B-5C458B1137B0}" destId="{DA660ED5-C4B7-4208-928A-B8DD66837486}" srcOrd="0" destOrd="0" presId="urn:microsoft.com/office/officeart/2005/8/layout/radial5"/>
    <dgm:cxn modelId="{67FD98A4-42FC-47F5-84B4-3D44F640148C}" type="presParOf" srcId="{8B82EA68-B59A-424E-9756-C221A13DB47F}" destId="{D8B200F5-4D07-49B2-A587-C2FE6CEC49F8}" srcOrd="8" destOrd="0" presId="urn:microsoft.com/office/officeart/2005/8/layout/radial5"/>
    <dgm:cxn modelId="{C549B83A-1BE4-420B-B07A-F292A10852CA}" type="presParOf" srcId="{8B82EA68-B59A-424E-9756-C221A13DB47F}" destId="{E7EAB10C-E176-4610-B2C6-BE8F83AD0F9B}" srcOrd="9" destOrd="0" presId="urn:microsoft.com/office/officeart/2005/8/layout/radial5"/>
    <dgm:cxn modelId="{DDE01CD4-2FD8-410B-9F22-83F5C4CBEAA1}" type="presParOf" srcId="{E7EAB10C-E176-4610-B2C6-BE8F83AD0F9B}" destId="{47F0322C-5978-482D-A409-1280E22C6D82}" srcOrd="0" destOrd="0" presId="urn:microsoft.com/office/officeart/2005/8/layout/radial5"/>
    <dgm:cxn modelId="{81FCAC48-B41E-439E-A9A7-E6F80AC85B1A}" type="presParOf" srcId="{8B82EA68-B59A-424E-9756-C221A13DB47F}" destId="{FFE63D16-C443-42C8-BB30-4CA61876A647}" srcOrd="10" destOrd="0" presId="urn:microsoft.com/office/officeart/2005/8/layout/radial5"/>
    <dgm:cxn modelId="{B95E3FEC-FE78-4CE0-B536-77BAF938786B}" type="presParOf" srcId="{8B82EA68-B59A-424E-9756-C221A13DB47F}" destId="{FA950D33-9BD9-4D37-A533-789F5554AFB5}" srcOrd="11" destOrd="0" presId="urn:microsoft.com/office/officeart/2005/8/layout/radial5"/>
    <dgm:cxn modelId="{BD71C661-3071-4725-8404-DD664F908192}" type="presParOf" srcId="{FA950D33-9BD9-4D37-A533-789F5554AFB5}" destId="{F326903B-AF5C-41D9-A950-9DE60C069BDF}" srcOrd="0" destOrd="0" presId="urn:microsoft.com/office/officeart/2005/8/layout/radial5"/>
    <dgm:cxn modelId="{FF3BD99B-1342-434C-91B5-D2B9F42A9B87}" type="presParOf" srcId="{8B82EA68-B59A-424E-9756-C221A13DB47F}" destId="{EB1C3899-7B42-47CD-912B-DD035472498D}" srcOrd="12" destOrd="0" presId="urn:microsoft.com/office/officeart/2005/8/layout/radial5"/>
    <dgm:cxn modelId="{1BE6F9C2-25FB-4DC0-ADE5-699808454ADB}" type="presParOf" srcId="{8B82EA68-B59A-424E-9756-C221A13DB47F}" destId="{2F5553CB-2478-4421-B002-5FA728364A78}" srcOrd="13" destOrd="0" presId="urn:microsoft.com/office/officeart/2005/8/layout/radial5"/>
    <dgm:cxn modelId="{87F3EB5F-ACDB-4E79-AE07-6043C3A48D7B}" type="presParOf" srcId="{2F5553CB-2478-4421-B002-5FA728364A78}" destId="{881BA4B6-6173-4BE7-ACB0-127409627ABA}" srcOrd="0" destOrd="0" presId="urn:microsoft.com/office/officeart/2005/8/layout/radial5"/>
    <dgm:cxn modelId="{F75FF2BE-9767-4C85-BF0E-6EDF57E9461D}" type="presParOf" srcId="{8B82EA68-B59A-424E-9756-C221A13DB47F}" destId="{FED909B6-8F19-4D98-AAC2-EBEEF4830C2B}" srcOrd="14" destOrd="0" presId="urn:microsoft.com/office/officeart/2005/8/layout/radial5"/>
    <dgm:cxn modelId="{12834C2C-3312-41FA-9435-0E7734282BAE}" type="presParOf" srcId="{8B82EA68-B59A-424E-9756-C221A13DB47F}" destId="{A0B7EB92-DF16-476D-BB87-6C0D26E26F61}" srcOrd="15" destOrd="0" presId="urn:microsoft.com/office/officeart/2005/8/layout/radial5"/>
    <dgm:cxn modelId="{007D5F66-F003-47A0-B1D6-49ADF329FA7E}" type="presParOf" srcId="{A0B7EB92-DF16-476D-BB87-6C0D26E26F61}" destId="{E3A5A4EE-729B-477E-AEA8-7FC61FA6B941}" srcOrd="0" destOrd="0" presId="urn:microsoft.com/office/officeart/2005/8/layout/radial5"/>
    <dgm:cxn modelId="{E4CE2A71-F4CE-4D59-AD3F-CB46DAA0A4A4}" type="presParOf" srcId="{8B82EA68-B59A-424E-9756-C221A13DB47F}" destId="{69EA0517-EDCB-4CEB-899F-D56DCF7B4404}" srcOrd="16" destOrd="0" presId="urn:microsoft.com/office/officeart/2005/8/layout/radial5"/>
    <dgm:cxn modelId="{31EB3F53-F6C4-4FDC-9237-874139BD69D9}" type="presParOf" srcId="{8B82EA68-B59A-424E-9756-C221A13DB47F}" destId="{F6C78620-3ECE-4B34-9A73-1D7C770EA3FB}" srcOrd="17" destOrd="0" presId="urn:microsoft.com/office/officeart/2005/8/layout/radial5"/>
    <dgm:cxn modelId="{A32D066A-A0C8-489C-BCD9-EB551ADB8F90}" type="presParOf" srcId="{F6C78620-3ECE-4B34-9A73-1D7C770EA3FB}" destId="{B2C5D6C6-7F34-4066-A2C1-3A1FA7BA6F70}" srcOrd="0" destOrd="0" presId="urn:microsoft.com/office/officeart/2005/8/layout/radial5"/>
    <dgm:cxn modelId="{F576F758-3BFF-4589-9824-9F7D9118CF66}" type="presParOf" srcId="{8B82EA68-B59A-424E-9756-C221A13DB47F}" destId="{1E3E2163-F1EA-4E3B-9876-7601B98655DD}" srcOrd="18" destOrd="0" presId="urn:microsoft.com/office/officeart/2005/8/layout/radial5"/>
    <dgm:cxn modelId="{1A9DDF7F-2E64-4216-8839-9222CD497DCE}" type="presParOf" srcId="{8B82EA68-B59A-424E-9756-C221A13DB47F}" destId="{7A035AEB-3A20-4DC3-9A60-032AB2743B03}" srcOrd="19" destOrd="0" presId="urn:microsoft.com/office/officeart/2005/8/layout/radial5"/>
    <dgm:cxn modelId="{66F8070A-F9D9-443F-870B-5B098E6EC9E4}" type="presParOf" srcId="{7A035AEB-3A20-4DC3-9A60-032AB2743B03}" destId="{4273F29E-B93C-44D6-A671-FCDC77ED9BA3}" srcOrd="0" destOrd="0" presId="urn:microsoft.com/office/officeart/2005/8/layout/radial5"/>
    <dgm:cxn modelId="{64C4F4AA-FD95-422F-887F-604CD9D31E2B}" type="presParOf" srcId="{8B82EA68-B59A-424E-9756-C221A13DB47F}" destId="{83F11675-07D9-406F-853D-13FD28BBB805}" srcOrd="20" destOrd="0" presId="urn:microsoft.com/office/officeart/2005/8/layout/radial5"/>
    <dgm:cxn modelId="{0A4E87B6-76B5-4C5A-BBB4-F6FA30D64A01}" type="presParOf" srcId="{8B82EA68-B59A-424E-9756-C221A13DB47F}" destId="{DF27FC25-052B-426A-9E06-117E992234F6}" srcOrd="21" destOrd="0" presId="urn:microsoft.com/office/officeart/2005/8/layout/radial5"/>
    <dgm:cxn modelId="{00C33842-B415-49A7-ABC1-2BF77FD76316}" type="presParOf" srcId="{DF27FC25-052B-426A-9E06-117E992234F6}" destId="{53D78D63-5F88-4163-9535-46A64127BD3A}" srcOrd="0" destOrd="0" presId="urn:microsoft.com/office/officeart/2005/8/layout/radial5"/>
    <dgm:cxn modelId="{FDB96C34-FB08-4F42-9C7B-BD841FD20D76}" type="presParOf" srcId="{8B82EA68-B59A-424E-9756-C221A13DB47F}" destId="{EDA34655-9131-4731-957F-5382F53A0660}" srcOrd="22" destOrd="0" presId="urn:microsoft.com/office/officeart/2005/8/layout/radial5"/>
    <dgm:cxn modelId="{4CF2227E-F32F-4740-B7CF-D28DFE050C3B}" type="presParOf" srcId="{8B82EA68-B59A-424E-9756-C221A13DB47F}" destId="{553B84E4-4A31-43DB-B3BF-8E8EF2B79F2D}" srcOrd="23" destOrd="0" presId="urn:microsoft.com/office/officeart/2005/8/layout/radial5"/>
    <dgm:cxn modelId="{2E60CD7C-3CBB-49DB-B9FD-5C7D98DA5D16}" type="presParOf" srcId="{553B84E4-4A31-43DB-B3BF-8E8EF2B79F2D}" destId="{C47D9E4B-AD47-4E79-B529-9B264E8F4F6B}" srcOrd="0" destOrd="0" presId="urn:microsoft.com/office/officeart/2005/8/layout/radial5"/>
    <dgm:cxn modelId="{97154806-9031-4BC5-8D8E-F7F0B6089D84}" type="presParOf" srcId="{8B82EA68-B59A-424E-9756-C221A13DB47F}" destId="{E0AC84DD-2093-416F-85DE-E547FE520660}" srcOrd="2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DD7F84-EA97-45E3-A8AF-41ECED72EDA8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3EACDC9A-250C-4303-A01E-80E3044DC745}" type="pres">
      <dgm:prSet presAssocID="{5ADD7F84-EA97-45E3-A8AF-41ECED72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D843A049-F856-4885-B848-C0FA4315FB24}" type="presOf" srcId="{5ADD7F84-EA97-45E3-A8AF-41ECED72EDA8}" destId="{3EACDC9A-250C-4303-A01E-80E3044DC74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72E44C-8498-48F8-9652-E5DD6AC5818D}">
      <dsp:nvSpPr>
        <dsp:cNvPr id="0" name=""/>
        <dsp:cNvSpPr/>
      </dsp:nvSpPr>
      <dsp:spPr>
        <a:xfrm>
          <a:off x="2948708" y="1175684"/>
          <a:ext cx="2754882" cy="2334926"/>
        </a:xfrm>
        <a:prstGeom prst="ellipse">
          <a:avLst/>
        </a:prstGeom>
        <a:solidFill>
          <a:srgbClr val="FFFFCC"/>
        </a:solidFill>
        <a:ln>
          <a:solidFill>
            <a:schemeClr val="bg2">
              <a:lumMod val="5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Расходы бюджета – это выплачиваемые из бюджета денежные средства, за исключением средств, являющихся источниками финансирования дефицита бюджета</a:t>
          </a:r>
          <a:endParaRPr lang="ru-RU" sz="1400" b="1" i="0" kern="12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52151" y="1517626"/>
        <a:ext cx="1947996" cy="1651042"/>
      </dsp:txXfrm>
    </dsp:sp>
    <dsp:sp modelId="{4731EA70-1FA8-49F5-A6BF-4AE9CB97C303}">
      <dsp:nvSpPr>
        <dsp:cNvPr id="0" name=""/>
        <dsp:cNvSpPr/>
      </dsp:nvSpPr>
      <dsp:spPr>
        <a:xfrm rot="17460337">
          <a:off x="4720544" y="853689"/>
          <a:ext cx="185361" cy="4419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4738381" y="968027"/>
        <a:ext cx="129753" cy="265144"/>
      </dsp:txXfrm>
    </dsp:sp>
    <dsp:sp modelId="{E2EC1D87-F728-458A-8AB1-7A3D78F9D25E}">
      <dsp:nvSpPr>
        <dsp:cNvPr id="0" name=""/>
        <dsp:cNvSpPr/>
      </dsp:nvSpPr>
      <dsp:spPr>
        <a:xfrm>
          <a:off x="4586977" y="142866"/>
          <a:ext cx="866458" cy="78545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4713867" y="257894"/>
        <a:ext cx="612678" cy="555402"/>
      </dsp:txXfrm>
    </dsp:sp>
    <dsp:sp modelId="{3AB02449-4EBC-4302-B256-364ED94D6C2F}">
      <dsp:nvSpPr>
        <dsp:cNvPr id="0" name=""/>
        <dsp:cNvSpPr/>
      </dsp:nvSpPr>
      <dsp:spPr>
        <a:xfrm rot="19104442">
          <a:off x="5323530" y="1125900"/>
          <a:ext cx="250123" cy="4419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5332989" y="1239188"/>
        <a:ext cx="175086" cy="265144"/>
      </dsp:txXfrm>
    </dsp:sp>
    <dsp:sp modelId="{790C8D0D-7FCC-415C-91A5-F97C81F47FA6}">
      <dsp:nvSpPr>
        <dsp:cNvPr id="0" name=""/>
        <dsp:cNvSpPr/>
      </dsp:nvSpPr>
      <dsp:spPr>
        <a:xfrm>
          <a:off x="5515671" y="428628"/>
          <a:ext cx="909811" cy="909811"/>
        </a:xfrm>
        <a:prstGeom prst="ellipse">
          <a:avLst/>
        </a:prstGeom>
        <a:solidFill>
          <a:schemeClr val="accent3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5648910" y="561867"/>
        <a:ext cx="643333" cy="643333"/>
      </dsp:txXfrm>
    </dsp:sp>
    <dsp:sp modelId="{A0E222DD-64BD-4A89-BBB9-2B80D8318D4A}">
      <dsp:nvSpPr>
        <dsp:cNvPr id="0" name=""/>
        <dsp:cNvSpPr/>
      </dsp:nvSpPr>
      <dsp:spPr>
        <a:xfrm rot="1007379">
          <a:off x="5645652" y="2577334"/>
          <a:ext cx="249199" cy="441908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5647245" y="2654918"/>
        <a:ext cx="174439" cy="265144"/>
      </dsp:txXfrm>
    </dsp:sp>
    <dsp:sp modelId="{73BC26A8-8D0F-45E6-9E3B-37EADD227262}">
      <dsp:nvSpPr>
        <dsp:cNvPr id="0" name=""/>
        <dsp:cNvSpPr/>
      </dsp:nvSpPr>
      <dsp:spPr>
        <a:xfrm>
          <a:off x="5944302" y="2500329"/>
          <a:ext cx="955583" cy="95041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6084244" y="2639514"/>
        <a:ext cx="675699" cy="672046"/>
      </dsp:txXfrm>
    </dsp:sp>
    <dsp:sp modelId="{06F93DE9-E67A-4CE1-BC6B-5C458B1137B0}">
      <dsp:nvSpPr>
        <dsp:cNvPr id="0" name=""/>
        <dsp:cNvSpPr/>
      </dsp:nvSpPr>
      <dsp:spPr>
        <a:xfrm rot="20738101">
          <a:off x="5711063" y="1745525"/>
          <a:ext cx="171684" cy="4419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5711868" y="1840296"/>
        <a:ext cx="120179" cy="265144"/>
      </dsp:txXfrm>
    </dsp:sp>
    <dsp:sp modelId="{D8B200F5-4D07-49B2-A587-C2FE6CEC49F8}">
      <dsp:nvSpPr>
        <dsp:cNvPr id="0" name=""/>
        <dsp:cNvSpPr/>
      </dsp:nvSpPr>
      <dsp:spPr>
        <a:xfrm>
          <a:off x="5944292" y="1357323"/>
          <a:ext cx="909811" cy="90981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6077531" y="1490562"/>
        <a:ext cx="643333" cy="643333"/>
      </dsp:txXfrm>
    </dsp:sp>
    <dsp:sp modelId="{E7EAB10C-E176-4610-B2C6-BE8F83AD0F9B}">
      <dsp:nvSpPr>
        <dsp:cNvPr id="0" name=""/>
        <dsp:cNvSpPr/>
      </dsp:nvSpPr>
      <dsp:spPr>
        <a:xfrm rot="4512078">
          <a:off x="4580577" y="3416117"/>
          <a:ext cx="174821" cy="4419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4600102" y="3479146"/>
        <a:ext cx="122375" cy="265144"/>
      </dsp:txXfrm>
    </dsp:sp>
    <dsp:sp modelId="{FFE63D16-C443-42C8-BB30-4CA61876A647}">
      <dsp:nvSpPr>
        <dsp:cNvPr id="0" name=""/>
        <dsp:cNvSpPr/>
      </dsp:nvSpPr>
      <dsp:spPr>
        <a:xfrm>
          <a:off x="4372665" y="3786220"/>
          <a:ext cx="909811" cy="90981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4505904" y="3919459"/>
        <a:ext cx="643333" cy="643333"/>
      </dsp:txXfrm>
    </dsp:sp>
    <dsp:sp modelId="{FA950D33-9BD9-4D37-A533-789F5554AFB5}">
      <dsp:nvSpPr>
        <dsp:cNvPr id="0" name=""/>
        <dsp:cNvSpPr/>
      </dsp:nvSpPr>
      <dsp:spPr>
        <a:xfrm rot="2746513">
          <a:off x="5227509" y="3140519"/>
          <a:ext cx="179553" cy="4419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5235657" y="3209601"/>
        <a:ext cx="125687" cy="265144"/>
      </dsp:txXfrm>
    </dsp:sp>
    <dsp:sp modelId="{EB1C3899-7B42-47CD-912B-DD035472498D}">
      <dsp:nvSpPr>
        <dsp:cNvPr id="0" name=""/>
        <dsp:cNvSpPr/>
      </dsp:nvSpPr>
      <dsp:spPr>
        <a:xfrm>
          <a:off x="5301355" y="3357586"/>
          <a:ext cx="909811" cy="90981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300" kern="1200" dirty="0"/>
        </a:p>
      </dsp:txBody>
      <dsp:txXfrm>
        <a:off x="5434594" y="3490825"/>
        <a:ext cx="643333" cy="643333"/>
      </dsp:txXfrm>
    </dsp:sp>
    <dsp:sp modelId="{2F5553CB-2478-4421-B002-5FA728364A78}">
      <dsp:nvSpPr>
        <dsp:cNvPr id="0" name=""/>
        <dsp:cNvSpPr/>
      </dsp:nvSpPr>
      <dsp:spPr>
        <a:xfrm rot="6283337">
          <a:off x="3865300" y="3416185"/>
          <a:ext cx="241676" cy="4419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 rot="10800000">
        <a:off x="3910764" y="3469506"/>
        <a:ext cx="169173" cy="265144"/>
      </dsp:txXfrm>
    </dsp:sp>
    <dsp:sp modelId="{FED909B6-8F19-4D98-AAC2-EBEEF4830C2B}">
      <dsp:nvSpPr>
        <dsp:cNvPr id="0" name=""/>
        <dsp:cNvSpPr/>
      </dsp:nvSpPr>
      <dsp:spPr>
        <a:xfrm>
          <a:off x="3372533" y="3786204"/>
          <a:ext cx="909811" cy="90981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3505772" y="3919443"/>
        <a:ext cx="643333" cy="643333"/>
      </dsp:txXfrm>
    </dsp:sp>
    <dsp:sp modelId="{A0B7EB92-DF16-476D-BB87-6C0D26E26F61}">
      <dsp:nvSpPr>
        <dsp:cNvPr id="0" name=""/>
        <dsp:cNvSpPr/>
      </dsp:nvSpPr>
      <dsp:spPr>
        <a:xfrm rot="15535099">
          <a:off x="4020752" y="864430"/>
          <a:ext cx="118103" cy="441908"/>
        </a:xfrm>
        <a:prstGeom prst="righ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>
            <a:solidFill>
              <a:srgbClr val="00B0F0"/>
            </a:solidFill>
          </a:endParaRPr>
        </a:p>
      </dsp:txBody>
      <dsp:txXfrm rot="10800000">
        <a:off x="4041873" y="970197"/>
        <a:ext cx="82672" cy="265144"/>
      </dsp:txXfrm>
    </dsp:sp>
    <dsp:sp modelId="{69EA0517-EDCB-4CEB-899F-D56DCF7B4404}">
      <dsp:nvSpPr>
        <dsp:cNvPr id="0" name=""/>
        <dsp:cNvSpPr/>
      </dsp:nvSpPr>
      <dsp:spPr>
        <a:xfrm>
          <a:off x="3515403" y="71434"/>
          <a:ext cx="909811" cy="909811"/>
        </a:xfrm>
        <a:prstGeom prst="ellipse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3648642" y="204673"/>
        <a:ext cx="643333" cy="643333"/>
      </dsp:txXfrm>
    </dsp:sp>
    <dsp:sp modelId="{F6C78620-3ECE-4B34-9A73-1D7C770EA3FB}">
      <dsp:nvSpPr>
        <dsp:cNvPr id="0" name=""/>
        <dsp:cNvSpPr/>
      </dsp:nvSpPr>
      <dsp:spPr>
        <a:xfrm rot="8299426">
          <a:off x="3140606" y="3088928"/>
          <a:ext cx="199192" cy="4419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 rot="10800000">
        <a:off x="3192802" y="3157443"/>
        <a:ext cx="139434" cy="265144"/>
      </dsp:txXfrm>
    </dsp:sp>
    <dsp:sp modelId="{1E3E2163-F1EA-4E3B-9876-7601B98655DD}">
      <dsp:nvSpPr>
        <dsp:cNvPr id="0" name=""/>
        <dsp:cNvSpPr/>
      </dsp:nvSpPr>
      <dsp:spPr>
        <a:xfrm>
          <a:off x="2300952" y="3286152"/>
          <a:ext cx="909811" cy="909811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2434191" y="3419391"/>
        <a:ext cx="643333" cy="643333"/>
      </dsp:txXfrm>
    </dsp:sp>
    <dsp:sp modelId="{7A035AEB-3A20-4DC3-9A60-032AB2743B03}">
      <dsp:nvSpPr>
        <dsp:cNvPr id="0" name=""/>
        <dsp:cNvSpPr/>
      </dsp:nvSpPr>
      <dsp:spPr>
        <a:xfrm rot="12068301">
          <a:off x="2880678" y="1590781"/>
          <a:ext cx="142049" cy="4419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 rot="10800000">
        <a:off x="2921859" y="1686847"/>
        <a:ext cx="99434" cy="265144"/>
      </dsp:txXfrm>
    </dsp:sp>
    <dsp:sp modelId="{83F11675-07D9-406F-853D-13FD28BBB805}">
      <dsp:nvSpPr>
        <dsp:cNvPr id="0" name=""/>
        <dsp:cNvSpPr/>
      </dsp:nvSpPr>
      <dsp:spPr>
        <a:xfrm>
          <a:off x="1943759" y="1143005"/>
          <a:ext cx="909811" cy="909811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2076998" y="1276244"/>
        <a:ext cx="643333" cy="643333"/>
      </dsp:txXfrm>
    </dsp:sp>
    <dsp:sp modelId="{DF27FC25-052B-426A-9E06-117E992234F6}">
      <dsp:nvSpPr>
        <dsp:cNvPr id="0" name=""/>
        <dsp:cNvSpPr/>
      </dsp:nvSpPr>
      <dsp:spPr>
        <a:xfrm rot="13877093">
          <a:off x="3346765" y="1019808"/>
          <a:ext cx="191459" cy="4419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 rot="10800000">
        <a:off x="3393446" y="1130598"/>
        <a:ext cx="134021" cy="265144"/>
      </dsp:txXfrm>
    </dsp:sp>
    <dsp:sp modelId="{EDA34655-9131-4731-957F-5382F53A0660}">
      <dsp:nvSpPr>
        <dsp:cNvPr id="0" name=""/>
        <dsp:cNvSpPr/>
      </dsp:nvSpPr>
      <dsp:spPr>
        <a:xfrm>
          <a:off x="2586710" y="285748"/>
          <a:ext cx="909811" cy="90981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2719949" y="418987"/>
        <a:ext cx="643333" cy="643333"/>
      </dsp:txXfrm>
    </dsp:sp>
    <dsp:sp modelId="{553B84E4-4A31-43DB-B3BF-8E8EF2B79F2D}">
      <dsp:nvSpPr>
        <dsp:cNvPr id="0" name=""/>
        <dsp:cNvSpPr/>
      </dsp:nvSpPr>
      <dsp:spPr>
        <a:xfrm rot="10243667">
          <a:off x="2824858" y="2358640"/>
          <a:ext cx="105986" cy="4419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 rot="10800000">
        <a:off x="2856446" y="2444460"/>
        <a:ext cx="74190" cy="265144"/>
      </dsp:txXfrm>
    </dsp:sp>
    <dsp:sp modelId="{E0AC84DD-2093-416F-85DE-E547FE520660}">
      <dsp:nvSpPr>
        <dsp:cNvPr id="0" name=""/>
        <dsp:cNvSpPr/>
      </dsp:nvSpPr>
      <dsp:spPr>
        <a:xfrm>
          <a:off x="1872342" y="2214579"/>
          <a:ext cx="909811" cy="90981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 smtClean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2005581" y="2347818"/>
        <a:ext cx="643333" cy="6433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0.12905</cdr:x>
      <cdr:y>0.05651</cdr:y>
    </cdr:from>
    <cdr:to>
      <cdr:x>0.29312</cdr:x>
      <cdr:y>0.36103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154" y="135243"/>
          <a:ext cx="732505" cy="7288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solidFill>
                <a:schemeClr val="tx2">
                  <a:lumMod val="50000"/>
                </a:schemeClr>
              </a:solidFill>
            </a:rPr>
            <a:t>1697,7</a:t>
          </a:r>
          <a:endParaRPr lang="ru-RU" sz="1100" b="1" dirty="0">
            <a:solidFill>
              <a:schemeClr val="tx2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0.30647</cdr:x>
      <cdr:y>0.11437</cdr:y>
    </cdr:from>
    <cdr:to>
      <cdr:x>0.47858</cdr:x>
      <cdr:y>0.27077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68243" y="273747"/>
          <a:ext cx="768418" cy="3743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solidFill>
                <a:schemeClr val="tx2">
                  <a:lumMod val="50000"/>
                </a:schemeClr>
              </a:solidFill>
            </a:rPr>
            <a:t>1541,9</a:t>
          </a:r>
          <a:endParaRPr lang="ru-RU" sz="1100" b="1" dirty="0">
            <a:solidFill>
              <a:schemeClr val="tx2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0.46775</cdr:x>
      <cdr:y>0.09026</cdr:y>
    </cdr:from>
    <cdr:to>
      <cdr:x>0.6207</cdr:x>
      <cdr:y>0.2106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088322" y="216024"/>
          <a:ext cx="682846" cy="288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ru-RU" sz="1100" b="1" dirty="0" smtClean="0">
              <a:solidFill>
                <a:schemeClr val="tx2">
                  <a:lumMod val="50000"/>
                </a:schemeClr>
              </a:solidFill>
            </a:rPr>
            <a:t>1639,1</a:t>
          </a:r>
          <a:endParaRPr lang="ru-RU" sz="1100" b="1" dirty="0">
            <a:solidFill>
              <a:schemeClr val="tx2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0.64517</cdr:x>
      <cdr:y>0.05651</cdr:y>
    </cdr:from>
    <cdr:to>
      <cdr:x>0.79311</cdr:x>
      <cdr:y>0.18051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880410" y="135243"/>
          <a:ext cx="660497" cy="29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 </a:t>
          </a:r>
          <a:r>
            <a:rPr lang="ru-RU" sz="1100" b="1" dirty="0" smtClean="0">
              <a:solidFill>
                <a:schemeClr val="tx2">
                  <a:lumMod val="50000"/>
                </a:schemeClr>
              </a:solidFill>
            </a:rPr>
            <a:t>1755,1</a:t>
          </a:r>
          <a:endParaRPr lang="ru-RU" sz="1100" b="1" dirty="0">
            <a:solidFill>
              <a:schemeClr val="tx2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0.82258</cdr:x>
      <cdr:y>0</cdr:y>
    </cdr:from>
    <cdr:to>
      <cdr:x>1</cdr:x>
      <cdr:y>0.18052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672478" y="0"/>
          <a:ext cx="792107" cy="4320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solidFill>
                <a:schemeClr val="tx2">
                  <a:lumMod val="50000"/>
                </a:schemeClr>
              </a:solidFill>
            </a:rPr>
            <a:t>1892,6</a:t>
          </a:r>
          <a:endParaRPr lang="ru-RU" sz="1100" b="1" dirty="0">
            <a:solidFill>
              <a:schemeClr val="tx2">
                <a:lumMod val="50000"/>
              </a:schemeClr>
            </a:solidFill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0.06961</cdr:x>
      <cdr:y>0.43376</cdr:y>
    </cdr:from>
    <cdr:to>
      <cdr:x>0.41767</cdr:x>
      <cdr:y>0.67234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4016" y="749629"/>
          <a:ext cx="720080" cy="4123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75,9%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0.19149</cdr:x>
      <cdr:y>0.05032</cdr:y>
    </cdr:from>
    <cdr:to>
      <cdr:x>0.53191</cdr:x>
      <cdr:y>0.1886</cdr:y>
    </cdr:to>
    <cdr:sp macro="" textlink="">
      <cdr:nvSpPr>
        <cdr:cNvPr id="2" name="TextBox 13"/>
        <cdr:cNvSpPr txBox="1"/>
      </cdr:nvSpPr>
      <cdr:spPr>
        <a:xfrm xmlns:a="http://schemas.openxmlformats.org/drawingml/2006/main">
          <a:off x="648072" y="123196"/>
          <a:ext cx="1152128" cy="33855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20000"/>
            <a:lumOff val="80000"/>
          </a:schemeClr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2023год</a:t>
          </a:r>
          <a:endParaRPr lang="ru-RU" sz="1600" b="1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0.40476</cdr:x>
      <cdr:y>0.43941</cdr:y>
    </cdr:from>
    <cdr:to>
      <cdr:x>0.61905</cdr:x>
      <cdr:y>0.55608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24136" y="1084763"/>
          <a:ext cx="648079" cy="28802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20000"/>
            <a:lumOff val="80000"/>
          </a:scheme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94,9%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0.38095</cdr:x>
      <cdr:y>0.17689</cdr:y>
    </cdr:from>
    <cdr:to>
      <cdr:x>0.57143</cdr:x>
      <cdr:y>0.29357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152128" y="436691"/>
          <a:ext cx="576070" cy="28803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20000"/>
            <a:lumOff val="80000"/>
          </a:scheme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5,1%</a:t>
          </a:r>
          <a:endParaRPr lang="ru-RU" sz="1400" dirty="0"/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0.34706</cdr:x>
      <cdr:y>0.43041</cdr:y>
    </cdr:from>
    <cdr:to>
      <cdr:x>0.56418</cdr:x>
      <cdr:y>0.5447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49622" y="1084763"/>
          <a:ext cx="656661" cy="28804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20000"/>
            <a:lumOff val="80000"/>
          </a:scheme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93,8%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0.31968</cdr:x>
      <cdr:y>0.17327</cdr:y>
    </cdr:from>
    <cdr:to>
      <cdr:x>0.51299</cdr:x>
      <cdr:y>0.28756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66816" y="436691"/>
          <a:ext cx="584644" cy="28803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20000"/>
            <a:lumOff val="80000"/>
          </a:scheme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6,2%</a:t>
          </a:r>
          <a:endParaRPr lang="ru-RU" sz="1400" dirty="0"/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0.35858</cdr:x>
      <cdr:y>0.49276</cdr:y>
    </cdr:from>
    <cdr:to>
      <cdr:x>0.65462</cdr:x>
      <cdr:y>0.62332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84981" y="1083948"/>
          <a:ext cx="648062" cy="28720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20000"/>
            <a:lumOff val="80000"/>
          </a:scheme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94,0%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0.34213</cdr:x>
      <cdr:y>0.19815</cdr:y>
    </cdr:from>
    <cdr:to>
      <cdr:x>0.60528</cdr:x>
      <cdr:y>0.32909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48972" y="435876"/>
          <a:ext cx="576068" cy="28803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20000"/>
            <a:lumOff val="80000"/>
          </a:scheme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6,0%</a:t>
          </a:r>
          <a:endParaRPr lang="ru-RU" sz="1400" dirty="0"/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0.2</cdr:x>
      <cdr:y>0.12903</cdr:y>
    </cdr:from>
    <cdr:to>
      <cdr:x>0.53745</cdr:x>
      <cdr:y>0.38502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04056" y="290362"/>
          <a:ext cx="850468" cy="576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3 200,6</a:t>
          </a:r>
        </a:p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(6,3%)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0.27907</cdr:x>
      <cdr:y>0.58108</cdr:y>
    </cdr:from>
    <cdr:to>
      <cdr:x>0.76744</cdr:x>
      <cdr:y>0.80665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64096" y="1298466"/>
          <a:ext cx="1512168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42 884,0 (88,1%)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0.27907</cdr:x>
      <cdr:y>0.09771</cdr:y>
    </cdr:from>
    <cdr:to>
      <cdr:x>0.53488</cdr:x>
      <cdr:y>0.38773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64096" y="218346"/>
          <a:ext cx="792088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5 782,6</a:t>
          </a:r>
        </a:p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(11,9%)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0.24324</cdr:x>
      <cdr:y>0.60901</cdr:y>
    </cdr:from>
    <cdr:to>
      <cdr:x>0.81081</cdr:x>
      <cdr:y>0.769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48072" y="1370474"/>
          <a:ext cx="151216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43 509,8 (90,2%)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0.27027</cdr:x>
      <cdr:y>0.09703</cdr:y>
    </cdr:from>
    <cdr:to>
      <cdr:x>0.56757</cdr:x>
      <cdr:y>0.35302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20078" y="218351"/>
          <a:ext cx="792089" cy="576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4 703,0</a:t>
          </a:r>
        </a:p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(9,8%)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0.12069</cdr:x>
      <cdr:y>0.16457</cdr:y>
    </cdr:from>
    <cdr:to>
      <cdr:x>0.29312</cdr:x>
      <cdr:y>0.3895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04057" y="368813"/>
          <a:ext cx="720148" cy="5040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solidFill>
                <a:schemeClr val="accent1">
                  <a:lumMod val="50000"/>
                </a:schemeClr>
              </a:solidFill>
            </a:rPr>
            <a:t>87,6</a:t>
          </a:r>
          <a:endParaRPr lang="ru-RU" sz="1100" b="1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0.2931</cdr:x>
      <cdr:y>0.19671</cdr:y>
    </cdr:from>
    <cdr:to>
      <cdr:x>0.47858</cdr:x>
      <cdr:y>0.33094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24122" y="440821"/>
          <a:ext cx="774650" cy="3008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solidFill>
                <a:schemeClr val="accent1">
                  <a:lumMod val="50000"/>
                </a:schemeClr>
              </a:solidFill>
            </a:rPr>
            <a:t>80,2</a:t>
          </a:r>
          <a:endParaRPr lang="ru-RU" sz="1100" b="1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0.44828</cdr:x>
      <cdr:y>0.16457</cdr:y>
    </cdr:from>
    <cdr:to>
      <cdr:x>0.60345</cdr:x>
      <cdr:y>0.26097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872207" y="368813"/>
          <a:ext cx="648079" cy="2160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1">
                  <a:lumMod val="50000"/>
                </a:schemeClr>
              </a:solidFill>
            </a:rPr>
            <a:t>  </a:t>
          </a:r>
          <a:r>
            <a:rPr lang="ru-RU" sz="1100" b="1" dirty="0" smtClean="0">
              <a:solidFill>
                <a:schemeClr val="accent1">
                  <a:lumMod val="50000"/>
                </a:schemeClr>
              </a:solidFill>
            </a:rPr>
            <a:t>86,0</a:t>
          </a:r>
        </a:p>
        <a:p xmlns:a="http://schemas.openxmlformats.org/drawingml/2006/main">
          <a:endParaRPr lang="ru-RU" sz="1100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0.63794</cdr:x>
      <cdr:y>0.13244</cdr:y>
    </cdr:from>
    <cdr:to>
      <cdr:x>0.79311</cdr:x>
      <cdr:y>0.24069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664333" y="296805"/>
          <a:ext cx="648062" cy="2425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solidFill>
                <a:schemeClr val="accent1">
                  <a:lumMod val="50000"/>
                </a:schemeClr>
              </a:solidFill>
            </a:rPr>
            <a:t>92,8</a:t>
          </a:r>
          <a:endParaRPr lang="ru-RU" sz="1100" b="1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0.81034</cdr:x>
      <cdr:y>0.0618</cdr:y>
    </cdr:from>
    <cdr:to>
      <cdr:x>1</cdr:x>
      <cdr:y>0.18052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384356" y="138504"/>
          <a:ext cx="792108" cy="2660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solidFill>
                <a:schemeClr val="accent1">
                  <a:lumMod val="50000"/>
                </a:schemeClr>
              </a:solidFill>
            </a:rPr>
            <a:t>100,8</a:t>
          </a:r>
          <a:endParaRPr lang="ru-RU" sz="1100" b="1" dirty="0">
            <a:solidFill>
              <a:schemeClr val="accent1">
                <a:lumMod val="50000"/>
              </a:schemeClr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0.13795</cdr:x>
      <cdr:y>0.19355</cdr:y>
    </cdr:from>
    <cdr:to>
      <cdr:x>0.29312</cdr:x>
      <cdr:y>0.36103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05944" y="432048"/>
          <a:ext cx="681582" cy="3738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ru-RU" sz="1100" b="1" dirty="0" smtClean="0">
              <a:solidFill>
                <a:srgbClr val="333300"/>
              </a:solidFill>
            </a:rPr>
            <a:t>1115,7</a:t>
          </a:r>
          <a:endParaRPr lang="ru-RU" sz="1100" b="1" dirty="0">
            <a:solidFill>
              <a:srgbClr val="333300"/>
            </a:solidFill>
          </a:endParaRPr>
        </a:p>
      </cdr:txBody>
    </cdr:sp>
  </cdr:relSizeAnchor>
  <cdr:relSizeAnchor xmlns:cdr="http://schemas.openxmlformats.org/drawingml/2006/chartDrawing">
    <cdr:from>
      <cdr:x>0.31036</cdr:x>
      <cdr:y>0.16129</cdr:y>
    </cdr:from>
    <cdr:to>
      <cdr:x>0.47858</cdr:x>
      <cdr:y>0.33094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63253" y="360040"/>
          <a:ext cx="738904" cy="378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rgbClr val="333300"/>
              </a:solidFill>
            </a:rPr>
            <a:t> </a:t>
          </a:r>
          <a:r>
            <a:rPr lang="ru-RU" sz="1100" b="1" dirty="0" smtClean="0">
              <a:solidFill>
                <a:srgbClr val="333300"/>
              </a:solidFill>
            </a:rPr>
            <a:t>1144,2</a:t>
          </a:r>
          <a:endParaRPr lang="ru-RU" sz="1100" b="1" dirty="0">
            <a:solidFill>
              <a:srgbClr val="333300"/>
            </a:solidFill>
          </a:endParaRPr>
        </a:p>
      </cdr:txBody>
    </cdr:sp>
  </cdr:relSizeAnchor>
  <cdr:relSizeAnchor xmlns:cdr="http://schemas.openxmlformats.org/drawingml/2006/chartDrawing">
    <cdr:from>
      <cdr:x>0.47541</cdr:x>
      <cdr:y>0.12903</cdr:y>
    </cdr:from>
    <cdr:to>
      <cdr:x>0.63393</cdr:x>
      <cdr:y>0.25806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088232" y="288027"/>
          <a:ext cx="696298" cy="2880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rgbClr val="333300"/>
              </a:solidFill>
            </a:rPr>
            <a:t>  </a:t>
          </a:r>
          <a:r>
            <a:rPr lang="ru-RU" sz="1100" b="1" dirty="0" smtClean="0">
              <a:solidFill>
                <a:srgbClr val="333300"/>
              </a:solidFill>
            </a:rPr>
            <a:t>1229,1</a:t>
          </a:r>
          <a:endParaRPr lang="ru-RU" sz="1100" b="1" dirty="0">
            <a:solidFill>
              <a:srgbClr val="333300"/>
            </a:solidFill>
          </a:endParaRPr>
        </a:p>
      </cdr:txBody>
    </cdr:sp>
  </cdr:relSizeAnchor>
  <cdr:relSizeAnchor xmlns:cdr="http://schemas.openxmlformats.org/drawingml/2006/chartDrawing">
    <cdr:from>
      <cdr:x>0.65574</cdr:x>
      <cdr:y>0.09677</cdr:y>
    </cdr:from>
    <cdr:to>
      <cdr:x>0.80526</cdr:x>
      <cdr:y>0.24069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880320" y="216015"/>
          <a:ext cx="656775" cy="3212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rgbClr val="333300"/>
              </a:solidFill>
            </a:rPr>
            <a:t>  </a:t>
          </a:r>
          <a:r>
            <a:rPr lang="ru-RU" sz="1100" b="1" dirty="0" smtClean="0">
              <a:solidFill>
                <a:srgbClr val="333300"/>
              </a:solidFill>
            </a:rPr>
            <a:t>1311,4</a:t>
          </a:r>
          <a:endParaRPr lang="ru-RU" sz="1100" b="1" dirty="0">
            <a:solidFill>
              <a:srgbClr val="333300"/>
            </a:solidFill>
          </a:endParaRPr>
        </a:p>
      </cdr:txBody>
    </cdr:sp>
  </cdr:relSizeAnchor>
  <cdr:relSizeAnchor xmlns:cdr="http://schemas.openxmlformats.org/drawingml/2006/chartDrawing">
    <cdr:from>
      <cdr:x>0.81034</cdr:x>
      <cdr:y>0.05702</cdr:y>
    </cdr:from>
    <cdr:to>
      <cdr:x>1</cdr:x>
      <cdr:y>0.18052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559409" y="127283"/>
          <a:ext cx="833079" cy="2756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rgbClr val="333300"/>
              </a:solidFill>
            </a:rPr>
            <a:t>  </a:t>
          </a:r>
          <a:r>
            <a:rPr lang="ru-RU" sz="1100" b="1" dirty="0" smtClean="0">
              <a:solidFill>
                <a:srgbClr val="333300"/>
              </a:solidFill>
            </a:rPr>
            <a:t>1405,8</a:t>
          </a:r>
          <a:endParaRPr lang="ru-RU" sz="1100" b="1" dirty="0">
            <a:solidFill>
              <a:srgbClr val="333300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0.13115</cdr:x>
      <cdr:y>0.12846</cdr:y>
    </cdr:from>
    <cdr:to>
      <cdr:x>0.27869</cdr:x>
      <cdr:y>0.29384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075" y="279648"/>
          <a:ext cx="648067" cy="3600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 </a:t>
          </a:r>
          <a:r>
            <a:rPr lang="ru-RU" sz="1100" b="1" dirty="0" smtClean="0">
              <a:solidFill>
                <a:schemeClr val="bg2">
                  <a:lumMod val="10000"/>
                </a:schemeClr>
              </a:solidFill>
            </a:rPr>
            <a:t>1865,5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0.31148</cdr:x>
      <cdr:y>0.09538</cdr:y>
    </cdr:from>
    <cdr:to>
      <cdr:x>0.47858</cdr:x>
      <cdr:y>0.26077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68151" y="207641"/>
          <a:ext cx="734005" cy="3600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solidFill>
                <a:schemeClr val="bg2">
                  <a:lumMod val="10000"/>
                </a:schemeClr>
              </a:solidFill>
            </a:rPr>
            <a:t> 1928,9</a:t>
          </a:r>
          <a:endParaRPr lang="ru-RU" sz="1100" b="1" dirty="0">
            <a:solidFill>
              <a:schemeClr val="bg2">
                <a:lumMod val="1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0.47541</cdr:x>
      <cdr:y>0.0623</cdr:y>
    </cdr:from>
    <cdr:to>
      <cdr:x>0.63393</cdr:x>
      <cdr:y>0.22769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088233" y="135632"/>
          <a:ext cx="696297" cy="3600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solidFill>
                <a:schemeClr val="bg2">
                  <a:lumMod val="10000"/>
                </a:schemeClr>
              </a:solidFill>
            </a:rPr>
            <a:t>  2024,2</a:t>
          </a:r>
          <a:endParaRPr lang="ru-RU" sz="1100" b="1" dirty="0">
            <a:solidFill>
              <a:schemeClr val="bg2">
                <a:lumMod val="1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0.65574</cdr:x>
      <cdr:y>0.02923</cdr:y>
    </cdr:from>
    <cdr:to>
      <cdr:x>0.81967</cdr:x>
      <cdr:y>0.19461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880319" y="63624"/>
          <a:ext cx="720081" cy="3600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solidFill>
                <a:schemeClr val="bg2">
                  <a:lumMod val="10000"/>
                </a:schemeClr>
              </a:solidFill>
            </a:rPr>
            <a:t>  2126,2</a:t>
          </a:r>
          <a:endParaRPr lang="ru-RU" sz="1100" b="1" dirty="0">
            <a:solidFill>
              <a:schemeClr val="bg2">
                <a:lumMod val="1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0.81967</cdr:x>
      <cdr:y>0</cdr:y>
    </cdr:from>
    <cdr:to>
      <cdr:x>1</cdr:x>
      <cdr:y>0.18052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600391" y="0"/>
          <a:ext cx="792097" cy="3929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solidFill>
                <a:schemeClr val="bg2">
                  <a:lumMod val="10000"/>
                </a:schemeClr>
              </a:solidFill>
            </a:rPr>
            <a:t>  2255,5</a:t>
          </a:r>
          <a:endParaRPr lang="ru-RU" sz="1100" b="1" dirty="0">
            <a:solidFill>
              <a:schemeClr val="bg2">
                <a:lumMod val="10000"/>
              </a:schemeClr>
            </a:solidFill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0.01923</cdr:x>
      <cdr:y>0.26994</cdr:y>
    </cdr:from>
    <cdr:to>
      <cdr:x>0.19477</cdr:x>
      <cdr:y>0.3969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009" y="612362"/>
          <a:ext cx="657291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accent4">
                  <a:lumMod val="50000"/>
                </a:schemeClr>
              </a:solidFill>
            </a:rPr>
            <a:t>19384</a:t>
          </a:r>
        </a:p>
        <a:p xmlns:a="http://schemas.openxmlformats.org/drawingml/2006/main">
          <a:endParaRPr lang="ru-RU" sz="1100" dirty="0">
            <a:solidFill>
              <a:schemeClr val="accent4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0.21477</cdr:x>
      <cdr:y>0.36516</cdr:y>
    </cdr:from>
    <cdr:to>
      <cdr:x>0.42223</cdr:x>
      <cdr:y>0.49213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04188" y="828386"/>
          <a:ext cx="776817" cy="288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accent4">
                  <a:lumMod val="50000"/>
                </a:schemeClr>
              </a:solidFill>
            </a:rPr>
            <a:t>19226</a:t>
          </a:r>
        </a:p>
        <a:p xmlns:a="http://schemas.openxmlformats.org/drawingml/2006/main">
          <a:endParaRPr lang="ru-RU" sz="1200" b="1" dirty="0">
            <a:solidFill>
              <a:schemeClr val="accent4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0.39477</cdr:x>
      <cdr:y>0.46039</cdr:y>
    </cdr:from>
    <cdr:to>
      <cdr:x>0.55477</cdr:x>
      <cdr:y>0.58735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478183" y="1044410"/>
          <a:ext cx="599107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accent4">
                  <a:lumMod val="50000"/>
                </a:schemeClr>
              </a:solidFill>
            </a:rPr>
            <a:t>19068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0.59477</cdr:x>
      <cdr:y>0.55561</cdr:y>
    </cdr:from>
    <cdr:to>
      <cdr:x>0.75794</cdr:x>
      <cdr:y>0.68258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227066" y="1260434"/>
          <a:ext cx="610977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accent4">
                  <a:lumMod val="50000"/>
                </a:schemeClr>
              </a:solidFill>
            </a:rPr>
            <a:t>18920</a:t>
          </a:r>
        </a:p>
        <a:p xmlns:a="http://schemas.openxmlformats.org/drawingml/2006/main">
          <a:endParaRPr lang="ru-RU" sz="1200" b="1" dirty="0">
            <a:solidFill>
              <a:schemeClr val="accent4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0.80769</cdr:x>
      <cdr:y>0.65084</cdr:y>
    </cdr:from>
    <cdr:to>
      <cdr:x>0.98077</cdr:x>
      <cdr:y>0.77781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024327" y="1476458"/>
          <a:ext cx="64808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accent4">
                  <a:lumMod val="50000"/>
                </a:schemeClr>
              </a:solidFill>
            </a:rPr>
            <a:t>18782</a:t>
          </a:r>
          <a:endParaRPr lang="ru-RU" sz="1200" b="1" dirty="0">
            <a:solidFill>
              <a:schemeClr val="accent4">
                <a:lumMod val="50000"/>
              </a:schemeClr>
            </a:solidFill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0.06103</cdr:x>
      <cdr:y>0.4562</cdr:y>
    </cdr:from>
    <cdr:to>
      <cdr:x>0.26446</cdr:x>
      <cdr:y>0.61934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6024" y="1208171"/>
          <a:ext cx="72008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18782</a:t>
          </a:r>
        </a:p>
        <a:p xmlns:a="http://schemas.openxmlformats.org/drawingml/2006/main">
          <a:endParaRPr lang="ru-RU" sz="1200" b="1" dirty="0">
            <a:solidFill>
              <a:schemeClr val="tx1">
                <a:lumMod val="75000"/>
                <a:lumOff val="2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0.26446</cdr:x>
      <cdr:y>0.42901</cdr:y>
    </cdr:from>
    <cdr:to>
      <cdr:x>0.44755</cdr:x>
      <cdr:y>0.56496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36104" y="1136163"/>
          <a:ext cx="648072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19302</a:t>
          </a:r>
          <a:endParaRPr lang="ru-RU" sz="1200" b="1" dirty="0">
            <a:solidFill>
              <a:schemeClr val="tx1">
                <a:lumMod val="75000"/>
                <a:lumOff val="2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0.44755</cdr:x>
      <cdr:y>0.40182</cdr:y>
    </cdr:from>
    <cdr:to>
      <cdr:x>0.61029</cdr:x>
      <cdr:y>0.53777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584177" y="1064155"/>
          <a:ext cx="576064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20709</a:t>
          </a:r>
          <a:endParaRPr lang="ru-RU" sz="1200" b="1" dirty="0">
            <a:solidFill>
              <a:schemeClr val="tx1">
                <a:lumMod val="75000"/>
                <a:lumOff val="2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0.63063</cdr:x>
      <cdr:y>0.37463</cdr:y>
    </cdr:from>
    <cdr:to>
      <cdr:x>0.79338</cdr:x>
      <cdr:y>0.48339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232248" y="992147"/>
          <a:ext cx="57606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21962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0.80881</cdr:x>
      <cdr:y>0.32025</cdr:y>
    </cdr:from>
    <cdr:to>
      <cdr:x>0.97646</cdr:x>
      <cdr:y>0.4562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862936" y="848131"/>
          <a:ext cx="59344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23430</a:t>
          </a:r>
          <a:endParaRPr lang="ru-RU" sz="1200" b="1" dirty="0">
            <a:solidFill>
              <a:schemeClr val="tx1">
                <a:lumMod val="75000"/>
                <a:lumOff val="25000"/>
              </a:schemeClr>
            </a:solidFill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0.03155</cdr:x>
      <cdr:y>0.36649</cdr:y>
    </cdr:from>
    <cdr:to>
      <cdr:x>0.20694</cdr:x>
      <cdr:y>0.59555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2969" y="576064"/>
          <a:ext cx="628009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accent1">
                  <a:lumMod val="50000"/>
                </a:schemeClr>
              </a:solidFill>
            </a:rPr>
            <a:t>104,4</a:t>
          </a:r>
          <a:endParaRPr lang="ru-RU" sz="1200" b="1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0.21131</cdr:x>
      <cdr:y>0.54974</cdr:y>
    </cdr:from>
    <cdr:to>
      <cdr:x>0.41364</cdr:x>
      <cdr:y>0.77879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56617" y="864096"/>
          <a:ext cx="724479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accent1">
                  <a:lumMod val="50000"/>
                </a:schemeClr>
              </a:solidFill>
            </a:rPr>
            <a:t>103,4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0.42479</cdr:x>
      <cdr:y>0.50532</cdr:y>
    </cdr:from>
    <cdr:to>
      <cdr:x>0.58031</cdr:x>
      <cdr:y>0.68856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521015" y="794280"/>
          <a:ext cx="556867" cy="2880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accent1">
                  <a:lumMod val="50000"/>
                </a:schemeClr>
              </a:solidFill>
            </a:rPr>
            <a:t>103,9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0.64414</cdr:x>
      <cdr:y>0.50532</cdr:y>
    </cdr:from>
    <cdr:to>
      <cdr:x>0.7718</cdr:x>
      <cdr:y>0.68856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179999" y="794273"/>
          <a:ext cx="43204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accent1">
                  <a:lumMod val="50000"/>
                </a:schemeClr>
              </a:solidFill>
            </a:rPr>
            <a:t>104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0.83596</cdr:x>
      <cdr:y>0.50393</cdr:y>
    </cdr:from>
    <cdr:to>
      <cdr:x>0.98456</cdr:x>
      <cdr:y>0.73437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993273" y="792088"/>
          <a:ext cx="532083" cy="3622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accent1">
                  <a:lumMod val="50000"/>
                </a:schemeClr>
              </a:solidFill>
            </a:rPr>
            <a:t>104</a:t>
          </a:r>
        </a:p>
        <a:p xmlns:a="http://schemas.openxmlformats.org/drawingml/2006/main">
          <a:endParaRPr lang="ru-RU" sz="1100" dirty="0" smtClean="0">
            <a:solidFill>
              <a:srgbClr val="336600"/>
            </a:solidFill>
          </a:endParaRP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0.59646</cdr:x>
      <cdr:y>0.75546</cdr:y>
    </cdr:from>
    <cdr:to>
      <cdr:x>0.66641</cdr:x>
      <cdr:y>0.87819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576591" y="1753604"/>
          <a:ext cx="536729" cy="2848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225,3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0.59646</cdr:x>
      <cdr:y>0.11455</cdr:y>
    </cdr:from>
    <cdr:to>
      <cdr:x>0.69132</cdr:x>
      <cdr:y>0.25433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576599" y="265904"/>
          <a:ext cx="727855" cy="3244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726,4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0.72886</cdr:x>
      <cdr:y>0.67412</cdr:y>
    </cdr:from>
    <cdr:to>
      <cdr:x>0.97286</cdr:x>
      <cdr:y>0.85787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2480" y="1564796"/>
          <a:ext cx="1872208" cy="4265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0.16037</cdr:x>
      <cdr:y>0.35577</cdr:y>
    </cdr:from>
    <cdr:to>
      <cdr:x>0.47829</cdr:x>
      <cdr:y>0.60126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98848" y="687563"/>
          <a:ext cx="790686" cy="4744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81,3%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6334"/>
          </a:xfrm>
          <a:prstGeom prst="rect">
            <a:avLst/>
          </a:prstGeom>
        </p:spPr>
        <p:txBody>
          <a:bodyPr vert="horz" lIns="91709" tIns="45854" rIns="91709" bIns="4585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6" y="1"/>
            <a:ext cx="2945659" cy="496334"/>
          </a:xfrm>
          <a:prstGeom prst="rect">
            <a:avLst/>
          </a:prstGeom>
        </p:spPr>
        <p:txBody>
          <a:bodyPr vert="horz" lIns="91709" tIns="45854" rIns="91709" bIns="45854" rtlCol="0"/>
          <a:lstStyle>
            <a:lvl1pPr algn="r">
              <a:defRPr sz="1200"/>
            </a:lvl1pPr>
          </a:lstStyle>
          <a:p>
            <a:fld id="{839D7287-5CD6-4B4A-80C9-425169D24D4C}" type="datetimeFigureOut">
              <a:rPr lang="ru-RU" smtClean="0"/>
              <a:pPr/>
              <a:t>08.04.2021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28585"/>
            <a:ext cx="2945659" cy="496334"/>
          </a:xfrm>
          <a:prstGeom prst="rect">
            <a:avLst/>
          </a:prstGeom>
        </p:spPr>
        <p:txBody>
          <a:bodyPr vert="horz" lIns="91709" tIns="45854" rIns="91709" bIns="4585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6" y="9428585"/>
            <a:ext cx="2945659" cy="496334"/>
          </a:xfrm>
          <a:prstGeom prst="rect">
            <a:avLst/>
          </a:prstGeom>
        </p:spPr>
        <p:txBody>
          <a:bodyPr vert="horz" lIns="91709" tIns="45854" rIns="91709" bIns="45854" rtlCol="0" anchor="b"/>
          <a:lstStyle>
            <a:lvl1pPr algn="r">
              <a:defRPr sz="1200"/>
            </a:lvl1pPr>
          </a:lstStyle>
          <a:p>
            <a:fld id="{4BCBAF5D-7B64-469B-B26C-FA62F5BA56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8332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6334"/>
          </a:xfrm>
          <a:prstGeom prst="rect">
            <a:avLst/>
          </a:prstGeom>
        </p:spPr>
        <p:txBody>
          <a:bodyPr vert="horz" lIns="91709" tIns="45854" rIns="91709" bIns="4585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6" y="1"/>
            <a:ext cx="2945659" cy="496334"/>
          </a:xfrm>
          <a:prstGeom prst="rect">
            <a:avLst/>
          </a:prstGeom>
        </p:spPr>
        <p:txBody>
          <a:bodyPr vert="horz" lIns="91709" tIns="45854" rIns="91709" bIns="45854" rtlCol="0"/>
          <a:lstStyle>
            <a:lvl1pPr algn="r">
              <a:defRPr sz="1200"/>
            </a:lvl1pPr>
          </a:lstStyle>
          <a:p>
            <a:fld id="{4AF090C1-787D-4867-B900-CCB842A74EF5}" type="datetimeFigureOut">
              <a:rPr lang="ru-RU" smtClean="0"/>
              <a:pPr/>
              <a:t>08.04.2021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09" tIns="45854" rIns="91709" bIns="4585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709" tIns="45854" rIns="91709" bIns="4585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945659" cy="496334"/>
          </a:xfrm>
          <a:prstGeom prst="rect">
            <a:avLst/>
          </a:prstGeom>
        </p:spPr>
        <p:txBody>
          <a:bodyPr vert="horz" lIns="91709" tIns="45854" rIns="91709" bIns="4585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6" y="9428585"/>
            <a:ext cx="2945659" cy="496334"/>
          </a:xfrm>
          <a:prstGeom prst="rect">
            <a:avLst/>
          </a:prstGeom>
        </p:spPr>
        <p:txBody>
          <a:bodyPr vert="horz" lIns="91709" tIns="45854" rIns="91709" bIns="45854" rtlCol="0" anchor="b"/>
          <a:lstStyle>
            <a:lvl1pPr algn="r">
              <a:defRPr sz="1200"/>
            </a:lvl1pPr>
          </a:lstStyle>
          <a:p>
            <a:fld id="{1AE0FA24-06BC-49AF-B6C7-F1BB2025DF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007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8097" indent="-28412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6510" indent="-2269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92066" indent="-2269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46035" indent="-2269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03179" indent="-2269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60322" indent="-2269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17466" indent="-2269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74609" indent="-2269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FF2E-D9F6-4740-B989-D58CA9FB87C4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ru-RU" altLang="ru-RU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pPr/>
              <a:t>3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6F0F6-5593-41F2-B141-37A1B31BEF6B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8163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pPr/>
              <a:t>18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868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426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426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613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45FA0-0690-458C-AF35-3A0D4853A927}" type="datetime1">
              <a:rPr lang="ru-RU" smtClean="0"/>
              <a:pPr/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3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910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B146-AEDC-4541-95F4-E2617E9E00A9}" type="datetime1">
              <a:rPr lang="ru-RU" smtClean="0"/>
              <a:pPr/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3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00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4A24-B550-4FE3-9558-56FCD5E9FE5B}" type="datetime1">
              <a:rPr lang="ru-RU" smtClean="0"/>
              <a:pPr/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3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197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93677-09C8-49D7-9E01-AB9C8F91AF6C}" type="datetime1">
              <a:rPr lang="ru-RU" smtClean="0"/>
              <a:pPr/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3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086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1DD35-1F22-4577-A0E8-A981682095C7}" type="datetime1">
              <a:rPr lang="ru-RU" smtClean="0"/>
              <a:pPr/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3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47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2C579-A7F6-4EEF-B7EE-6D16C174365E}" type="datetime1">
              <a:rPr lang="ru-RU" smtClean="0"/>
              <a:pPr/>
              <a:t>08.04.2021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3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944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CC375-C46E-485C-8AA5-0447E18F2FF7}" type="datetime1">
              <a:rPr lang="ru-RU" smtClean="0"/>
              <a:pPr/>
              <a:t>08.04.2021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3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843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EEB8B-FBCA-49EB-B80F-F9012336D720}" type="datetime1">
              <a:rPr lang="ru-RU" smtClean="0"/>
              <a:pPr/>
              <a:t>08.04.2021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3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810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CDFA4-B2A7-4844-9B76-13197123AD9B}" type="datetime1">
              <a:rPr lang="ru-RU" smtClean="0"/>
              <a:pPr/>
              <a:t>08.04.2021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3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148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6EBC8-2E35-4D88-BA02-326CCC83D4B1}" type="datetime1">
              <a:rPr lang="ru-RU" smtClean="0"/>
              <a:pPr/>
              <a:t>08.04.2021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3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03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EA530-DAC2-428A-BA98-8942BE71D03F}" type="datetime1">
              <a:rPr lang="ru-RU" smtClean="0"/>
              <a:pPr/>
              <a:t>08.04.2021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3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26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78894-5896-4CEA-8D31-4C9368103229}" type="datetime1">
              <a:rPr lang="ru-RU" smtClean="0"/>
              <a:pPr/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3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55276-7436-4E82-921F-7D04667C0D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201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28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7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chart" Target="../charts/char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.xml"/><Relationship Id="rId3" Type="http://schemas.openxmlformats.org/officeDocument/2006/relationships/diagramLayout" Target="../diagrams/layout2.xml"/><Relationship Id="rId7" Type="http://schemas.openxmlformats.org/officeDocument/2006/relationships/chart" Target="../charts/chart1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chart" Target="../charts/char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8064896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AutoShape 12"/>
          <p:cNvSpPr>
            <a:spLocks noChangeArrowheads="1"/>
          </p:cNvSpPr>
          <p:nvPr/>
        </p:nvSpPr>
        <p:spPr bwMode="auto">
          <a:xfrm>
            <a:off x="1063371" y="4586510"/>
            <a:ext cx="7128792" cy="2016224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2">
                <a:lumMod val="50000"/>
              </a:schemeClr>
            </a:solidFill>
            <a:round/>
            <a:headEnd/>
            <a:tailEnd/>
          </a:ln>
          <a:effectLst>
            <a:outerShdw blurRad="76200" dir="18900000" sy="23000" kx="-1200000" algn="bl" rotWithShape="0">
              <a:schemeClr val="tx2">
                <a:lumMod val="40000"/>
                <a:lumOff val="60000"/>
                <a:alpha val="20000"/>
              </a:scheme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БЮДЖЕТ  </a:t>
            </a: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ДЛЯ  ГРАЖДАН</a:t>
            </a:r>
          </a:p>
          <a:p>
            <a:pPr algn="ctr">
              <a:defRPr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по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решению «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О бюджете муниципального района 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на 2021 год и на плановый период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2022 и 2023 годов»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076" name="Прямоугольник 1"/>
          <p:cNvSpPr>
            <a:spLocks noChangeArrowheads="1"/>
          </p:cNvSpPr>
          <p:nvPr/>
        </p:nvSpPr>
        <p:spPr bwMode="auto">
          <a:xfrm>
            <a:off x="4356521" y="354792"/>
            <a:ext cx="4319935" cy="1200329"/>
          </a:xfrm>
          <a:prstGeom prst="rect">
            <a:avLst/>
          </a:prstGeom>
          <a:solidFill>
            <a:srgbClr val="F8F8F8"/>
          </a:solidFill>
          <a:ln w="28575">
            <a:solidFill>
              <a:schemeClr val="bg2">
                <a:lumMod val="50000"/>
              </a:schemeClr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style>
          <a:lnRef idx="1">
            <a:schemeClr val="accent4"/>
          </a:lnRef>
          <a:fillRef idx="1002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28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Воскресенский </a:t>
            </a:r>
          </a:p>
          <a:p>
            <a:pPr algn="ctr">
              <a:defRPr/>
            </a:pPr>
            <a:r>
              <a:rPr lang="ru-RU" sz="22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муниципальный </a:t>
            </a:r>
            <a:r>
              <a:rPr lang="ru-RU" sz="22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</a:t>
            </a:r>
          </a:p>
          <a:p>
            <a:pPr algn="ctr">
              <a:defRPr/>
            </a:pPr>
            <a:r>
              <a:rPr lang="ru-RU" sz="22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Нижегородской области    </a:t>
            </a:r>
            <a:r>
              <a:rPr lang="ru-RU" sz="22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200" b="1" dirty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682" y="450900"/>
            <a:ext cx="739892" cy="10081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98699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28596" y="332656"/>
            <a:ext cx="8072492" cy="864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n w="3175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чего складываются доходы бюджета</a:t>
            </a:r>
          </a:p>
          <a:p>
            <a:pPr lvl="0" algn="ctr"/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2928937"/>
            <a:ext cx="2413502" cy="350865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Налоговые доходы</a:t>
            </a:r>
          </a:p>
          <a:p>
            <a:pPr algn="ctr"/>
            <a:r>
              <a:rPr lang="ru-RU" sz="17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Поступления от уплаты налогов, установленных Налоговым кодексом РФ ( налог на доходы физических лиц; единый налог на вмененный доход; единый сельхозналог; госпошлина; имущественные налоги и др.)</a:t>
            </a:r>
            <a:endParaRPr lang="ru-RU" b="1" dirty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87824" y="2928939"/>
            <a:ext cx="2664296" cy="324704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</a:p>
          <a:p>
            <a:pPr algn="ctr"/>
            <a:r>
              <a:rPr lang="ru-RU" sz="17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Поступления от уплаты пошлин и сборов, установленных  законодательством РФ </a:t>
            </a:r>
          </a:p>
          <a:p>
            <a:pPr algn="ctr"/>
            <a:r>
              <a:rPr lang="ru-RU" sz="17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( доходы от использования муниципального имущества, плата за негативное воздействие на окружающую среду, штрафы за нарушение законодательства и др.)</a:t>
            </a:r>
            <a:endParaRPr lang="ru-RU" sz="1700" dirty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40152" y="2928937"/>
            <a:ext cx="2880320" cy="353943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</a:t>
            </a:r>
          </a:p>
          <a:p>
            <a:pPr algn="ctr"/>
            <a:r>
              <a:rPr lang="ru-RU" sz="17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Поступления от других бюджетов бюджетной системы, граждан и организаций </a:t>
            </a:r>
          </a:p>
          <a:p>
            <a:pPr algn="ctr"/>
            <a:r>
              <a:rPr lang="ru-RU" sz="17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(межбюджетные трансферты в виде дотаций,  субвенций, субсидий, поступления от юридических и физических лиц, кроме налоговых и неналоговых доходов)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9812" y="1412776"/>
            <a:ext cx="7530059" cy="1261884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ДОХОДЫ  БЮДЖЕТА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 безвозмездные и безвозвратные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поступления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денежных средств в бюджет</a:t>
            </a: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84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скругленными соседними углами 11"/>
          <p:cNvSpPr/>
          <p:nvPr/>
        </p:nvSpPr>
        <p:spPr>
          <a:xfrm>
            <a:off x="4376067" y="3928499"/>
            <a:ext cx="4516413" cy="2549811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ru-RU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7544" y="1484784"/>
            <a:ext cx="2664295" cy="2195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Налог на доходы</a:t>
            </a:r>
          </a:p>
          <a:p>
            <a:pPr algn="ctr"/>
            <a:r>
              <a:rPr lang="ru-RU" sz="1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физических лиц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(поступает в районный бюджет и бюджеты поселений)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гл.23 Налогового кодекса РФ, ставка налога 13%, в отдельных случаях 9%, 30% и 35%</a:t>
            </a:r>
            <a:endParaRPr lang="ru-RU" sz="14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652120" y="1306488"/>
            <a:ext cx="3240360" cy="23739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Земельный налог</a:t>
            </a: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(поступает в бюджеты поселений)</a:t>
            </a:r>
            <a:endParaRPr lang="ru-RU" sz="1400" b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Исчисляется исходя из кадастровой стоимости земельных участков.</a:t>
            </a:r>
          </a:p>
          <a:p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Ставка налога  устанавливается представительным органом поселения: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0,3%- по участкам, занятым жилищным фондом, сельскохозяйственного назначения, для личного подсобного хозяйства, дачного хозяйства;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1,5%- в отношении других участков</a:t>
            </a:r>
            <a:endParaRPr lang="ru-RU" sz="12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99992" y="4110797"/>
            <a:ext cx="4320478" cy="2185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Налог на имущество физических лиц  (поступает в бюджеты  поселений)</a:t>
            </a:r>
          </a:p>
          <a:p>
            <a:pPr algn="just"/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Исчисляется исходя из кадастровой стоимости объекта налогообложения. Ставка налога устанавливается представительным органом поселения: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u="sng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от 0,1 %  до 0,3 %  </a:t>
            </a:r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 отношении имущества указанного в п.1 ст.406 гл.32 Налогового Кодекса Российской Федерации;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u="sng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 размере 2 % </a:t>
            </a:r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 отношении имущества указанного в п.2 ст.406 гл.32 Налогового Кодекса Российской Федерации;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u="sng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200" u="sng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размере 0,5 % </a:t>
            </a:r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 отношении имущества указанного </a:t>
            </a:r>
            <a:r>
              <a:rPr lang="ru-RU" sz="12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п.3 </a:t>
            </a:r>
            <a:r>
              <a:rPr lang="ru-RU" sz="12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ст.406 гл.32 Налогового Кодекса Российской </a:t>
            </a:r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Федерации.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57224" y="203977"/>
            <a:ext cx="7531200" cy="92869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n w="9525">
                  <a:noFill/>
                </a:ln>
                <a:solidFill>
                  <a:srgbClr val="666633"/>
                </a:solidFill>
                <a:latin typeface="Times New Roman" pitchFamily="18" charset="0"/>
                <a:cs typeface="Times New Roman" pitchFamily="18" charset="0"/>
              </a:rPr>
              <a:t>Какие  налоги  уплачивают  жители</a:t>
            </a:r>
          </a:p>
          <a:p>
            <a:pPr algn="ctr"/>
            <a:r>
              <a:rPr lang="ru-RU" sz="2800" b="1" dirty="0" smtClean="0">
                <a:ln w="9525">
                  <a:noFill/>
                </a:ln>
                <a:solidFill>
                  <a:srgbClr val="666633"/>
                </a:solidFill>
                <a:latin typeface="Times New Roman" pitchFamily="18" charset="0"/>
                <a:cs typeface="Times New Roman" pitchFamily="18" charset="0"/>
              </a:rPr>
              <a:t> в  бюджет  Воскресенского  района</a:t>
            </a:r>
            <a:endParaRPr lang="ru-RU" sz="2800" b="1" dirty="0" smtClean="0">
              <a:ln w="3175" cmpd="sng">
                <a:noFill/>
                <a:prstDash val="solid"/>
              </a:ln>
              <a:solidFill>
                <a:srgbClr val="666633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022" y="1484784"/>
            <a:ext cx="2408090" cy="21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avatars.mds.yandex.net/get-zen_doc/3385201/pub_5f357eecf4f0f468957c0223_5f357ef5e935210b81328db0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65" y="4005064"/>
            <a:ext cx="3761195" cy="247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21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571428790"/>
              </p:ext>
            </p:extLst>
          </p:nvPr>
        </p:nvGraphicFramePr>
        <p:xfrm>
          <a:off x="199338" y="1071546"/>
          <a:ext cx="8784975" cy="5493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285720" y="3500438"/>
            <a:ext cx="1730504" cy="54512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Физическая культура и спорт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500694" y="5429264"/>
            <a:ext cx="2071702" cy="371923"/>
          </a:xfrm>
          <a:prstGeom prst="rect">
            <a:avLst/>
          </a:prstGeom>
          <a:ln/>
          <a:effectLst>
            <a:glow rad="127000">
              <a:schemeClr val="accent1">
                <a:lumMod val="20000"/>
                <a:lumOff val="8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Образование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357290" y="5357826"/>
            <a:ext cx="2143140" cy="357190"/>
          </a:xfrm>
          <a:prstGeom prst="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  <a:effectLst>
            <a:glow rad="114300">
              <a:srgbClr val="E7D5EF"/>
            </a:glow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Культура, кинематография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114210" y="2492896"/>
            <a:ext cx="1785950" cy="563051"/>
          </a:xfrm>
          <a:prstGeom prst="rect">
            <a:avLst/>
          </a:prstGeom>
          <a:ln cmpd="dbl">
            <a:solidFill>
              <a:schemeClr val="accent4">
                <a:lumMod val="60000"/>
                <a:lumOff val="40000"/>
              </a:schemeClr>
            </a:solidFill>
          </a:ln>
          <a:effectLst>
            <a:glow rad="63500">
              <a:schemeClr val="accent6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Национальная экономика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85720" y="2428868"/>
            <a:ext cx="1790554" cy="54916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9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Средства массовой информации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0" y="1357298"/>
            <a:ext cx="2371704" cy="57150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40000"/>
                <a:lumOff val="60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Межбюджетные трансферты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143768" y="3539863"/>
            <a:ext cx="1785950" cy="857256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27000">
              <a:srgbClr val="E7D5EF"/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Жилищно -коммунальное хозяйство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715140" y="1357298"/>
            <a:ext cx="2214578" cy="785818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glow rad="127000">
              <a:schemeClr val="bg1">
                <a:lumMod val="95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Национальная безопасность и правоохранительная деятельность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5286380" y="785794"/>
            <a:ext cx="2428444" cy="357190"/>
          </a:xfrm>
          <a:prstGeom prst="rect">
            <a:avLst/>
          </a:prstGeom>
          <a:ln/>
          <a:effectLst>
            <a:glow rad="127000">
              <a:schemeClr val="accent2">
                <a:lumMod val="20000"/>
                <a:lumOff val="8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Национальная оборона</a:t>
            </a:r>
            <a:endParaRPr lang="ru-RU" sz="14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28596" y="4643446"/>
            <a:ext cx="1928826" cy="42862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Социальная политика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23" y="1714488"/>
            <a:ext cx="500065" cy="50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6" r="18102"/>
          <a:stretch/>
        </p:blipFill>
        <p:spPr bwMode="auto">
          <a:xfrm>
            <a:off x="2214546" y="3429000"/>
            <a:ext cx="579262" cy="53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0" y="1357298"/>
            <a:ext cx="616352" cy="45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26" y="1571612"/>
            <a:ext cx="601220" cy="50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2714612" y="714356"/>
            <a:ext cx="2357454" cy="42017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glow rad="127000">
              <a:schemeClr val="bg1">
                <a:lumMod val="95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Общегосударственные вопросы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1\Desktop\1111\cdf0cd9f79a0fde50e2f86a45524343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929190" y="1357298"/>
            <a:ext cx="571504" cy="495776"/>
          </a:xfrm>
          <a:prstGeom prst="rect">
            <a:avLst/>
          </a:prstGeom>
          <a:noFill/>
        </p:spPr>
      </p:pic>
      <p:pic>
        <p:nvPicPr>
          <p:cNvPr id="13" name="Picture 2" descr="C:\Users\1\Desktop\1111\inx960x64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643570" y="4643446"/>
            <a:ext cx="616699" cy="512174"/>
          </a:xfrm>
          <a:prstGeom prst="rect">
            <a:avLst/>
          </a:prstGeom>
          <a:noFill/>
        </p:spPr>
      </p:pic>
      <p:sp>
        <p:nvSpPr>
          <p:cNvPr id="28" name="Заголовок 1"/>
          <p:cNvSpPr txBox="1">
            <a:spLocks/>
          </p:cNvSpPr>
          <p:nvPr/>
        </p:nvSpPr>
        <p:spPr>
          <a:xfrm>
            <a:off x="6572264" y="4686447"/>
            <a:ext cx="2357454" cy="4201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40000"/>
                <a:lumOff val="6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Охрана окружающей среды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92260" y="5949280"/>
            <a:ext cx="86079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Принципы формирования расходов бюджета: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 муниципальным программам, по разделам (подразделам) функциональной структуры, по ведомствам в соответствии с расходными обязательствами, законодательно закрепленными за соответствующими уровнями бюджетов.</a:t>
            </a:r>
            <a:endParaRPr lang="ru-RU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285720" y="142852"/>
            <a:ext cx="8246720" cy="4058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2">
                <a:lumMod val="90000"/>
              </a:schemeClr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распределяются расходы по основным функциям государства</a:t>
            </a:r>
            <a:endParaRPr lang="ru-RU" sz="2000" b="1" dirty="0" smtClean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lvl="0" algn="ctr"/>
            <a:endParaRPr lang="ru-RU" sz="20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054439"/>
      </p:ext>
    </p:extLst>
  </p:cSld>
  <p:clrMapOvr>
    <a:masterClrMapping/>
  </p:clrMapOvr>
  <p:transition spd="slow" advClick="0" advTm="2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755576" y="1988840"/>
            <a:ext cx="7776863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  <a:effectLst>
            <a:glow rad="101600">
              <a:schemeClr val="bg2">
                <a:lumMod val="50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2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Программное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бюджетирование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представляет собой методологию планирования, исполнения и контроля за исполнением бюджета, обеспечивающую взаимосвязь процесса распределения расходов с результатами от реализации программ, разрабатываемых на основе стратегических целей, с учетом приоритетов государственной политики, общественной значимости ожидаемых и конечных результатов использования бюджетных средств </a:t>
            </a:r>
          </a:p>
          <a:p>
            <a:pPr algn="ctr"/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28596" y="908720"/>
            <a:ext cx="7815812" cy="93610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glow rad="63500">
              <a:schemeClr val="bg1">
                <a:lumMod val="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Программный бюджет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отличается от традиционного тем, что все или почти все расходы включены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программы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каждая программа своей целью прямо увязана с тем или иным стратегическим итогом деятельности ведомства</a:t>
            </a:r>
          </a:p>
          <a:p>
            <a:pPr algn="ctr"/>
            <a:endParaRPr lang="ru-RU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28596" y="214290"/>
            <a:ext cx="8072526" cy="5504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spc="50" dirty="0" smtClean="0">
                <a:ln w="1143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такое программный бюджет</a:t>
            </a:r>
          </a:p>
          <a:p>
            <a:pPr lvl="0" algn="ctr"/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03853" y="3655214"/>
            <a:ext cx="3495204" cy="8539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бюджетных расходов посредством финансирования муниципальных программ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3853" y="4725144"/>
            <a:ext cx="3478870" cy="9457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Взаимосвязь бюджетных расходов с результатами реализации мунципальных программ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03853" y="5877272"/>
            <a:ext cx="3510862" cy="7200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бюджетного планирования и исполнения бюджета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1156" y="3727341"/>
            <a:ext cx="2098043" cy="2653367"/>
          </a:xfrm>
          <a:prstGeom prst="round2Same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glow rad="139700">
              <a:schemeClr val="bg2">
                <a:lumMod val="50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муниципальных программ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сформировано в бюджете Воскресенского района на 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 и на плановый период 2022 и 2023 годов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015254"/>
            <a:ext cx="1920803" cy="2078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альтернативный процесс 7"/>
          <p:cNvSpPr/>
          <p:nvPr/>
        </p:nvSpPr>
        <p:spPr>
          <a:xfrm>
            <a:off x="4790320" y="1556792"/>
            <a:ext cx="4048622" cy="408623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Площадь 3 554 кв.км.</a:t>
            </a:r>
            <a:endParaRPr lang="ru-RU" b="1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4809780" y="2194132"/>
            <a:ext cx="4029162" cy="646986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Численность населения района </a:t>
            </a:r>
          </a:p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19 068 чел.</a:t>
            </a:r>
            <a:endParaRPr lang="ru-RU" sz="1400" dirty="0"/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259848" y="5805264"/>
            <a:ext cx="4456167" cy="868323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Объем отгруженных товаров собственного производства, выполненных работ и услуг </a:t>
            </a:r>
          </a:p>
          <a:p>
            <a:pPr algn="ctr"/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1 639,1  млн.руб.</a:t>
            </a:r>
            <a:endParaRPr lang="ru-RU" sz="15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255683" y="4424105"/>
            <a:ext cx="4464496" cy="374571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Среднемесячная заработная плата 20 709 руб.</a:t>
            </a:r>
            <a:endParaRPr lang="ru-RU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240099" y="4968379"/>
            <a:ext cx="4475916" cy="646986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Инвестиции в основной капитал в действующих ценах 230,2 млн. руб.</a:t>
            </a:r>
            <a:endParaRPr lang="ru-RU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4809780" y="3013655"/>
            <a:ext cx="4064073" cy="919401"/>
          </a:xfrm>
          <a:prstGeom prst="flowChartAlternateProcess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Муниципальные образования - 12</a:t>
            </a:r>
          </a:p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Муниципальные учреждения-27</a:t>
            </a:r>
          </a:p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(казенные - 24, бюджетные </a:t>
            </a:r>
            <a:r>
              <a:rPr lang="ru-RU" sz="1600" b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- 3)</a:t>
            </a:r>
            <a:endParaRPr lang="ru-RU" sz="16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28595" y="285728"/>
            <a:ext cx="8425797" cy="911024"/>
          </a:xfrm>
          <a:prstGeom prst="roundRect">
            <a:avLst/>
          </a:prstGeom>
          <a:solidFill>
            <a:schemeClr val="accent4">
              <a:lumMod val="20000"/>
              <a:lumOff val="80000"/>
              <a:alpha val="36000"/>
            </a:schemeClr>
          </a:solidFill>
          <a:ln w="19050">
            <a:solidFill>
              <a:schemeClr val="accent4">
                <a:lumMod val="50000"/>
              </a:schemeClr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rightRoom" dir="t"/>
            </a:scene3d>
            <a:sp3d contourW="6350" prstMaterial="plastic"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lvl="0" algn="ctr"/>
            <a:endParaRPr lang="ru-RU" sz="3200" b="1" cap="all" dirty="0" smtClean="0">
              <a:ln/>
              <a:solidFill>
                <a:schemeClr val="accent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cap="all" dirty="0" smtClean="0">
              <a:ln/>
              <a:solidFill>
                <a:schemeClr val="accent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666633"/>
                </a:solidFill>
                <a:effectLst/>
                <a:latin typeface="Times New Roman" pitchFamily="18" charset="0"/>
                <a:cs typeface="Times New Roman" pitchFamily="18" charset="0"/>
              </a:rPr>
              <a:t>Какие показатели характеризуют</a:t>
            </a:r>
          </a:p>
          <a:p>
            <a:pPr algn="ctr"/>
            <a:r>
              <a:rPr lang="ru-RU" sz="2800" b="1" dirty="0" smtClean="0">
                <a:solidFill>
                  <a:srgbClr val="666633"/>
                </a:solidFill>
                <a:effectLst/>
                <a:latin typeface="Times New Roman" pitchFamily="18" charset="0"/>
                <a:cs typeface="Times New Roman" pitchFamily="18" charset="0"/>
              </a:rPr>
              <a:t>наш район в 2021 году</a:t>
            </a:r>
          </a:p>
          <a:p>
            <a:pPr lvl="0" algn="ctr"/>
            <a:endParaRPr lang="ru-RU" sz="3200" b="1" cap="all" dirty="0" smtClean="0">
              <a:ln/>
              <a:solidFill>
                <a:schemeClr val="accent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3200" b="1" cap="all" dirty="0">
              <a:ln/>
              <a:solidFill>
                <a:schemeClr val="accent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231" y="4005064"/>
            <a:ext cx="4029161" cy="2573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http://ckd-voskr.nnov.muzkult.ru/media/2018/08/17/1230083274/image_image_10284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49" y="1389140"/>
            <a:ext cx="4381644" cy="290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71477" y="1071546"/>
            <a:ext cx="394533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Объем отгруженных товаров собственного производства, выполненных работ (услуг),</a:t>
            </a:r>
          </a:p>
          <a:p>
            <a:pPr algn="ctr"/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млн. руб.</a:t>
            </a:r>
            <a:endParaRPr lang="ru-RU" sz="13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86381" y="1071550"/>
            <a:ext cx="30718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Объем отгруженных товаров собственного производства, выполненных работ (услуг) в расчете на 1 жителя, тыс. руб.</a:t>
            </a:r>
            <a:endParaRPr lang="ru-RU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38428" y="4149080"/>
            <a:ext cx="307183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Фонд оплаты труда, </a:t>
            </a:r>
          </a:p>
          <a:p>
            <a:pPr algn="ctr"/>
            <a:r>
              <a:rPr lang="ru-RU" sz="13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sz="1300" dirty="0">
              <a:solidFill>
                <a:srgbClr val="3333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86448" y="4071942"/>
            <a:ext cx="257176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Объем розничного товарооборота, млн. руб.</a:t>
            </a:r>
            <a:endParaRPr lang="ru-RU" sz="1300" dirty="0">
              <a:solidFill>
                <a:schemeClr val="bg2">
                  <a:lumMod val="10000"/>
                </a:schemeClr>
              </a:solidFill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253734124"/>
              </p:ext>
            </p:extLst>
          </p:nvPr>
        </p:nvGraphicFramePr>
        <p:xfrm>
          <a:off x="251430" y="1628800"/>
          <a:ext cx="4464585" cy="2393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683981233"/>
              </p:ext>
            </p:extLst>
          </p:nvPr>
        </p:nvGraphicFramePr>
        <p:xfrm>
          <a:off x="4734066" y="1764043"/>
          <a:ext cx="4176464" cy="2241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803384287"/>
              </p:ext>
            </p:extLst>
          </p:nvPr>
        </p:nvGraphicFramePr>
        <p:xfrm>
          <a:off x="251520" y="4437112"/>
          <a:ext cx="4392488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624016504"/>
              </p:ext>
            </p:extLst>
          </p:nvPr>
        </p:nvGraphicFramePr>
        <p:xfrm>
          <a:off x="4644008" y="4589512"/>
          <a:ext cx="4392488" cy="2176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Скругленный прямоугольник 13"/>
          <p:cNvSpPr/>
          <p:nvPr/>
        </p:nvSpPr>
        <p:spPr>
          <a:xfrm>
            <a:off x="1403350" y="214313"/>
            <a:ext cx="7272338" cy="8572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ru-RU" alt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alt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altLang="ru-RU" sz="2200" b="1" dirty="0" smtClean="0">
                <a:solidFill>
                  <a:srgbClr val="1C4853"/>
                </a:solidFill>
                <a:latin typeface="Tahoma" pitchFamily="34" charset="0"/>
                <a:cs typeface="Tahoma" pitchFamily="34" charset="0"/>
              </a:rPr>
              <a:t>Динамика прогнозных показателей</a:t>
            </a:r>
          </a:p>
          <a:p>
            <a:pPr algn="ctr" eaLnBrk="1" hangingPunct="1">
              <a:defRPr/>
            </a:pPr>
            <a:r>
              <a:rPr lang="ru-RU" altLang="ru-RU" sz="2200" b="1" dirty="0" smtClean="0">
                <a:solidFill>
                  <a:srgbClr val="1C4853"/>
                </a:solidFill>
                <a:latin typeface="Tahoma" pitchFamily="34" charset="0"/>
                <a:cs typeface="Tahoma" pitchFamily="34" charset="0"/>
              </a:rPr>
              <a:t> социально - экономического развития района</a:t>
            </a:r>
          </a:p>
          <a:p>
            <a:pPr algn="ctr" eaLnBrk="1" hangingPunct="1">
              <a:defRPr/>
            </a:pPr>
            <a:endParaRPr lang="ru-RU" altLang="ru-RU" sz="2000" b="1" dirty="0" smtClean="0">
              <a:latin typeface="Tahoma" pitchFamily="34" charset="0"/>
              <a:cs typeface="Tahoma" pitchFamily="34" charset="0"/>
            </a:endParaRPr>
          </a:p>
          <a:p>
            <a:pPr algn="ctr" eaLnBrk="1" hangingPunct="1">
              <a:defRPr/>
            </a:pPr>
            <a:endParaRPr lang="ru-RU" alt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43608" y="1428741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Численность населения, человек</a:t>
            </a:r>
            <a:endParaRPr lang="ru-RU" sz="14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8064" y="1428741"/>
            <a:ext cx="3323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Среднемесячная зарплата, рублей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48064" y="4357699"/>
            <a:ext cx="2824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Индекс потребительских цен, %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510015562"/>
              </p:ext>
            </p:extLst>
          </p:nvPr>
        </p:nvGraphicFramePr>
        <p:xfrm>
          <a:off x="683568" y="1736518"/>
          <a:ext cx="3744416" cy="2268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77252452"/>
              </p:ext>
            </p:extLst>
          </p:nvPr>
        </p:nvGraphicFramePr>
        <p:xfrm>
          <a:off x="4932040" y="1736518"/>
          <a:ext cx="3539696" cy="2340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81173729"/>
              </p:ext>
            </p:extLst>
          </p:nvPr>
        </p:nvGraphicFramePr>
        <p:xfrm>
          <a:off x="5039519" y="4797152"/>
          <a:ext cx="3580641" cy="1571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1403350" y="214313"/>
            <a:ext cx="7272338" cy="8572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ru-RU" alt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alt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altLang="ru-RU" sz="2200" b="1" dirty="0" smtClean="0">
                <a:solidFill>
                  <a:srgbClr val="1C4853"/>
                </a:solidFill>
                <a:latin typeface="Tahoma" pitchFamily="34" charset="0"/>
                <a:cs typeface="Tahoma" pitchFamily="34" charset="0"/>
              </a:rPr>
              <a:t>Динамика прогнозных показателей</a:t>
            </a:r>
          </a:p>
          <a:p>
            <a:pPr algn="ctr" eaLnBrk="1" hangingPunct="1">
              <a:defRPr/>
            </a:pPr>
            <a:r>
              <a:rPr lang="ru-RU" altLang="ru-RU" sz="2200" b="1" dirty="0" smtClean="0">
                <a:solidFill>
                  <a:srgbClr val="1C4853"/>
                </a:solidFill>
                <a:latin typeface="Tahoma" pitchFamily="34" charset="0"/>
                <a:cs typeface="Tahoma" pitchFamily="34" charset="0"/>
              </a:rPr>
              <a:t> социально - экономического развития района</a:t>
            </a:r>
          </a:p>
          <a:p>
            <a:pPr algn="ctr" eaLnBrk="1" hangingPunct="1">
              <a:defRPr/>
            </a:pPr>
            <a:endParaRPr lang="ru-RU" altLang="ru-RU" sz="2000" b="1" dirty="0" smtClean="0">
              <a:latin typeface="Tahoma" pitchFamily="34" charset="0"/>
              <a:cs typeface="Tahoma" pitchFamily="34" charset="0"/>
            </a:endParaRPr>
          </a:p>
          <a:p>
            <a:pPr algn="ctr" eaLnBrk="1" hangingPunct="1">
              <a:defRPr/>
            </a:pPr>
            <a:endParaRPr lang="ru-RU" alt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49080"/>
            <a:ext cx="4518025" cy="2355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536644919"/>
              </p:ext>
            </p:extLst>
          </p:nvPr>
        </p:nvGraphicFramePr>
        <p:xfrm>
          <a:off x="931512" y="963744"/>
          <a:ext cx="7672936" cy="2321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21571" y="3190544"/>
            <a:ext cx="1464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Первоначальный план 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2020 года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86052" y="3284984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Прогноз на 2021 год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42021" y="2780928"/>
            <a:ext cx="665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199,2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42021" y="1229647"/>
            <a:ext cx="671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740,7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0800000" flipV="1">
            <a:off x="6372200" y="1338662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млн.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5"/>
          <p:cNvSpPr txBox="1"/>
          <p:nvPr/>
        </p:nvSpPr>
        <p:spPr>
          <a:xfrm>
            <a:off x="4078101" y="3282875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Прогноз на 2022 год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5"/>
          <p:cNvSpPr txBox="1"/>
          <p:nvPr/>
        </p:nvSpPr>
        <p:spPr>
          <a:xfrm>
            <a:off x="5302971" y="3282876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Прогноз на 2023 год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24918" y="2780927"/>
            <a:ext cx="5840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200,7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24918" y="1123218"/>
            <a:ext cx="732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838,2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59546" y="1400217"/>
            <a:ext cx="645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699,4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59546" y="2780928"/>
            <a:ext cx="6452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212,3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2814929" y="5660414"/>
            <a:ext cx="3082092" cy="864096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</a:rPr>
              <a:t>Доходы на душу населения,</a:t>
            </a:r>
            <a:r>
              <a:rPr kumimoji="0" lang="ru-RU" sz="1400" b="0" i="0" u="none" strike="noStrike" cap="none" normalizeH="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</a:rPr>
              <a:t>рублей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</a:rPr>
              <a:t> на 1 жителя в год</a:t>
            </a:r>
            <a:endParaRPr kumimoji="0" lang="ru-RU" sz="1200" b="0" i="0" u="none" strike="noStrike" cap="none" normalizeH="0" baseline="0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31" name="Прямоугольная выноска 30"/>
          <p:cNvSpPr/>
          <p:nvPr/>
        </p:nvSpPr>
        <p:spPr>
          <a:xfrm>
            <a:off x="642910" y="4000504"/>
            <a:ext cx="1357322" cy="571504"/>
          </a:xfrm>
          <a:prstGeom prst="wedgeRectCallout">
            <a:avLst>
              <a:gd name="adj1" fmla="val 83595"/>
              <a:gd name="adj2" fmla="val -416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9C929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714348" y="4000504"/>
            <a:ext cx="121444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 год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38 528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ая выноска 32"/>
          <p:cNvSpPr/>
          <p:nvPr/>
        </p:nvSpPr>
        <p:spPr>
          <a:xfrm>
            <a:off x="642910" y="5286388"/>
            <a:ext cx="1357322" cy="571504"/>
          </a:xfrm>
          <a:prstGeom prst="wedgeRectCallout">
            <a:avLst>
              <a:gd name="adj1" fmla="val 79384"/>
              <a:gd name="adj2" fmla="val -416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9C929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714348" y="5286388"/>
            <a:ext cx="121444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2021 год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43 960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ая выноска 34"/>
          <p:cNvSpPr/>
          <p:nvPr/>
        </p:nvSpPr>
        <p:spPr>
          <a:xfrm>
            <a:off x="7072330" y="4071942"/>
            <a:ext cx="1357322" cy="571504"/>
          </a:xfrm>
          <a:prstGeom prst="wedgeRectCallout">
            <a:avLst>
              <a:gd name="adj1" fmla="val -86229"/>
              <a:gd name="adj2" fmla="val -7499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9C929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143768" y="4071942"/>
            <a:ext cx="121444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 год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36 965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ая выноска 36"/>
          <p:cNvSpPr/>
          <p:nvPr/>
        </p:nvSpPr>
        <p:spPr>
          <a:xfrm>
            <a:off x="7143768" y="5286388"/>
            <a:ext cx="1357322" cy="571504"/>
          </a:xfrm>
          <a:prstGeom prst="wedgeRectCallout">
            <a:avLst>
              <a:gd name="adj1" fmla="val -86229"/>
              <a:gd name="adj2" fmla="val -7499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9C929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TextBox 37"/>
          <p:cNvSpPr txBox="1"/>
          <p:nvPr/>
        </p:nvSpPr>
        <p:spPr>
          <a:xfrm>
            <a:off x="7215206" y="5286388"/>
            <a:ext cx="121444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2023год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38 674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899592" y="171394"/>
            <a:ext cx="7530060" cy="7373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2000" b="1" cap="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Сколько   доходов  поступает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000" b="1" cap="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консолидированный   бюджет  района</a:t>
            </a: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522513"/>
            <a:ext cx="1841427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4" descr="https://itco.blog/images/post_blog_1000x750_%D0%9A%D1%80%D0%B0%D1%83%D0%B4%D1%81%D0%BE%CC%81%D1%80%D1%81%D0%B8%D0%BD%D0%B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818" y="3645024"/>
            <a:ext cx="3408313" cy="219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51730391"/>
              </p:ext>
            </p:extLst>
          </p:nvPr>
        </p:nvGraphicFramePr>
        <p:xfrm>
          <a:off x="240229" y="1052736"/>
          <a:ext cx="8735550" cy="5026865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864096"/>
                <a:gridCol w="5332416"/>
                <a:gridCol w="1284644"/>
                <a:gridCol w="1254394"/>
              </a:tblGrid>
              <a:tr h="323193">
                <a:tc rowSpan="2">
                  <a:txBody>
                    <a:bodyPr/>
                    <a:lstStyle/>
                    <a:p>
                      <a:pPr algn="ctr"/>
                      <a:endParaRPr lang="ru-RU" sz="16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0" cap="none" spc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и</a:t>
                      </a:r>
                      <a:r>
                        <a:rPr lang="ru-RU" sz="1600" b="0" cap="none" spc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сборы, установленные законодательством</a:t>
                      </a:r>
                      <a:endParaRPr lang="ru-RU" sz="1600" b="0" cap="none" spc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0" cap="none" spc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Уровни</a:t>
                      </a:r>
                      <a:r>
                        <a:rPr lang="ru-RU" sz="1600" b="0" cap="none" spc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бюджета</a:t>
                      </a:r>
                      <a:endParaRPr lang="ru-RU" sz="1600" b="0" cap="none" spc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829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Районный бюджет</a:t>
                      </a:r>
                      <a:endParaRPr lang="ru-RU" sz="12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Бюджеты городских и сельских поселений</a:t>
                      </a:r>
                      <a:endParaRPr lang="ru-RU" sz="12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5924">
                <a:tc rowSpan="8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Федеральные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Акцизы,</a:t>
                      </a:r>
                      <a:r>
                        <a:rPr lang="ru-RU" sz="14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том числе: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6509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нефтепродукты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89975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sz="14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Налог на доходы физических лиц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90%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10%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9975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3.Налоги со специальными налоговыми режимами, в т.ч.: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929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</a:t>
                      </a:r>
                      <a:r>
                        <a:rPr lang="ru-RU" sz="14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взимаемый в виде стоимости патента в связи с применением упрощенной системы налогообложения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5924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30%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95924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2957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Государственная пошлина ( в зависимости от установленных</a:t>
                      </a:r>
                      <a:r>
                        <a:rPr lang="ru-RU" sz="14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полномочий)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2710">
                <a:tc rowSpan="2"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Местные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Налог на имущество физических</a:t>
                      </a:r>
                      <a:r>
                        <a:rPr lang="ru-RU" sz="14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лиц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75726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Земельный налог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827584" y="260649"/>
            <a:ext cx="7560840" cy="57606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зачисляются налоги на территории района</a:t>
            </a:r>
            <a:endParaRPr lang="ru-RU" sz="2400" cap="all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6165304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Норматив отчислений от доходов от уплаты акцизов в каждом поселении зависит от протяженности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автомобильных дорог в конкретном поселении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750608"/>
              </p:ext>
            </p:extLst>
          </p:nvPr>
        </p:nvGraphicFramePr>
        <p:xfrm>
          <a:off x="683568" y="1098566"/>
          <a:ext cx="7992889" cy="315503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168352"/>
                <a:gridCol w="1512168"/>
                <a:gridCol w="1512168"/>
                <a:gridCol w="1800201"/>
              </a:tblGrid>
              <a:tr h="400543"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Доходы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Расходы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Дефицит (-), профицит (+)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0095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Первоначальный план 2020 года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689 200,8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687 900,8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1 300,0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54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План  2021 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787 315,3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785 315,3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2 000,0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837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План  2022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643 431,9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641 631,9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1 800,0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54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План  2023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667 475,9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667 475,9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0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54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Рост показателей 2021 года к 2020 году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+98 114,5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+97 414,5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+700,0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71600" y="271087"/>
            <a:ext cx="7416824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 ПАРАМЕТРЫ  РАЙОННОГО  БЮДЖЕТА</a:t>
            </a:r>
            <a:endParaRPr lang="ru-RU" sz="2000" b="1" dirty="0">
              <a:solidFill>
                <a:srgbClr val="33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64288" y="800648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(тыс.рублей)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57337"/>
            <a:ext cx="3924436" cy="2318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https://avatars.mds.yandex.net/get-altay/1592431/2a0000016f961e2c912377f2a89b688d86a5/XXX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" r="3977" b="11031"/>
          <a:stretch/>
        </p:blipFill>
        <p:spPr bwMode="auto">
          <a:xfrm>
            <a:off x="4788024" y="4357337"/>
            <a:ext cx="3927297" cy="231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5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476672"/>
            <a:ext cx="7488832" cy="492443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жители Воскресенского района!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560" y="1307669"/>
            <a:ext cx="806489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Вами очередной выпуск брошюры «Бюджет для</a:t>
            </a:r>
          </a:p>
          <a:p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граждан», разработанный управлением финансов администрации Воскресенского муниципального района по решению о бюджете муниципального района на 2021 год и на плановый период 2022 и 2023 годов.</a:t>
            </a:r>
          </a:p>
          <a:p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Мы постарались в доступной и понятной форме рассказать о важнейшем финансовом документе нашего района.</a:t>
            </a:r>
          </a:p>
          <a:p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 представленной брошюре Вы можете ознакомиться с основными целями, задачами и приоритетными направлениями бюджетной политики района, с основными характеристиками бюджета муниципального района.</a:t>
            </a:r>
          </a:p>
          <a:p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Надеемся, что представленная информация будет для Вас полезной и интересной.</a:t>
            </a:r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6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014725"/>
              </p:ext>
            </p:extLst>
          </p:nvPr>
        </p:nvGraphicFramePr>
        <p:xfrm>
          <a:off x="284720" y="4931294"/>
          <a:ext cx="2487080" cy="1932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/>
          <p:cNvSpPr txBox="1"/>
          <p:nvPr/>
        </p:nvSpPr>
        <p:spPr>
          <a:xfrm rot="10800000" flipV="1">
            <a:off x="1115616" y="4413546"/>
            <a:ext cx="1008112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2021 год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7532656"/>
              </p:ext>
            </p:extLst>
          </p:nvPr>
        </p:nvGraphicFramePr>
        <p:xfrm>
          <a:off x="2915816" y="4715338"/>
          <a:ext cx="2212844" cy="1810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8035052"/>
              </p:ext>
            </p:extLst>
          </p:nvPr>
        </p:nvGraphicFramePr>
        <p:xfrm>
          <a:off x="5292080" y="4294926"/>
          <a:ext cx="3384377" cy="2448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563888" y="4413546"/>
            <a:ext cx="1152129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 год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31540" y="264718"/>
            <a:ext cx="8280920" cy="93610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каких поступлений формируются доходы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районного  бюджета в 2021- 2023 годах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134357"/>
              </p:ext>
            </p:extLst>
          </p:nvPr>
        </p:nvGraphicFramePr>
        <p:xfrm>
          <a:off x="431540" y="1412776"/>
          <a:ext cx="8280920" cy="2896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9188"/>
                <a:gridCol w="1584176"/>
                <a:gridCol w="1728192"/>
                <a:gridCol w="1509364"/>
              </a:tblGrid>
              <a:tr h="46987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2021 год (млн.руб.)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2022 год (млн.руб)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2023 год (млн.руб.)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4218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 БЮДЖЕТА,  ВСЕГО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787,3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643,4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667,5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 том числе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147,6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155,0</a:t>
                      </a:r>
                      <a:endParaRPr lang="ru-RU" sz="13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165,1</a:t>
                      </a:r>
                      <a:endParaRPr lang="ru-RU" sz="13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6729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Налоговые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124,3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130,9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140,2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729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Неналоговые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23,3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24,1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24,9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04075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r>
                        <a:rPr lang="ru-RU" sz="12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всего</a:t>
                      </a:r>
                      <a:r>
                        <a:rPr lang="ru-RU" sz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 том числе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639,7</a:t>
                      </a:r>
                      <a:endParaRPr lang="ru-RU" sz="13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488,4</a:t>
                      </a:r>
                      <a:endParaRPr lang="ru-RU" sz="13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502,4</a:t>
                      </a:r>
                      <a:endParaRPr lang="ru-RU" sz="13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4342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Дотации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220,6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182,4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182,7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4643">
                <a:tc>
                  <a:txBody>
                    <a:bodyPr/>
                    <a:lstStyle/>
                    <a:p>
                      <a:r>
                        <a:rPr lang="ru-RU" sz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Субсидии, субвенции, иные  трансферты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419,1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306,0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319,7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53320" y="4849415"/>
            <a:ext cx="718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3,8%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55977" y="5365174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20,3%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5413078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15,8%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1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69282858"/>
              </p:ext>
            </p:extLst>
          </p:nvPr>
        </p:nvGraphicFramePr>
        <p:xfrm>
          <a:off x="395536" y="1287377"/>
          <a:ext cx="8318159" cy="532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6299"/>
                <a:gridCol w="1115396"/>
                <a:gridCol w="1144279"/>
                <a:gridCol w="1015961"/>
                <a:gridCol w="1008112"/>
                <a:gridCol w="1008112"/>
              </a:tblGrid>
              <a:tr h="851139"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Исполнено за 2019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год (первоначальный план)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  2021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  2022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  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11355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в том числе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142,6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147,7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147,6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155,0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165,1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5501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Налоговые доходы всего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из них: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115,4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122,0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124,3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130,9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140,2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533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105,8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108,3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112,2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119,7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128,3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0706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налоги на совокупный доход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6,9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11,2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10,5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9,5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10,2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0774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госпошлина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8382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Неналоговые доходы всего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из них: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27,2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25,7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23,3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24,1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24,9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1588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от сдачи в аренду имущества и земельных участков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8,3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8,7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9,4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9,8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8740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 имущества и земельных участков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6797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штрафы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8740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плата за негативное воздействие на окружающую среду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6797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от оказания платных услуг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15,6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15,4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13,5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716976" y="979600"/>
            <a:ext cx="1105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млн.рублей</a:t>
            </a:r>
            <a:endParaRPr lang="ru-RU" sz="1400" dirty="0">
              <a:solidFill>
                <a:sysClr val="windowText" lastClr="00000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60159" y="188640"/>
            <a:ext cx="8352928" cy="79208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Какие основные налоговые и неналоговые доходы поступят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районный бюджет в 2021-2023 годах</a:t>
            </a:r>
          </a:p>
          <a:p>
            <a:pPr algn="ctr"/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000628" y="1071546"/>
            <a:ext cx="1143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млн.рублей</a:t>
            </a:r>
            <a:endParaRPr lang="ru-RU" sz="1400" dirty="0">
              <a:solidFill>
                <a:sysClr val="windowText" lastClr="000000"/>
              </a:solidFill>
            </a:endParaRPr>
          </a:p>
        </p:txBody>
      </p:sp>
      <p:sp>
        <p:nvSpPr>
          <p:cNvPr id="1029" name="AutoShape 5" descr="https://pbs.twimg.com/media/Ca_30IaVAAA3JT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07975" y="248573"/>
            <a:ext cx="8449227" cy="6944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Какую помощь из областного бюджета получает Воскресенский район</a:t>
            </a:r>
          </a:p>
          <a:p>
            <a:pPr algn="ctr"/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271207"/>
              </p:ext>
            </p:extLst>
          </p:nvPr>
        </p:nvGraphicFramePr>
        <p:xfrm>
          <a:off x="307975" y="1165475"/>
          <a:ext cx="8516470" cy="5326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5793"/>
                <a:gridCol w="1152128"/>
                <a:gridCol w="1152128"/>
                <a:gridCol w="936104"/>
                <a:gridCol w="936104"/>
                <a:gridCol w="936104"/>
                <a:gridCol w="1228109"/>
              </a:tblGrid>
              <a:tr h="72343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Исполнено</a:t>
                      </a:r>
                      <a:r>
                        <a:rPr lang="ru-RU" sz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</a:t>
                      </a:r>
                      <a:r>
                        <a:rPr lang="ru-RU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2020 год</a:t>
                      </a:r>
                      <a:endParaRPr lang="ru-RU" sz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Прогноз 2021 год </a:t>
                      </a:r>
                      <a:endParaRPr lang="ru-RU" sz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2022 год</a:t>
                      </a:r>
                      <a:endParaRPr lang="ru-RU" sz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2023 год</a:t>
                      </a:r>
                      <a:endParaRPr lang="ru-RU" sz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2021 года к 2020</a:t>
                      </a:r>
                      <a:endParaRPr lang="ru-RU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11751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(межбюджетные трансферты)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604 552,7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541 499,8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639 688,5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488 452,6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502 405,3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+ 98 188,7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7129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: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7129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дотации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194 707,3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229 334,3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220 600,4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182 389,0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182 670,7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-8 733,9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7129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субсидии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113 091,3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30 022,4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128 113,0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22 762,6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35 278,4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+ 98 090,6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7129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субвенции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276 702,2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276 285,2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288 760,9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281 977,0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132,2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+ 12 475,7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5098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иные межбюджетные             трансферты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20 051,9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5 857,9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2 214,2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1 324,0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1 324,0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- 3 643,7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811751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МБТ прошлых лет в вышестоящий бюджет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-1 738,8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50980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безвозмездные поступления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96,2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932008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безвозмездные  поступления в консолидированный  бюджет  района</a:t>
                      </a:r>
                      <a:endParaRPr lang="ru-RU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602 910,1</a:t>
                      </a:r>
                      <a:endParaRPr lang="ru-RU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541 499,8</a:t>
                      </a:r>
                      <a:endParaRPr lang="ru-RU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639 688,5</a:t>
                      </a:r>
                      <a:endParaRPr lang="ru-RU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488 452,6</a:t>
                      </a:r>
                      <a:endParaRPr lang="ru-RU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502 405,3</a:t>
                      </a:r>
                      <a:endParaRPr lang="ru-RU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+ 98 188,7</a:t>
                      </a:r>
                      <a:endParaRPr lang="ru-RU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596336" y="914272"/>
            <a:ext cx="1160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(тыс.рублей)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5" y="-54647"/>
            <a:ext cx="9144000" cy="6891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56642" y="548680"/>
            <a:ext cx="4335345" cy="1368152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400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сохранения параметров по уровню заработной платы отдельным категориям работников социальной сферы, установленных </a:t>
            </a:r>
            <a:r>
              <a:rPr lang="ru-RU" sz="1400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Указом </a:t>
            </a:r>
            <a:r>
              <a:rPr lang="ru-RU" sz="1400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 Российской Федерации от 7 мая 2012 г. № 597 «О мероприятиях по реализации государственной социальной политики»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565917" y="2105037"/>
            <a:ext cx="4272542" cy="137154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Обеспечение сохранения заработной платы</a:t>
            </a:r>
          </a:p>
          <a:p>
            <a:pPr lvl="0" algn="ctr"/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работников бюджетного сектора экономики, на</a:t>
            </a:r>
          </a:p>
          <a:p>
            <a:pPr lvl="0" algn="ctr"/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которых не распространяются </a:t>
            </a:r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Указ</a:t>
            </a:r>
            <a:endParaRPr lang="ru-RU" sz="1400" dirty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Президента Российской Федерации от 7 мая</a:t>
            </a:r>
          </a:p>
          <a:p>
            <a:pPr lvl="0" algn="ctr"/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2012 г. № 597 "О мероприятиях по реализации</a:t>
            </a:r>
          </a:p>
          <a:p>
            <a:pPr lvl="0" algn="ctr"/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государственной социальной политики"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19446" y="5239928"/>
            <a:ext cx="4272541" cy="1285416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sz="1400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по обеспечению экологической </a:t>
            </a:r>
            <a:r>
              <a:rPr lang="ru-RU" sz="1400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безопасности, по формированию </a:t>
            </a:r>
            <a:r>
              <a:rPr lang="ru-RU" sz="1400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городской среды</a:t>
            </a:r>
            <a:r>
              <a:rPr lang="ru-RU" sz="1400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 реализация </a:t>
            </a:r>
            <a:r>
              <a:rPr lang="ru-RU" sz="1400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мероприятий, включающих развитие </a:t>
            </a:r>
            <a:r>
              <a:rPr lang="ru-RU" sz="1400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коммунальной, </a:t>
            </a:r>
            <a:r>
              <a:rPr lang="ru-RU" sz="1400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инженерной и социальной инфраструктуры муниципального </a:t>
            </a:r>
            <a:r>
              <a:rPr lang="ru-RU" sz="1400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400" dirty="0">
              <a:solidFill>
                <a:srgbClr val="33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3773" y="3419498"/>
            <a:ext cx="3134723" cy="19442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подходы к формированию расходной части бюджета на 2021 год и на плановый период 2022 и 2023 годов</a:t>
            </a:r>
            <a:endParaRPr lang="ru-RU" sz="20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588044" y="3814383"/>
            <a:ext cx="4303944" cy="1109709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Обеспечение софинансирования за счет средств районного бюджета участия в областных программах и обеспечение софинансирования субсидий из областного бюджета</a:t>
            </a:r>
          </a:p>
        </p:txBody>
      </p:sp>
      <p:sp>
        <p:nvSpPr>
          <p:cNvPr id="6" name="Стрелка вправо 5"/>
          <p:cNvSpPr/>
          <p:nvPr/>
        </p:nvSpPr>
        <p:spPr>
          <a:xfrm rot="18975824">
            <a:off x="2548565" y="2200522"/>
            <a:ext cx="2117657" cy="532604"/>
          </a:xfrm>
          <a:prstGeom prst="rightArrow">
            <a:avLst>
              <a:gd name="adj1" fmla="val 50219"/>
              <a:gd name="adj2" fmla="val 5504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Стрелка вправо 22"/>
          <p:cNvSpPr/>
          <p:nvPr/>
        </p:nvSpPr>
        <p:spPr>
          <a:xfrm rot="19612483">
            <a:off x="3552035" y="3121369"/>
            <a:ext cx="967119" cy="539753"/>
          </a:xfrm>
          <a:prstGeom prst="rightArrow">
            <a:avLst>
              <a:gd name="adj1" fmla="val 50000"/>
              <a:gd name="adj2" fmla="val 5122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Стрелка вправо 23"/>
          <p:cNvSpPr/>
          <p:nvPr/>
        </p:nvSpPr>
        <p:spPr>
          <a:xfrm>
            <a:off x="3532046" y="4105524"/>
            <a:ext cx="1007096" cy="522494"/>
          </a:xfrm>
          <a:prstGeom prst="rightArrow">
            <a:avLst>
              <a:gd name="adj1" fmla="val 50000"/>
              <a:gd name="adj2" fmla="val 5122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Стрелка вправо 24"/>
          <p:cNvSpPr/>
          <p:nvPr/>
        </p:nvSpPr>
        <p:spPr>
          <a:xfrm rot="1608934">
            <a:off x="3483501" y="5200415"/>
            <a:ext cx="1191860" cy="530995"/>
          </a:xfrm>
          <a:prstGeom prst="rightArrow">
            <a:avLst>
              <a:gd name="adj1" fmla="val 50000"/>
              <a:gd name="adj2" fmla="val 5277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AutoShape 4" descr="Воскресенско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36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Схема 14"/>
          <p:cNvGraphicFramePr/>
          <p:nvPr/>
        </p:nvGraphicFramePr>
        <p:xfrm>
          <a:off x="1857363" y="1142986"/>
          <a:ext cx="2071703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Скругленный прямоугольник 18"/>
          <p:cNvSpPr/>
          <p:nvPr/>
        </p:nvSpPr>
        <p:spPr>
          <a:xfrm>
            <a:off x="428596" y="357166"/>
            <a:ext cx="8247860" cy="695570"/>
          </a:xfrm>
          <a:prstGeom prst="roundRect">
            <a:avLst/>
          </a:prstGeom>
          <a:ln>
            <a:solidFill>
              <a:srgbClr val="666633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распределены расходы районного бюджета </a:t>
            </a:r>
          </a:p>
          <a:p>
            <a:pPr algn="ctr"/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2021-2023 годы по отраслям</a:t>
            </a:r>
            <a:endParaRPr lang="ru-RU" sz="2200" b="1" dirty="0" smtClean="0">
              <a:ln w="18415" cmpd="sng">
                <a:noFill/>
                <a:prstDash val="solid"/>
              </a:ln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2714612" y="2285992"/>
            <a:ext cx="214314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606911204"/>
              </p:ext>
            </p:extLst>
          </p:nvPr>
        </p:nvGraphicFramePr>
        <p:xfrm>
          <a:off x="611560" y="1412776"/>
          <a:ext cx="7704856" cy="2392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989466761"/>
              </p:ext>
            </p:extLst>
          </p:nvPr>
        </p:nvGraphicFramePr>
        <p:xfrm>
          <a:off x="899592" y="4077072"/>
          <a:ext cx="4248472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812908236"/>
              </p:ext>
            </p:extLst>
          </p:nvPr>
        </p:nvGraphicFramePr>
        <p:xfrm>
          <a:off x="4716016" y="4149080"/>
          <a:ext cx="3960440" cy="2528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8326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6780657"/>
              </p:ext>
            </p:extLst>
          </p:nvPr>
        </p:nvGraphicFramePr>
        <p:xfrm>
          <a:off x="403761" y="3789042"/>
          <a:ext cx="8235735" cy="2790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2055"/>
                <a:gridCol w="1139638"/>
                <a:gridCol w="1308634"/>
                <a:gridCol w="1099930"/>
                <a:gridCol w="1087739"/>
                <a:gridCol w="1087739"/>
              </a:tblGrid>
              <a:tr h="84235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r>
                        <a:rPr lang="ru-RU" sz="14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</a:t>
                      </a:r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 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 (первоначальный план)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41883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 том числе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504 075,2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493 439,2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616 186,2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504 856,7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503 000,0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50981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403 083,3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395 918,3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516 037,1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406 670,5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407 739,8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9263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62 726,3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68 180,7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68 825,7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67 689,6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67 985,5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9263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</a:t>
                      </a:r>
                      <a:r>
                        <a:rPr lang="ru-RU" sz="14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политика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37 514,0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28 260,9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30 823,4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30 496,6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26 774,7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9263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751,6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1 079,3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437152" y="3510300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</a:rPr>
              <a:t>тыс. рублей</a:t>
            </a:r>
            <a:endParaRPr lang="ru-RU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3140968"/>
            <a:ext cx="734481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         Как изменяются расходы по отраслям социальной сферы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59832" y="374362"/>
            <a:ext cx="2880320" cy="6810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accent5">
                    <a:lumMod val="75000"/>
                  </a:schemeClr>
                </a:solidFill>
              </a:rPr>
              <a:t>Что включают в себя отрасли социальной сферы</a:t>
            </a:r>
            <a:endParaRPr lang="ru-RU" sz="17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43107" y="2147013"/>
            <a:ext cx="1415813" cy="58477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  <a:t>Социальная политика</a:t>
            </a:r>
            <a:endParaRPr lang="ru-RU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03567" y="1451834"/>
            <a:ext cx="1383153" cy="338554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</a:rPr>
              <a:t>    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  <a:t>Культура</a:t>
            </a:r>
            <a:endParaRPr lang="ru-RU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23913" y="1478476"/>
            <a:ext cx="1431043" cy="338554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  <a:t>Образование</a:t>
            </a:r>
            <a:endParaRPr lang="ru-RU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86520" y="2121656"/>
            <a:ext cx="1800200" cy="553998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accent5">
                    <a:lumMod val="75000"/>
                  </a:schemeClr>
                </a:solidFill>
              </a:rPr>
              <a:t>Физическая культура и спорт</a:t>
            </a:r>
            <a:endParaRPr lang="ru-RU" sz="15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15" y="1800360"/>
            <a:ext cx="1779217" cy="1196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99" y="260648"/>
            <a:ext cx="1826742" cy="121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81992"/>
            <a:ext cx="1912900" cy="131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0"/>
          <a:stretch/>
        </p:blipFill>
        <p:spPr bwMode="auto">
          <a:xfrm>
            <a:off x="6562711" y="294746"/>
            <a:ext cx="2016224" cy="1271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4129871" y="1095208"/>
            <a:ext cx="345036" cy="1051805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4663823" y="1095208"/>
            <a:ext cx="248401" cy="993955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3497360" y="1055400"/>
            <a:ext cx="667602" cy="40426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4879478" y="1055400"/>
            <a:ext cx="608440" cy="334135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332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00034" y="214290"/>
            <a:ext cx="7960398" cy="642942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R="52705" algn="ctr">
              <a:lnSpc>
                <a:spcPct val="100000"/>
              </a:lnSpc>
              <a:spcBef>
                <a:spcPts val="100"/>
              </a:spcBef>
            </a:pPr>
            <a:r>
              <a:rPr lang="ru-RU" sz="2200" b="1" spc="-5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Сведения  </a:t>
            </a:r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  </a:t>
            </a:r>
            <a:r>
              <a:rPr lang="ru-RU" sz="2200" b="1" spc="-15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расходах  </a:t>
            </a:r>
            <a:r>
              <a:rPr lang="ru-RU" sz="2200" b="1" spc="-1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районного  </a:t>
            </a:r>
            <a:r>
              <a:rPr lang="ru-RU" sz="2200" b="1" spc="-15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бюджета</a:t>
            </a:r>
            <a:r>
              <a:rPr lang="ru-RU" sz="2200" b="1" spc="-4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b="1" spc="-5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endParaRPr lang="ru-RU" sz="2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R="66675" algn="ctr">
              <a:lnSpc>
                <a:spcPts val="2290"/>
              </a:lnSpc>
            </a:pPr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разделам  и  </a:t>
            </a:r>
            <a:r>
              <a:rPr lang="ru-RU" sz="2200" b="1" spc="-5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подразделам  </a:t>
            </a:r>
            <a:r>
              <a:rPr lang="ru-RU" sz="2200" b="1" spc="-15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бюджетной</a:t>
            </a:r>
            <a:r>
              <a:rPr lang="ru-RU" sz="2200" b="1" spc="25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b="1" spc="-5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классификации</a:t>
            </a:r>
            <a:endParaRPr lang="ru-RU" sz="22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824022"/>
              </p:ext>
            </p:extLst>
          </p:nvPr>
        </p:nvGraphicFramePr>
        <p:xfrm>
          <a:off x="179513" y="1165009"/>
          <a:ext cx="8712967" cy="5615677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20079"/>
                <a:gridCol w="3384376"/>
                <a:gridCol w="792088"/>
                <a:gridCol w="792088"/>
                <a:gridCol w="792088"/>
                <a:gridCol w="648072"/>
                <a:gridCol w="792088"/>
                <a:gridCol w="792088"/>
              </a:tblGrid>
              <a:tr h="607807"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Раздел, подраздел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раздела, подраздела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Исполнено за 2019 год 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год (первонач. план)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к </a:t>
                      </a:r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0100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49 216,0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50 160,5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44 623,3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89,0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40 634,6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41 539,2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70355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0103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449,1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527,4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475,6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90,2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425,6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425,6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70355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0104</a:t>
                      </a: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21 816,9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24 478,2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22 908,4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93,6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22 291,2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22 291,2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1575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0105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Судебная система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21,5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19,8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92,1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86,4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5370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0106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10 590,7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10 315,1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10 294,1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99,8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10 127,1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10 127,1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548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0107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проведения выборов и референдумов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1 400,0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3232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0111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Резервные фонды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5506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0113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Другие общегосударственные вопросы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15 847,1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12 818,3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10 325,4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80,6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7 104,3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8 087,3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2330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0200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1 256,3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1 012,0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1 314,2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129,9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1 327,1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1 376,9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6845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0203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Мобилизационная и вневойсковая подготовка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1 256,3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1 012,0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1 314,2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129,9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1 327,1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1 376,9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742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0300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4 396,8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5 236,1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4 702,8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89,8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4 354,5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4 365,5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52893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0309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Защита населения и территории от чрезвычайных ситуаций природного и техногенного характера, гражданская оборона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4 197,9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4 636,1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4 702,8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89,8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4 354,5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4 365,5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475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0310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пожарной безопасности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198,9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786710" y="857232"/>
            <a:ext cx="1137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024028"/>
              </p:ext>
            </p:extLst>
          </p:nvPr>
        </p:nvGraphicFramePr>
        <p:xfrm>
          <a:off x="251521" y="145097"/>
          <a:ext cx="8705950" cy="658600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37791"/>
                <a:gridCol w="3024949"/>
                <a:gridCol w="811572"/>
                <a:gridCol w="959130"/>
                <a:gridCol w="811572"/>
                <a:gridCol w="737792"/>
                <a:gridCol w="811572"/>
                <a:gridCol w="811572"/>
              </a:tblGrid>
              <a:tr h="1058983"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Раздел, подраздел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раздела, подраздела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Исполнено за 2019 год 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год (первонач. план)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к </a:t>
                      </a:r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6197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0400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45 463,0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34 314,4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36 075,8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105,1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18 562,1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21 371,5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0723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0401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Общеэкономические вопросы </a:t>
                      </a: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381,7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0530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0402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Топливно-энергетический комплекс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6 250,4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7076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0405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Сельское хозяйство и рыболовство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12 217,0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16 173,9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15 205,4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94,0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11 607,2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14 618,0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7562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0406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Водное хозяйство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2 385,4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004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0408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Транспорт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7 537,4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8 763,3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9 096,3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103,8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1 123,8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0409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Дорожное хозяйство (дорожные фонды)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5 681,8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0410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Связь и информатика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3 369,0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1 511,6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788,6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52,2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742,2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788,6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4230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0412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национальной экономики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7 540,3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7 865,6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10 985,5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139,7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5 088,9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5 964,9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619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0500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75 525,9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42 074,3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23 769,7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56,5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8 405,3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22 542,4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951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0501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Жилищное хозяйство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367,8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815,6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1 805,2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в 2,2 раза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106,0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823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0502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Коммунальное хозяйство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68 344,5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37 190,1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12 589,8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33,9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3 049,1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16 264,6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0256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0503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Благоустройство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6 811,4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4 064,3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9 370,8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в 2,3 раза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5 322,3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6 167,9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4401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0505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жилищно-коммунального хозяйства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90,7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956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0600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Охрана окружающей среды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11 049,4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5 193,9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4 755,2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91,6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4 487,1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4 488,9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35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0602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Сбор, удаление отходов,очистка сточных вод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6 411,3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933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0603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Охрана объектов растительного и животного мира и среды их обитания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4 638,1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5 193,9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4 755,2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91,6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4 487,1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4 488,9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274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3808692"/>
              </p:ext>
            </p:extLst>
          </p:nvPr>
        </p:nvGraphicFramePr>
        <p:xfrm>
          <a:off x="251518" y="188641"/>
          <a:ext cx="8640961" cy="6527303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664690"/>
                <a:gridCol w="2732612"/>
                <a:gridCol w="960107"/>
                <a:gridCol w="960107"/>
                <a:gridCol w="886252"/>
                <a:gridCol w="738544"/>
                <a:gridCol w="886252"/>
                <a:gridCol w="812397"/>
              </a:tblGrid>
              <a:tr h="1180523"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Раздел, подраздел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раздела, подраздела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Исполнено за 2019 год 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год (первонач. план)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к </a:t>
                      </a:r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607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0700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403 083,3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395 918,3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516 037,1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130,3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406 670,5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407 739,8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995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0701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Дошкольное образование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96 788,3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100 697,2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104 237,3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103,5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104 863,9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102 031,5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0696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0702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Общее образование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245 019,6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227 667,4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345 796,5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151,9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238 252,1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240 440,0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820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0703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Дополнительное образование детей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24 478,0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25 828,4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23 558,6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91,2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23 558,6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23 558,6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56644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0705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Профессиональная подготовка, переподготовка</a:t>
                      </a:r>
                      <a:r>
                        <a:rPr lang="ru-RU" sz="1200" b="0" i="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повышение квалификации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222,4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78,0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51,0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65,4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18,0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23,0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1714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0707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Молодежная 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политика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1 999,0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2 245,0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2 185,5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97,3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926,7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2 185,5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9453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0709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образования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34 576,0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39 402,3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40 208,2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102,0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39 051,2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39 501,2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2384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0800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62 726,3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68 180,7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68 825,7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100,9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67 689,6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67 985,5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3884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0801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39 986,3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43 589,6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42 735,4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98,0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41 644,3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41 940,2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7944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0804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культуры, кинематографии 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22 740,0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24 591,1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26 090,3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106,1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26 045,3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26 045,3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607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37 514,0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28 260,9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30 823,4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109,1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30 496,6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26 774,7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379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1001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Пенсионное обеспечение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6 064,6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6 517,0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6 776,1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104,0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6 776,1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6 776,1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2945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1003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Социальное обеспечение населения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5 899,4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346,9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14,8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1 038,2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1 089,4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9198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1004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Охрана семьи и детства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24 378,7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20 162,4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23 017,5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114,2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22 682,3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17 970,3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9198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1006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социальной политики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1 171,3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1 234,6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1 015,0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82,2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938,9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270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431220"/>
              </p:ext>
            </p:extLst>
          </p:nvPr>
        </p:nvGraphicFramePr>
        <p:xfrm>
          <a:off x="251520" y="260648"/>
          <a:ext cx="8640960" cy="6408711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20080"/>
                <a:gridCol w="2952328"/>
                <a:gridCol w="864096"/>
                <a:gridCol w="864096"/>
                <a:gridCol w="864096"/>
                <a:gridCol w="792088"/>
                <a:gridCol w="792088"/>
                <a:gridCol w="792088"/>
              </a:tblGrid>
              <a:tr h="1228957"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Раздел, подраздел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раздела, подраздела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Исполнено за 2019 год 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год (первонач. план)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к </a:t>
                      </a:r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554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1100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751,6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200" b="1" i="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079,3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46,3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7554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1102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Массовый 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спорт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751,6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1 079,3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46,3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755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1200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Средства массовой информации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3 286,1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3 305,4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3 191,6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96,6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1 947,5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3 191,6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363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1201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Телевидение и радиовещание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323,7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1 024,9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310,5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30,3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310,5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755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1202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Периодическая печать и издательства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2732,0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2 076,5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2 697,5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129,9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1 947,5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2 697,5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950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1204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средств массовой информации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230,4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204,0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183,6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183,6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9501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1300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и муниципального долга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4,7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2,6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54,2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1,2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78436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1400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54 317,0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53 160,2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50 693,9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95,4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48 666,6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48 212,8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58968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1401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Дотации на выравнивание бюджетной обеспеченности субъектов Российской 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Федерации   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 муниципальных образований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50 143,0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48 528,4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47 493,3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97,9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42 884,0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43 509,8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950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1403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Прочие межбюджетные трансферты общего характера 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4 174,0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4 631,8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3 200,6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69,1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5 782,6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4 703,0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06615"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Условно  утверждаемые</a:t>
                      </a:r>
                      <a:r>
                        <a:rPr lang="ru-RU" sz="1200" b="1" i="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расходы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8 389,2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17 387,1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75547">
                <a:tc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748 590,4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687 900,8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785 315,3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114,2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641 631,9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smtClean="0">
                          <a:latin typeface="Times New Roman" pitchFamily="18" charset="0"/>
                          <a:cs typeface="Times New Roman" pitchFamily="18" charset="0"/>
                        </a:rPr>
                        <a:t>667 475,9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402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с двумя вырезанными противолежащими углами 11"/>
          <p:cNvSpPr/>
          <p:nvPr/>
        </p:nvSpPr>
        <p:spPr>
          <a:xfrm>
            <a:off x="15105" y="4005064"/>
            <a:ext cx="9144000" cy="2736304"/>
          </a:xfrm>
          <a:prstGeom prst="snip2DiagRect">
            <a:avLst/>
          </a:prstGeom>
          <a:noFill/>
          <a:ln w="19050"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 расходования бюджетных средств, объемы бюджетных ассигнований, направляемых на финансирование социально-значимых мероприятий в сфере образования,  культуры,  жилищно – коммунального хозяйства и других сферах. «Бюджет для граждан» нацелен на широкий круг пользователей – всех граждан Воскресенского района, интересы которых в той или иной мере затронуты районным бюджетом.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85786" y="214290"/>
            <a:ext cx="7602638" cy="69443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n w="31550" cmpd="sng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такое «Бюджет для граждан»</a:t>
            </a:r>
            <a:endParaRPr lang="ru-RU" sz="2800" b="1" dirty="0" smtClean="0">
              <a:ln w="31550" cmpd="sng">
                <a:noFill/>
                <a:prstDash val="solid"/>
              </a:ln>
              <a:solidFill>
                <a:schemeClr val="accent3">
                  <a:lumMod val="50000"/>
                </a:schemeClr>
              </a:solidFill>
            </a:endParaRPr>
          </a:p>
          <a:p>
            <a:pPr lvl="0"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64088" y="1124744"/>
            <a:ext cx="3418669" cy="39703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граждан» – информационный сборник, который познакомит население района с основными положениями главного финансового документа Воскресенского района – районного бюджета, а именно проекта районного бюджета на 2021 год и на плановый период 2022 и 2023 годов.  </a:t>
            </a:r>
          </a:p>
          <a:p>
            <a:endParaRPr lang="ru-RU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 descr="http://special.sobranie.pskov.ru/files/galleries/12242015/2412150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8"/>
          <a:stretch/>
        </p:blipFill>
        <p:spPr bwMode="auto">
          <a:xfrm>
            <a:off x="539552" y="1124744"/>
            <a:ext cx="450792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188640"/>
            <a:ext cx="7488832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CCC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  И   НЕПРОГРАММНЫЕ   РАСХОДЫ РАЙОННОГО   БЮДЖЕТА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96424181"/>
              </p:ext>
            </p:extLst>
          </p:nvPr>
        </p:nvGraphicFramePr>
        <p:xfrm>
          <a:off x="611560" y="2704277"/>
          <a:ext cx="3024336" cy="2468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748554595"/>
              </p:ext>
            </p:extLst>
          </p:nvPr>
        </p:nvGraphicFramePr>
        <p:xfrm>
          <a:off x="3555308" y="2704277"/>
          <a:ext cx="3024336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7521423"/>
              </p:ext>
            </p:extLst>
          </p:nvPr>
        </p:nvGraphicFramePr>
        <p:xfrm>
          <a:off x="6487324" y="2705092"/>
          <a:ext cx="2189132" cy="2199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67544" y="980728"/>
            <a:ext cx="8208912" cy="17235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расходы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распределены исходя из необходимости достижения запланированных индикаторов и конечных результатов по муниципальным программам Воскресенского района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 2021 году по 19 муниципальным программам)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Непрограммые расходы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не вошедшие в мероприятия муниципальных программ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4869160"/>
            <a:ext cx="2736304" cy="153233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расходов на 2021 год- 785,3 млн.рублей: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расходы – 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745,1 млн.рублей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–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40,2 млн.рублей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27884" y="4853064"/>
            <a:ext cx="2520280" cy="17706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расходов на 2022 год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(без условно утвержденных)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633,2 млн.рублей: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расходы – 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594,2 млн.рублей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–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39,0 млн.рублей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00192" y="4869160"/>
            <a:ext cx="2592288" cy="17706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расходов на 2023 год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(без условно утвержденных)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650,1 млн.рублей: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расходы – 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611,0 млн.рублей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–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39,1 млн.рублей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82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451983"/>
              </p:ext>
            </p:extLst>
          </p:nvPr>
        </p:nvGraphicFramePr>
        <p:xfrm>
          <a:off x="251520" y="1196748"/>
          <a:ext cx="8640960" cy="5563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4"/>
                <a:gridCol w="7704856"/>
              </a:tblGrid>
              <a:tr h="275541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395 111,8</a:t>
                      </a:r>
                      <a:endParaRPr lang="ru-RU" sz="12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образования Воскресенского</a:t>
                      </a:r>
                      <a:r>
                        <a:rPr lang="ru-RU" sz="1200" b="0" baseline="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</a:t>
                      </a:r>
                      <a:endParaRPr lang="ru-RU" sz="1200" b="0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75541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159 759,8</a:t>
                      </a:r>
                      <a:endParaRPr lang="ru-RU" sz="12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Адресная инвестиционная программа Воскресенского района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75541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78 359,7</a:t>
                      </a:r>
                      <a:endParaRPr lang="ru-RU" sz="12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культуры, туризма, молодежной политики и спорта Воскресенского района</a:t>
                      </a:r>
                      <a:endParaRPr lang="ru-RU" sz="1200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88850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64 943,0</a:t>
                      </a:r>
                      <a:endParaRPr lang="ru-RU" sz="12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муниципальными финансами и муниципальным долгом Воскресенского района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88850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14 990,5</a:t>
                      </a:r>
                      <a:endParaRPr lang="ru-RU" sz="12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агропромышленного комплекса Воскресенского района</a:t>
                      </a:r>
                      <a:endParaRPr lang="ru-RU" sz="1200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88850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8 996,3</a:t>
                      </a:r>
                      <a:endParaRPr lang="ru-RU" sz="12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услуг пассажирского транспорта на территории Воскресенского района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88850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5 154,4</a:t>
                      </a:r>
                      <a:endParaRPr lang="ru-RU" sz="12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</a:t>
                      </a:r>
                      <a:r>
                        <a:rPr lang="ru-RU" sz="1200" baseline="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территории Воскресенского муниципального района от ЧС, противодействие терроризму и экстремизму, обеспечение безопасности дорожного движения</a:t>
                      </a:r>
                      <a:endParaRPr lang="ru-RU" sz="1200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88850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3 709,3</a:t>
                      </a:r>
                      <a:endParaRPr lang="ru-RU" sz="12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жильем молодых семей Воскресенского района</a:t>
                      </a:r>
                      <a:endParaRPr lang="ru-RU" sz="1200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88850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3 673,6</a:t>
                      </a:r>
                      <a:endParaRPr lang="ru-RU" sz="12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Информационное общество Воскресенского района</a:t>
                      </a:r>
                      <a:endParaRPr lang="ru-RU" sz="1200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88850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2 946,0</a:t>
                      </a:r>
                      <a:endParaRPr lang="ru-RU" sz="12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жилищно-коммунального хозяйства Воскресенского района</a:t>
                      </a:r>
                      <a:endParaRPr lang="ru-RU" sz="1200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88850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2 674,8</a:t>
                      </a:r>
                      <a:endParaRPr lang="ru-RU" sz="12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муниципальным имуществом Воскресенского района</a:t>
                      </a:r>
                      <a:endParaRPr lang="ru-RU" sz="1200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75541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1 720,2</a:t>
                      </a:r>
                      <a:endParaRPr lang="ru-RU" sz="12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предпринимательства в Воскресенском районе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88850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1 490,1</a:t>
                      </a:r>
                      <a:endParaRPr lang="ru-RU" sz="12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 Воскресенского района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88850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700,0</a:t>
                      </a:r>
                      <a:endParaRPr lang="ru-RU" sz="12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поддержка ветеранов и инвалидов Воскресенского района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88850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315,0</a:t>
                      </a:r>
                      <a:endParaRPr lang="ru-RU" sz="12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поддержка семей Воскресенского района</a:t>
                      </a:r>
                      <a:endParaRPr lang="ru-RU" sz="1200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88850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234,0</a:t>
                      </a:r>
                      <a:endParaRPr lang="ru-RU" sz="12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</a:t>
                      </a:r>
                      <a:r>
                        <a:rPr lang="ru-RU" sz="1200" baseline="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муниципальной службы в Воскресенском районе</a:t>
                      </a:r>
                      <a:endParaRPr lang="ru-RU" sz="1200" dirty="0" smtClean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75541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189,0</a:t>
                      </a:r>
                      <a:endParaRPr lang="ru-RU" sz="12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общественного правопорядка и противодействия преступности в Воскресенском районе</a:t>
                      </a:r>
                      <a:endParaRPr lang="ru-RU" sz="1200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75541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60,0</a:t>
                      </a:r>
                      <a:endParaRPr lang="ru-RU" sz="12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сохранности архивных фондов Воскресенского района</a:t>
                      </a:r>
                      <a:endParaRPr lang="ru-RU" sz="1200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75541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42,0</a:t>
                      </a:r>
                      <a:endParaRPr lang="ru-RU" sz="12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Улучшение</a:t>
                      </a:r>
                      <a:r>
                        <a:rPr lang="ru-RU" sz="1200" baseline="0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условий и охраны труда в Воскресенском районе</a:t>
                      </a:r>
                      <a:endParaRPr lang="ru-RU" sz="1200" dirty="0" smtClean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1520" y="188640"/>
            <a:ext cx="8598238" cy="9194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муниципальные программы 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будут финансироваться в 2021 году     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тыс.руб.)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67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188640"/>
            <a:ext cx="6984776" cy="851297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изменится финансирование муниципальных программ в 2021-2023 годах</a:t>
            </a:r>
            <a:endParaRPr lang="ru-RU" sz="2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812570"/>
              </p:ext>
            </p:extLst>
          </p:nvPr>
        </p:nvGraphicFramePr>
        <p:xfrm>
          <a:off x="251519" y="1324707"/>
          <a:ext cx="8496945" cy="54166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1"/>
                <a:gridCol w="936104"/>
                <a:gridCol w="864096"/>
                <a:gridCol w="864096"/>
                <a:gridCol w="792088"/>
                <a:gridCol w="864096"/>
                <a:gridCol w="936104"/>
              </a:tblGrid>
              <a:tr h="603167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программы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2019 год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первонач.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2020 году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</a:tr>
              <a:tr h="483366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 ВСЕГО (без условно утвержденных), в том числе:</a:t>
                      </a:r>
                      <a:endParaRPr lang="ru-RU" sz="1200" b="0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748 590,4</a:t>
                      </a:r>
                      <a:endParaRPr lang="ru-RU" sz="11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687 900,8</a:t>
                      </a:r>
                      <a:endParaRPr lang="ru-RU" sz="11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785 315,3</a:t>
                      </a:r>
                      <a:endParaRPr lang="ru-RU" sz="11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114,2</a:t>
                      </a:r>
                      <a:endParaRPr lang="ru-RU" sz="11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633 242,7</a:t>
                      </a:r>
                      <a:endParaRPr lang="ru-RU" sz="11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650 088,8</a:t>
                      </a:r>
                      <a:endParaRPr lang="ru-RU" sz="11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</a:tr>
              <a:tr h="391266">
                <a:tc>
                  <a:txBody>
                    <a:bodyPr/>
                    <a:lstStyle/>
                    <a:p>
                      <a:r>
                        <a:rPr lang="ru-RU" sz="1200" b="0" i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Непрограммные расходы</a:t>
                      </a:r>
                      <a:endParaRPr lang="ru-RU" sz="1200" b="0" i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62 339,7</a:t>
                      </a:r>
                      <a:endParaRPr lang="ru-RU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48 202,7</a:t>
                      </a:r>
                      <a:endParaRPr lang="ru-RU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40 245,8</a:t>
                      </a:r>
                      <a:endParaRPr lang="ru-RU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83,5</a:t>
                      </a:r>
                      <a:endParaRPr lang="ru-RU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39 007,1</a:t>
                      </a:r>
                      <a:endParaRPr lang="ru-RU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39 100,5</a:t>
                      </a:r>
                      <a:endParaRPr lang="ru-RU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</a:tr>
              <a:tr h="486172">
                <a:tc>
                  <a:txBody>
                    <a:bodyPr/>
                    <a:lstStyle/>
                    <a:p>
                      <a:r>
                        <a:rPr lang="ru-RU" sz="1200" b="0" i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реализацию муниципальных программ  ВСЕГО, в том числе:</a:t>
                      </a:r>
                      <a:endParaRPr lang="ru-RU" sz="1200" b="0" i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686 250,7</a:t>
                      </a:r>
                      <a:endParaRPr lang="ru-RU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639 698,1</a:t>
                      </a:r>
                      <a:endParaRPr lang="ru-RU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745 069,5</a:t>
                      </a:r>
                      <a:endParaRPr lang="ru-RU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116,5</a:t>
                      </a:r>
                      <a:endParaRPr lang="ru-RU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594 235,6</a:t>
                      </a:r>
                      <a:endParaRPr lang="ru-RU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610 988,3</a:t>
                      </a:r>
                      <a:endParaRPr lang="ru-RU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</a:tr>
              <a:tr h="313329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образования Воскресенского</a:t>
                      </a:r>
                      <a:r>
                        <a:rPr lang="ru-RU" sz="1200" b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</a:t>
                      </a:r>
                      <a:endParaRPr lang="ru-RU" sz="12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353 701,4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366 229,1</a:t>
                      </a:r>
                      <a:endParaRPr lang="ru-RU" sz="11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395 111,8</a:t>
                      </a:r>
                      <a:endParaRPr lang="ru-RU" sz="11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107,9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389 858,6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393 801,6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8064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муниципальными финансами и муниципальным долгом Воскресенского района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68 587,2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66 981,9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64 943,0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60 722,0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60 316,8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16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культуры, туризма, молодежной политики и спорта Воскресенского района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70 488,2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78 800,0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78 359,7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76 452,3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77 624,2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8617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Адресная инвестиционная программа Воскресенского района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136 020,2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62 505,4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159 759,8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2,6 раза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41 616,7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47 324,2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8336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агропромышленного комплекса Воскресенского района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12 171,0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15 968,0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ru-RU" sz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990,5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93,9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11 562,3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14 403,1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8617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Информационное общество Воскресенского района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7 323,5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6 471,2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3 673,6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56,8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2 429,5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3 673,6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8617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предпринимательства в Воскресенском районе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2 299,2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1 415,9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1 720,2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121,5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640,0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668344" y="103993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98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350548"/>
              </p:ext>
            </p:extLst>
          </p:nvPr>
        </p:nvGraphicFramePr>
        <p:xfrm>
          <a:off x="251519" y="1484784"/>
          <a:ext cx="8568953" cy="5112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9"/>
                <a:gridCol w="936104"/>
                <a:gridCol w="864096"/>
                <a:gridCol w="1008112"/>
                <a:gridCol w="936104"/>
                <a:gridCol w="936104"/>
                <a:gridCol w="936104"/>
              </a:tblGrid>
              <a:tr h="714660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программы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2019 год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первонач.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2020 году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</a:tr>
              <a:tr h="5497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муниципальным имуществом Воскресенского района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2 780,1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2 741,7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2 674,8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2 278,8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2 674,8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4973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услуг пассажирского транспорта на территории Воскресенского района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7 537,4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8 763,3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8 996,3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1 123,8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4973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жилищно-коммунального хозяйства Воскресенского района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8 868,2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21 023,9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2 946,0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3 391,5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4973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жильем молодых семей Воскресенского района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2 907,3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1 132,8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3 709,3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3,3 раза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3 482,0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4973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поддержка ветеранов и инвалидов Воскресенского района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900,3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919,6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76,1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623,9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4973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 Воскресенского района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4 319,5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49,9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1 490,1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30 раз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44,9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890,5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4973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Содействие занятости населения Воскресенского района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381,7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4973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</a:t>
                      </a:r>
                      <a:r>
                        <a:rPr lang="ru-RU" sz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муниципальной службы в Воскресенском районе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201,0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524328" y="122613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sz="1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0998" y="233764"/>
            <a:ext cx="6984776" cy="851297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изменится финансирование муниципальных программ в 2021-2023 годах</a:t>
            </a:r>
            <a:endParaRPr lang="ru-RU" sz="2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35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508481"/>
              </p:ext>
            </p:extLst>
          </p:nvPr>
        </p:nvGraphicFramePr>
        <p:xfrm>
          <a:off x="362013" y="1252210"/>
          <a:ext cx="8424936" cy="3670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2710"/>
                <a:gridCol w="920371"/>
                <a:gridCol w="849573"/>
                <a:gridCol w="991169"/>
                <a:gridCol w="920371"/>
                <a:gridCol w="920371"/>
                <a:gridCol w="920371"/>
              </a:tblGrid>
              <a:tr h="256278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программы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2019 год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первонач.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2020 году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</a:tr>
              <a:tr h="45455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сохранности архивных фондов Воскресенского района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275,2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18,1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4614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поддержка семей Воскресенского района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271,0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315,0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4614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Улучшение условий и охраны труда в Воскресенском районе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80,4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9833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общественного правопорядка и противодействия преступности в Воскресенском районе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189,0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</a:t>
                      </a:r>
                      <a:r>
                        <a:rPr lang="ru-RU" sz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территории Воскресенского муниципального района от ЧС, противодействие терроризму и экстремизму, обеспечение безопасности дорожного движения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7 239,3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579,4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5154,4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92,4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4 664,7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4 817,1</a:t>
                      </a:r>
                      <a:endParaRPr lang="ru-RU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812360" y="975211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sz="1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3608" y="188640"/>
            <a:ext cx="6984776" cy="851297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изменится финансирование муниципальных программ в 2021-2023 годах</a:t>
            </a:r>
            <a:endParaRPr lang="ru-RU" sz="2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6" descr="8534637-3d-illustration-of-laptop-computer-and-business-graph-on-screen-Stock-Pho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013175"/>
            <a:ext cx="2952328" cy="169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static.ngs.ru/news/preview/9783225b4d7f28f8afb02df6dd67374215cdd0a8_6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4028" y="5094891"/>
            <a:ext cx="2988332" cy="1531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70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71472" y="928670"/>
            <a:ext cx="1234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Утверждена</a:t>
            </a:r>
            <a:r>
              <a:rPr lang="en-US" sz="1400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20" y="1142984"/>
            <a:ext cx="63921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Постановлением администрации Воскресенского муниципального района от 19.12.2018 № 1279 «Об утверждении муниципальной программы «Развитие образования Воскресенского муниципального района Нижегородской области»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2000240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b="1" u="sng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Цель программы:</a:t>
            </a:r>
          </a:p>
          <a:p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Обеспечение доступности качественного образования, отвечающего </a:t>
            </a:r>
            <a:endParaRPr lang="ru-RU" sz="1400" dirty="0" smtClean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требованиям </a:t>
            </a:r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инновационного развития экономики района и региона</a:t>
            </a:r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современным потребностям </a:t>
            </a:r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социума и каждого гражданина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51520" y="206354"/>
            <a:ext cx="8215370" cy="642942"/>
          </a:xfrm>
          <a:prstGeom prst="roundRect">
            <a:avLst/>
          </a:prstGeom>
          <a:ln>
            <a:solidFill>
              <a:srgbClr val="A5E3B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образования Воскресенского муниципального района Нижегородской области»</a:t>
            </a:r>
          </a:p>
          <a:p>
            <a:pPr algn="ctr"/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499992" y="4228058"/>
            <a:ext cx="4320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Запланировано средств по программе: </a:t>
            </a:r>
            <a:endParaRPr lang="ru-RU" u="sng" dirty="0">
              <a:solidFill>
                <a:srgbClr val="003300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572000" y="4696790"/>
            <a:ext cx="424847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A5E3B5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2021 год      395,1 млн. рублей</a:t>
            </a:r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572000" y="5441786"/>
            <a:ext cx="424847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A5E3B5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2022 год       389,9 млн. рублей</a:t>
            </a:r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572000" y="6165304"/>
            <a:ext cx="424847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A5E3B5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2023 год       393,8 млн. рублей</a:t>
            </a:r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3270" y="2996952"/>
            <a:ext cx="655272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</a:t>
            </a:r>
            <a:r>
              <a:rPr lang="ru-RU" sz="14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группа программы: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дошкольного возраста - 725 чел.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общеобразовательных учреждений -  1743 чел.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учреждений дополнительного образования – 872 чел.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Работники образовательных учреждений района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9999" y="-4700588"/>
            <a:ext cx="1800000" cy="1200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5715000"/>
            <a:ext cx="24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5715000"/>
            <a:ext cx="24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s://avatars.mds.yandex.net/get-zen_doc/1582279/pub_5f152d8b10f41130e895ad12_5f152d93499b473bf43f0e52/scale_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89848"/>
            <a:ext cx="3429362" cy="231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sun9-46.userapi.com/impg/ZVaql4WTiLHx0i2Lz8XVQqg7N8bP9ho6XuBIBA/9jdadc1Gw6s.jpg?size=2560x1695&amp;quality=96&amp;proxy=1&amp;sign=be9ed6d50088a720cdbc831fa5402dbc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124" y="2071400"/>
            <a:ext cx="3096344" cy="213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928671"/>
            <a:ext cx="1515874" cy="107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006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361832"/>
              </p:ext>
            </p:extLst>
          </p:nvPr>
        </p:nvGraphicFramePr>
        <p:xfrm>
          <a:off x="251520" y="1856184"/>
          <a:ext cx="8640960" cy="4772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/>
                <a:gridCol w="1008112"/>
                <a:gridCol w="1296144"/>
                <a:gridCol w="1008112"/>
                <a:gridCol w="936104"/>
                <a:gridCol w="936104"/>
                <a:gridCol w="1008112"/>
              </a:tblGrid>
              <a:tr h="444401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2019 </a:t>
                      </a: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 (отчет)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2020 </a:t>
                      </a: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 (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первонач.план</a:t>
                      </a: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2021 </a:t>
                      </a: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</a:t>
                      </a: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2020 году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2022 </a:t>
                      </a: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2023 </a:t>
                      </a:r>
                      <a:r>
                        <a:rPr lang="ru-RU" sz="12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611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Общие расходы на реализацию программы </a:t>
                      </a: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том числе на подпрограммы</a:t>
                      </a:r>
                      <a:endParaRPr lang="ru-RU" sz="1100" dirty="0">
                        <a:solidFill>
                          <a:srgbClr val="3333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353 701,4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366 229,1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395 111,8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107,9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389 858,6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393 801,6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757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«Развитие </a:t>
                      </a:r>
                      <a:r>
                        <a:rPr lang="ru-RU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общего </a:t>
                      </a: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образования»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302 505,9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308 422,8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338 039,2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109,6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335 066,8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337 436,0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</a:tr>
              <a:tr h="6496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«Развитие </a:t>
                      </a:r>
                      <a:r>
                        <a:rPr lang="ru-RU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дополнительного образования и воспитания детей и </a:t>
                      </a: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молодёжи»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16 677,4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18 404,0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16 864,4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91,6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15 740,6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16 864,4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</a:tr>
              <a:tr h="8516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«Развитие системы оценки качества образования и информационной прозрачности системы образования»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657,8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675,7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644,3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95,4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644,3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644,3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</a:tr>
              <a:tr h="6651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«Патриотическое воспитание и подготовка граждан к военной службе»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3,6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</a:tr>
              <a:tr h="5556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«Социально-правовая </a:t>
                      </a:r>
                      <a:r>
                        <a:rPr lang="ru-RU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защита </a:t>
                      </a: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детей»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618,9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468,7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465,4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99,3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465,4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465,4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</a:tr>
              <a:tr h="56884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«Обеспечение </a:t>
                      </a:r>
                      <a:r>
                        <a:rPr lang="ru-RU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реализации муниципальной </a:t>
                      </a: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программы»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33 237,8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38 207,9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39 048,5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102,2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37 941,5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38 341,5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C4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724129" y="1576358"/>
            <a:ext cx="14363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(тыс.рублей)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http://www.ksp36.ru/upload/iblock/8a4/education-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06354"/>
            <a:ext cx="2016224" cy="148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424528" y="206354"/>
            <a:ext cx="5947672" cy="1370004"/>
          </a:xfrm>
          <a:prstGeom prst="roundRect">
            <a:avLst/>
          </a:prstGeom>
          <a:ln>
            <a:solidFill>
              <a:srgbClr val="A5E3B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«Развитие образования</a:t>
            </a: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Воскресенского муниципального района </a:t>
            </a: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Нижегородской области»</a:t>
            </a:r>
          </a:p>
          <a:p>
            <a:pPr algn="ctr"/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92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254134"/>
            <a:ext cx="2592288" cy="144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52" y="3933900"/>
            <a:ext cx="2664296" cy="141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 rot="10800000" flipV="1">
            <a:off x="566143" y="1286477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Утверждена</a:t>
            </a:r>
            <a:r>
              <a:rPr lang="en-US" sz="1400" b="1" u="sng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1400" b="1" u="sng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540" y="1594255"/>
            <a:ext cx="77768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Постановлением администрации Воскресенского муниципального района от 24.12.2018 № 1300</a:t>
            </a:r>
          </a:p>
          <a:p>
            <a:pPr algn="just"/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«Об утверждении муниципальной программы «Развитие агропромышленного комплекса Воскресенского муниципального района Нижегородской области» 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51920" y="2394665"/>
            <a:ext cx="52920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b="1" u="sng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Цели программы:</a:t>
            </a:r>
          </a:p>
          <a:p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 - Содействие </a:t>
            </a:r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развитию агропромышленного комплекса </a:t>
            </a:r>
            <a:endParaRPr lang="ru-RU" sz="1400" dirty="0" smtClean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Воскресенского </a:t>
            </a:r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как одной </a:t>
            </a:r>
            <a:endParaRPr lang="ru-RU" sz="1400" dirty="0" smtClean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важных </a:t>
            </a:r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отраслей </a:t>
            </a:r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экономики, обеспечивающей население </a:t>
            </a:r>
            <a:endParaRPr lang="ru-RU" sz="1400" dirty="0" smtClean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продовольствием и </a:t>
            </a:r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занятость на селе;</a:t>
            </a:r>
          </a:p>
          <a:p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 - обеспечение </a:t>
            </a:r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эпизоотического благополучия </a:t>
            </a:r>
            <a:endParaRPr lang="ru-RU" sz="1400" dirty="0" smtClean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Воскресенского муниципального района</a:t>
            </a:r>
            <a:endParaRPr lang="ru-RU" sz="1400" dirty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b="1" u="sng" dirty="0" smtClean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209865" y="206354"/>
            <a:ext cx="6984776" cy="9903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агропромышленного комплекса Воскресенского муниципального района Нижегородской области»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482237" y="4060379"/>
            <a:ext cx="4320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Запланировано средств по программе: </a:t>
            </a:r>
            <a:endParaRPr lang="ru-RU" u="sng" dirty="0">
              <a:solidFill>
                <a:srgbClr val="336600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572000" y="4545971"/>
            <a:ext cx="4032448" cy="576064"/>
          </a:xfrm>
          <a:prstGeom prst="roundRect">
            <a:avLst/>
          </a:prstGeom>
          <a:solidFill>
            <a:srgbClr val="CCFFCC"/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2021 год      15,0 млн. рублей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557571" y="5233884"/>
            <a:ext cx="4028518" cy="648072"/>
          </a:xfrm>
          <a:prstGeom prst="roundRect">
            <a:avLst/>
          </a:prstGeom>
          <a:solidFill>
            <a:srgbClr val="CCFFCC"/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 год      11,6 млн. рублей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591966" y="5974904"/>
            <a:ext cx="4012481" cy="694456"/>
          </a:xfrm>
          <a:prstGeom prst="roundRect">
            <a:avLst/>
          </a:prstGeom>
          <a:solidFill>
            <a:srgbClr val="CCFFCC"/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2023 год      14,4  млн. рублей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79" y="2370948"/>
            <a:ext cx="2649253" cy="1670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71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54355"/>
              </p:ext>
            </p:extLst>
          </p:nvPr>
        </p:nvGraphicFramePr>
        <p:xfrm>
          <a:off x="307975" y="2420888"/>
          <a:ext cx="8568952" cy="40838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/>
                <a:gridCol w="1080120"/>
                <a:gridCol w="1224136"/>
                <a:gridCol w="936104"/>
                <a:gridCol w="1008112"/>
                <a:gridCol w="936104"/>
                <a:gridCol w="936104"/>
              </a:tblGrid>
              <a:tr h="72007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D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2019 </a:t>
                      </a:r>
                      <a:r>
                        <a:rPr lang="ru-RU" sz="12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 (отчет)</a:t>
                      </a:r>
                      <a:endParaRPr lang="ru-RU" sz="1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D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2020 </a:t>
                      </a:r>
                      <a:r>
                        <a:rPr lang="ru-RU" sz="12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 (</a:t>
                      </a:r>
                      <a:r>
                        <a:rPr lang="ru-RU" sz="1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первонач.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план</a:t>
                      </a:r>
                      <a:r>
                        <a:rPr lang="ru-RU" sz="12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D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2021 </a:t>
                      </a:r>
                      <a:r>
                        <a:rPr lang="ru-RU" sz="12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D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</a:t>
                      </a:r>
                      <a:r>
                        <a:rPr lang="ru-RU" sz="1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2020 году</a:t>
                      </a:r>
                      <a:endParaRPr lang="ru-RU" sz="1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D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2022 </a:t>
                      </a:r>
                      <a:r>
                        <a:rPr lang="ru-RU" sz="12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D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2023 </a:t>
                      </a:r>
                      <a:r>
                        <a:rPr lang="ru-RU" sz="12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DCB"/>
                    </a:solidFill>
                  </a:tcPr>
                </a:tc>
              </a:tr>
              <a:tr h="659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Общие расходы на реализацию программы </a:t>
                      </a: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том числе на подпрограммы</a:t>
                      </a:r>
                      <a:endParaRPr lang="ru-RU" sz="1100" dirty="0">
                        <a:solidFill>
                          <a:srgbClr val="3333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12 171,0</a:t>
                      </a:r>
                      <a:endParaRPr lang="ru-RU" sz="1200" b="1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15 968,0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14 990,5</a:t>
                      </a:r>
                      <a:endParaRPr lang="ru-RU" sz="1200" b="1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93,9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11 562,3</a:t>
                      </a:r>
                      <a:endParaRPr lang="ru-RU" sz="1200" b="1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14 403,1</a:t>
                      </a:r>
                      <a:endParaRPr lang="ru-RU" sz="1200" b="1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</a:tr>
              <a:tr h="11093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"Развитие сельского хозяйства, пищевой и перерабатывающей промышленности Воскресенского муниципального района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"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9 023,6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12 491,5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11 600,7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92,9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8 172,5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11 013,3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846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"Эпизоотическое благополучие Воскресенского муниципального района Нижегородской области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"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75,0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219,5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175,0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79,7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175,0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175,0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097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"Обеспечение реализации Программы"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3 072,4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3 257,0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3 214,8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98,7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7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3 214,8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trike="noStrike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3 214,8</a:t>
                      </a:r>
                      <a:endParaRPr lang="ru-RU" sz="1200" strike="noStrike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630871" y="1916832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(тыс.рублей)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C:\Users\%D0%9C%D0%BE%D1%80%D0%BE%D0%B7%D0%BE%D0%B2%D0%B0\Desktop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5499" y="-6134100"/>
            <a:ext cx="2689243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40499" y="-12511088"/>
            <a:ext cx="2688975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3290"/>
            <a:ext cx="3304353" cy="173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460375" y="306079"/>
            <a:ext cx="5047729" cy="171047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агропромышленного комплекса Воскресенского муниципального района Нижегородской области»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5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2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67544" y="928670"/>
            <a:ext cx="13385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u="sng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Утверждена</a:t>
            </a:r>
            <a:r>
              <a:rPr lang="en-US" sz="1400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9552" y="1603149"/>
            <a:ext cx="59601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Постановлением администрации Воскресенского муниципального района</a:t>
            </a:r>
          </a:p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 20.12.2018 № 1287 «Об утверждении муниципальной программы «Управление муниципальными финансами и муниципальным долгом Воскресенского муниципального района Нижегородской области»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1560" y="2520749"/>
            <a:ext cx="5888126" cy="129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b="1" u="sng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Цель программы: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Обеспечение сбалансированности и устойчивости бюджета Воскресенского муниципального района, повышение эффективности и качества управления муниципальными финансами Воскресенского муниципального района</a:t>
            </a:r>
            <a:r>
              <a:rPr lang="ru-RU" sz="1400" dirty="0" smtClean="0">
                <a:latin typeface="Times New Roman"/>
                <a:ea typeface="Calibri"/>
                <a:cs typeface="Times New Roman"/>
              </a:rPr>
              <a:t>.</a:t>
            </a:r>
            <a:endParaRPr lang="ru-RU" sz="1400" b="1" u="sng" dirty="0" smtClean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80724" y="180917"/>
            <a:ext cx="8143362" cy="109164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«Управление муниципальными финансами и муниципальным долгом Воскресенского муниципального района Нижегородской области» 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 rot="10800000" flipV="1">
            <a:off x="4499991" y="3780785"/>
            <a:ext cx="4248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Запланировано средств по программе: </a:t>
            </a:r>
            <a:endParaRPr lang="ru-RU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547340" y="4293096"/>
            <a:ext cx="4248472" cy="576064"/>
          </a:xfrm>
          <a:prstGeom prst="roundRect">
            <a:avLst/>
          </a:prstGeom>
          <a:solidFill>
            <a:srgbClr val="FFFFCC"/>
          </a:solidFill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2021 год      64,9 млн. рублей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553486" y="5085184"/>
            <a:ext cx="4248472" cy="576064"/>
          </a:xfrm>
          <a:prstGeom prst="roundRect">
            <a:avLst/>
          </a:prstGeom>
          <a:solidFill>
            <a:srgbClr val="FFFFCC"/>
          </a:solidFill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2022 год       60,7 млн. рублей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547340" y="5877272"/>
            <a:ext cx="4248472" cy="643678"/>
          </a:xfrm>
          <a:prstGeom prst="roundRect">
            <a:avLst/>
          </a:prstGeom>
          <a:solidFill>
            <a:srgbClr val="FFFFCC"/>
          </a:solidFill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2023 год      60,3  млн. рублей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32470"/>
            <a:ext cx="3361475" cy="2159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5500" y="-7286625"/>
            <a:ext cx="2654400" cy="19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226" y="1437770"/>
            <a:ext cx="2339305" cy="2339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400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04664"/>
            <a:ext cx="7920880" cy="578882"/>
          </a:xfrm>
          <a:prstGeom prst="roundRect">
            <a:avLst/>
          </a:prstGeom>
          <a:solidFill>
            <a:srgbClr val="FFFFCC"/>
          </a:solidFill>
          <a:ln w="19050"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Определения используемых терминов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611560" y="1124744"/>
            <a:ext cx="6048672" cy="648072"/>
          </a:xfrm>
          <a:prstGeom prst="homePlat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969968" y="1124744"/>
            <a:ext cx="1562472" cy="64807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ятиугольник 11"/>
          <p:cNvSpPr/>
          <p:nvPr/>
        </p:nvSpPr>
        <p:spPr>
          <a:xfrm>
            <a:off x="629471" y="1916832"/>
            <a:ext cx="6030761" cy="648072"/>
          </a:xfrm>
          <a:prstGeom prst="homePlat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Поступающие в бюджет денежные средства, за исключением средств, являющихся источниками финансирования дефицита бюджета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981904" y="1851025"/>
            <a:ext cx="1550536" cy="7138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629471" y="2708921"/>
            <a:ext cx="6030761" cy="721666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средства, за исключением средств, являющихся источниками финансирования дефицита бюджета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969969" y="2708922"/>
            <a:ext cx="1562472" cy="7216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ятиугольник 15"/>
          <p:cNvSpPr/>
          <p:nvPr/>
        </p:nvSpPr>
        <p:spPr>
          <a:xfrm>
            <a:off x="629471" y="3544047"/>
            <a:ext cx="6030761" cy="533025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расходов бюджета над его доходами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969968" y="3532618"/>
            <a:ext cx="1562472" cy="5444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ятиугольник 17"/>
          <p:cNvSpPr/>
          <p:nvPr/>
        </p:nvSpPr>
        <p:spPr>
          <a:xfrm>
            <a:off x="629471" y="4221089"/>
            <a:ext cx="6030761" cy="57606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доходов бюджета над его расходами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981904" y="4221090"/>
            <a:ext cx="1550536" cy="5760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ятиугольник 19"/>
          <p:cNvSpPr/>
          <p:nvPr/>
        </p:nvSpPr>
        <p:spPr>
          <a:xfrm>
            <a:off x="629471" y="4959025"/>
            <a:ext cx="6030761" cy="702223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Средства, предоставляемые одним бюджетом бюджетной системы Российской Федерации другому бюджету бюджетной системы Российской Федерации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981903" y="4959025"/>
            <a:ext cx="1550537" cy="7022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>
            <a:off x="629471" y="5805264"/>
            <a:ext cx="6030761" cy="936104"/>
          </a:xfrm>
          <a:prstGeom prst="homePlat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решение задач социально-экономического развития муниципального образования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948264" y="5805264"/>
            <a:ext cx="1656184" cy="93610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95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16778"/>
              </p:ext>
            </p:extLst>
          </p:nvPr>
        </p:nvGraphicFramePr>
        <p:xfrm>
          <a:off x="179511" y="1772816"/>
          <a:ext cx="8784976" cy="4752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/>
                <a:gridCol w="1008112"/>
                <a:gridCol w="1152128"/>
                <a:gridCol w="1080120"/>
                <a:gridCol w="1008112"/>
                <a:gridCol w="1080120"/>
                <a:gridCol w="1080120"/>
              </a:tblGrid>
              <a:tr h="70871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2019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 (отчет)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2020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 (</a:t>
                      </a: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первонач.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план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2021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</a:t>
                      </a: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2020 году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2022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2023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472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Общие расходы на реализацию программы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том числе на подпрограммы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B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68 587,2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B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66 981,9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B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64 943,0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B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97,0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B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60 722,0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B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60 316,8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BFA"/>
                    </a:solidFill>
                  </a:tcPr>
                </a:tc>
              </a:tr>
              <a:tr h="82375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1.«Организация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 совершенствование бюджетного процесса Воскресенского муниципального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района»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2 501,7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604,8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602,6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B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B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601,2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105149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2.«Обеспечение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сбалансированности бюджетов поселений, входящих в состав Воскресенского муниципального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района»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55 573,3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54 172,2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52 008,1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B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96,0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B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49 993,7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49 589,7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94523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3.«Повышение эффективности бюджетных расходов Воскресенского муниципального района Нижегородской области»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1 889,8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2 038,2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B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107,9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B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47612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4.«Обеспечение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реализации муниципальной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программы»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10 512,2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10 315,1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10 294,1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B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B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10 127,1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10 127,1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504135" y="1124744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(тыс.рублей)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80724" y="180917"/>
            <a:ext cx="6107500" cy="1335746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«Управление муниципальными финансами и муниципальным долгом Воскресенского муниципального района Нижегородской области» 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0917"/>
            <a:ext cx="2062447" cy="1335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45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332656"/>
            <a:ext cx="6840760" cy="1813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Финансовая помощь бюджетам поселений на исполнение собственных полномочий 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(в рамках муниципальной программы "Управление муниципальными финансами и муниципальным долгом Воскресенского муниципального района Нижегородской области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")</a:t>
            </a:r>
            <a:endParaRPr lang="ru-RU" sz="1400" dirty="0">
              <a:solidFill>
                <a:schemeClr val="bg2">
                  <a:lumMod val="25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2145973"/>
            <a:ext cx="8280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финансовой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</a:t>
            </a:r>
          </a:p>
          <a:p>
            <a:pPr algn="ctr"/>
            <a:endParaRPr lang="ru-RU" sz="1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                                            в 2022 году                                   в 2023 году       </a:t>
            </a:r>
          </a:p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50 693,9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48 666,6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	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48 212,8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565720176"/>
              </p:ext>
            </p:extLst>
          </p:nvPr>
        </p:nvGraphicFramePr>
        <p:xfrm>
          <a:off x="683568" y="3210654"/>
          <a:ext cx="2520280" cy="2250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67463075"/>
              </p:ext>
            </p:extLst>
          </p:nvPr>
        </p:nvGraphicFramePr>
        <p:xfrm>
          <a:off x="3059832" y="3161636"/>
          <a:ext cx="3096344" cy="2234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679077742"/>
              </p:ext>
            </p:extLst>
          </p:nvPr>
        </p:nvGraphicFramePr>
        <p:xfrm>
          <a:off x="6084168" y="3210654"/>
          <a:ext cx="2664296" cy="2250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287561" y="4419818"/>
            <a:ext cx="1501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47 493,3 (93,7%)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600" y="5778842"/>
            <a:ext cx="3096344" cy="817245"/>
          </a:xfrm>
          <a:prstGeom prst="roundRect">
            <a:avLst/>
          </a:prstGeom>
          <a:solidFill>
            <a:srgbClr val="C4F4DA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выравнивание бюджетной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обеспеченности  поселений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55976" y="5748064"/>
            <a:ext cx="4032448" cy="81724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Иные межбюджетные трансферты на  поддержку мер по обеспечению сбалансированности бюджетов поселений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25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4202" y="1474911"/>
            <a:ext cx="1234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u="sng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Утверждена</a:t>
            </a:r>
            <a:r>
              <a:rPr lang="en-US" sz="1400" b="1" u="sng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1400" b="1" u="sng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8713" y="1735088"/>
            <a:ext cx="62603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Постановлением администрации Воскресенского муниципального района </a:t>
            </a:r>
          </a:p>
          <a:p>
            <a:pPr algn="just"/>
            <a:r>
              <a:rPr lang="ru-RU" sz="13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от 20.12.2018 № 1288 «Об утверждении муниципальной программы </a:t>
            </a:r>
          </a:p>
          <a:p>
            <a:pPr algn="just"/>
            <a:r>
              <a:rPr lang="ru-RU" sz="13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«Развитие культуры, туризма, молодежной политики  и спорта </a:t>
            </a:r>
          </a:p>
          <a:p>
            <a:pPr algn="just"/>
            <a:r>
              <a:rPr lang="ru-RU" sz="13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Воскресенского муниципального района Нижегородской области»</a:t>
            </a:r>
            <a:endParaRPr lang="ru-RU" sz="1300" dirty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2629" y="2689195"/>
            <a:ext cx="4193713" cy="4345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b="1" u="sng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Цели программы: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Сохранение и развитие качественного дополнительного образования в сфере культуры на территории Воскресенского района;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Создание условий и возможностей для повышения роли культуры в воспитании и просвещении населения Воскресенского района в ее лучших традициях и достижениях;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Сохранение культурного наследия района и единого культурно-информационного пространства;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Модернизация и укрепление материально – технической базы учреждений культуры и создание условий для расширения доступности услуг культуры в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районе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;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Создание системы мер по воспитанию молодого поколения в духе нравственности, приверженности интересов общества и его традиционным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ценностям;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Формирование туриндустрии, способствующей повышению конкурентоспособности туристского продукта района и увеличение внутреннего и въездного потока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endParaRPr lang="ru-RU" sz="1400" b="1" u="sng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23528" y="206693"/>
            <a:ext cx="5688632" cy="1206083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n w="10541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культуры, туризма, молодежной политики и спорта Воскресенского муниципального района Нижегородской области» </a:t>
            </a:r>
          </a:p>
          <a:p>
            <a:pPr algn="ctr"/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535996" y="4221088"/>
            <a:ext cx="4320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Запланировано средств по программе: </a:t>
            </a:r>
            <a:endParaRPr lang="ru-RU" u="sng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558221" y="4686002"/>
            <a:ext cx="4248472" cy="471190"/>
          </a:xfrm>
          <a:prstGeom prst="roundRect">
            <a:avLst/>
          </a:prstGeom>
          <a:solidFill>
            <a:srgbClr val="FCE0E9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2021 год      78,4 млн. рублей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535996" y="5373216"/>
            <a:ext cx="4248472" cy="504056"/>
          </a:xfrm>
          <a:prstGeom prst="roundRect">
            <a:avLst/>
          </a:prstGeom>
          <a:solidFill>
            <a:srgbClr val="FCE0E9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2022 год       76,5 млн. рублей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535996" y="6093296"/>
            <a:ext cx="4248472" cy="576064"/>
          </a:xfrm>
          <a:prstGeom prst="roundRect">
            <a:avLst/>
          </a:prstGeom>
          <a:solidFill>
            <a:srgbClr val="FCE0E9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2023 год      77,6  млн. рублей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30883" y="2328262"/>
            <a:ext cx="442013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                                    В 2021 </a:t>
            </a:r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году </a:t>
            </a:r>
            <a:endParaRPr lang="ru-RU" sz="1300" b="1" dirty="0" smtClean="0">
              <a:solidFill>
                <a:schemeClr val="accent5">
                  <a:lumMod val="75000"/>
                </a:schemeClr>
              </a:solidFill>
              <a:latin typeface="Times New Roman"/>
              <a:ea typeface="Calibri"/>
            </a:endParaRPr>
          </a:p>
          <a:p>
            <a:pPr algn="ctr"/>
            <a:r>
              <a:rPr lang="ru-RU" sz="13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в </a:t>
            </a:r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рамках подпрограммы "Развитие культуры в Воскресенском муниципальном районе</a:t>
            </a:r>
            <a:r>
              <a:rPr lang="ru-RU" sz="1300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" </a:t>
            </a:r>
            <a:endParaRPr lang="ru-RU" sz="1300" dirty="0" smtClean="0">
              <a:solidFill>
                <a:schemeClr val="accent5">
                  <a:lumMod val="75000"/>
                </a:schemeClr>
              </a:solidFill>
              <a:latin typeface="Times New Roman"/>
              <a:ea typeface="Calibri"/>
            </a:endParaRPr>
          </a:p>
          <a:p>
            <a:pPr algn="ctr"/>
            <a:r>
              <a:rPr lang="ru-RU" sz="13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выделено </a:t>
            </a:r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средств </a:t>
            </a:r>
            <a:r>
              <a:rPr lang="ru-RU" sz="13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:   </a:t>
            </a:r>
          </a:p>
          <a:p>
            <a:r>
              <a:rPr lang="ru-RU" sz="1300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на развитие </a:t>
            </a:r>
            <a:r>
              <a:rPr lang="ru-RU" sz="1300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библиотечного </a:t>
            </a:r>
            <a:r>
              <a:rPr lang="ru-RU" sz="1300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дела - </a:t>
            </a:r>
            <a:r>
              <a:rPr lang="ru-RU" sz="13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16 351,2 </a:t>
            </a:r>
            <a:r>
              <a:rPr lang="ru-RU" sz="1300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тыс. рублей, на развитие </a:t>
            </a:r>
            <a:r>
              <a:rPr lang="ru-RU" sz="1300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дополнительного образования в сфере </a:t>
            </a:r>
            <a:r>
              <a:rPr lang="ru-RU" sz="1300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культуры - </a:t>
            </a:r>
            <a:r>
              <a:rPr lang="ru-RU" sz="13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 8 754,7</a:t>
            </a:r>
            <a:r>
              <a:rPr lang="ru-RU" sz="1300" b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sz="1300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тыс. рублей, на развитие </a:t>
            </a:r>
            <a:r>
              <a:rPr lang="ru-RU" sz="1300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музейного дела – </a:t>
            </a:r>
            <a:endParaRPr lang="ru-RU" sz="1300" dirty="0" smtClean="0">
              <a:solidFill>
                <a:schemeClr val="accent5">
                  <a:lumMod val="75000"/>
                </a:schemeClr>
              </a:solidFill>
              <a:latin typeface="Times New Roman"/>
              <a:ea typeface="Calibri"/>
            </a:endParaRPr>
          </a:p>
          <a:p>
            <a:r>
              <a:rPr lang="ru-RU" sz="13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15 164,0 </a:t>
            </a:r>
            <a:r>
              <a:rPr lang="ru-RU" sz="1300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тыс. рублей, на развитие </a:t>
            </a:r>
            <a:r>
              <a:rPr lang="ru-RU" sz="1300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культурно-досуговой </a:t>
            </a:r>
            <a:r>
              <a:rPr lang="ru-RU" sz="1300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деятельности  – </a:t>
            </a:r>
            <a:r>
              <a:rPr lang="ru-RU" sz="13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11 128,2 </a:t>
            </a:r>
            <a:r>
              <a:rPr lang="ru-RU" sz="1300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тыс. рублей.</a:t>
            </a:r>
            <a:endParaRPr lang="ru-RU" sz="13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 descr="https://sun9-4.userapi.com/c858528/v858528206/33a0b/L4QuD1vK0B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7315200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615" y="260648"/>
            <a:ext cx="2640013" cy="196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325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769559"/>
              </p:ext>
            </p:extLst>
          </p:nvPr>
        </p:nvGraphicFramePr>
        <p:xfrm>
          <a:off x="251520" y="1628800"/>
          <a:ext cx="8784974" cy="33229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/>
                <a:gridCol w="1008112"/>
                <a:gridCol w="1296144"/>
                <a:gridCol w="1008112"/>
                <a:gridCol w="1080120"/>
                <a:gridCol w="936104"/>
                <a:gridCol w="936102"/>
              </a:tblGrid>
              <a:tr h="41550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FB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2019 </a:t>
                      </a:r>
                      <a:r>
                        <a:rPr lang="ru-RU" sz="1200" b="1" dirty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 (отчет)</a:t>
                      </a:r>
                      <a:endParaRPr lang="ru-RU" sz="1100" dirty="0">
                        <a:solidFill>
                          <a:srgbClr val="0033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FB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2020 </a:t>
                      </a:r>
                      <a:r>
                        <a:rPr lang="ru-RU" sz="1200" b="1" dirty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 (</a:t>
                      </a:r>
                      <a:r>
                        <a:rPr lang="ru-RU" sz="1200" b="1" dirty="0" smtClean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первонач. план</a:t>
                      </a:r>
                      <a:r>
                        <a:rPr lang="ru-RU" sz="1200" b="1" dirty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100" dirty="0">
                        <a:solidFill>
                          <a:srgbClr val="0033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FB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2021 </a:t>
                      </a:r>
                      <a:r>
                        <a:rPr lang="ru-RU" sz="1200" b="1" dirty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rgbClr val="0033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FB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</a:t>
                      </a:r>
                      <a:r>
                        <a:rPr lang="ru-RU" sz="1200" b="1" dirty="0" smtClean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2020 году</a:t>
                      </a:r>
                      <a:endParaRPr lang="ru-RU" sz="1100" dirty="0">
                        <a:solidFill>
                          <a:srgbClr val="0033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FB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2022 </a:t>
                      </a:r>
                      <a:r>
                        <a:rPr lang="ru-RU" sz="1200" b="1" dirty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rgbClr val="0033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FB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2023 </a:t>
                      </a:r>
                      <a:r>
                        <a:rPr lang="ru-RU" sz="1200" b="1" dirty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rgbClr val="0033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FBC5"/>
                    </a:solidFill>
                  </a:tcPr>
                </a:tc>
              </a:tr>
              <a:tr h="5415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Общие расходы на реализацию программы </a:t>
                      </a: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33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том числе на подпрограммы</a:t>
                      </a:r>
                      <a:endParaRPr lang="ru-RU" sz="1200" dirty="0">
                        <a:solidFill>
                          <a:srgbClr val="33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70 488,2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78 800,0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78 359,7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99,4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76 452,3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77 624,2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2"/>
                    </a:solidFill>
                  </a:tcPr>
                </a:tc>
              </a:tr>
              <a:tr h="44663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"Развитие культуры в Воскресенском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районе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"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47 167,8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52 717,0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51 398,1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97,5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50 407,0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50 707,9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2"/>
                    </a:solidFill>
                  </a:tcPr>
                </a:tc>
              </a:tr>
              <a:tr h="48195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"Развитие молодёжной политики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Воскресенском районе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"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875,2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1 229,3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135,0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135,0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2"/>
                    </a:solidFill>
                  </a:tcPr>
                </a:tc>
              </a:tr>
              <a:tr h="60537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Развитие внутреннего и въездного туризма в Воскресенском </a:t>
                      </a:r>
                      <a:r>
                        <a:rPr lang="ru-RU" sz="120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муниципальном районе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54,0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262,6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236,3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236,0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2"/>
                    </a:solidFill>
                  </a:tcPr>
                </a:tc>
              </a:tr>
              <a:tr h="31194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«Развитие физкультуры и спорта»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2"/>
                    </a:solidFill>
                  </a:tcPr>
                </a:tc>
              </a:tr>
              <a:tr h="50779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"Обеспечение реализации муниципальной программы"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22 391,2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24 591,1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26 090,3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106,1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26 045,3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26 045,3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6E2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704348" y="908720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(тыс.рублей)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4700587"/>
            <a:ext cx="2066400" cy="137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9999" y="-4733924"/>
            <a:ext cx="2156400" cy="144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600" y="5061689"/>
            <a:ext cx="2339751" cy="164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061689"/>
            <a:ext cx="2857013" cy="164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117754"/>
            <a:ext cx="2304256" cy="153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96150" y="-13263563"/>
            <a:ext cx="1828800" cy="257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53" b="12500"/>
          <a:stretch/>
        </p:blipFill>
        <p:spPr bwMode="auto">
          <a:xfrm>
            <a:off x="7450946" y="278905"/>
            <a:ext cx="1333522" cy="993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539552" y="172401"/>
            <a:ext cx="6696744" cy="1206083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n w="10541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культуры, туризма, молодежной политики и спорта Воскресенского муниципального района Нижегородской области» </a:t>
            </a:r>
          </a:p>
          <a:p>
            <a:pPr algn="ctr"/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84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 rot="10800000" flipV="1">
            <a:off x="539553" y="1236447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Утверждена</a:t>
            </a:r>
            <a:r>
              <a:rPr lang="en-US" sz="1400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20" y="1522199"/>
            <a:ext cx="51845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Постановлением администрации Воскресенского</a:t>
            </a:r>
          </a:p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от 21.12.2018 № 1294  «Об утверждении муниципальной программы «Адресная инвестиционная программа Воскресенского муниципального района Нижегородской области» 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2635374"/>
            <a:ext cx="532859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b="1" u="sng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Цель программы:</a:t>
            </a:r>
          </a:p>
          <a:p>
            <a:endParaRPr lang="ru-RU" sz="600" b="1" u="sng" dirty="0" smtClean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dirty="0">
                <a:solidFill>
                  <a:srgbClr val="333300"/>
                </a:solidFill>
                <a:latin typeface="Times New Roman"/>
                <a:ea typeface="Calibri"/>
                <a:cs typeface="Times New Roman"/>
              </a:rPr>
              <a:t>Развитие социальной и инженерной </a:t>
            </a:r>
            <a:r>
              <a:rPr lang="ru-RU" sz="1400" dirty="0" smtClean="0">
                <a:solidFill>
                  <a:srgbClr val="333300"/>
                </a:solidFill>
                <a:latin typeface="Times New Roman"/>
                <a:ea typeface="Calibri"/>
                <a:cs typeface="Times New Roman"/>
              </a:rPr>
              <a:t>инфраструктуры</a:t>
            </a:r>
          </a:p>
          <a:p>
            <a:pPr algn="just"/>
            <a:r>
              <a:rPr lang="ru-RU" sz="1400" dirty="0" smtClean="0">
                <a:solidFill>
                  <a:srgbClr val="333300"/>
                </a:solidFill>
                <a:latin typeface="Times New Roman"/>
                <a:ea typeface="Calibri"/>
                <a:cs typeface="Times New Roman"/>
              </a:rPr>
              <a:t>   населённых пунктов </a:t>
            </a:r>
            <a:r>
              <a:rPr lang="ru-RU" sz="1400" dirty="0">
                <a:solidFill>
                  <a:srgbClr val="333300"/>
                </a:solidFill>
                <a:latin typeface="Times New Roman"/>
                <a:ea typeface="Calibri"/>
                <a:cs typeface="Times New Roman"/>
              </a:rPr>
              <a:t>для повышения качества жизни </a:t>
            </a:r>
            <a:endParaRPr lang="ru-RU" sz="1400" dirty="0" smtClean="0">
              <a:solidFill>
                <a:srgbClr val="333300"/>
              </a:solidFill>
              <a:latin typeface="Times New Roman"/>
              <a:ea typeface="Calibri"/>
              <a:cs typeface="Times New Roman"/>
            </a:endParaRPr>
          </a:p>
          <a:p>
            <a:pPr algn="just"/>
            <a:r>
              <a:rPr lang="ru-RU" sz="1400" dirty="0" smtClean="0">
                <a:solidFill>
                  <a:srgbClr val="333300"/>
                </a:solidFill>
                <a:latin typeface="Times New Roman"/>
                <a:ea typeface="Calibri"/>
                <a:cs typeface="Times New Roman"/>
              </a:rPr>
              <a:t>               населения    Воскресенского района</a:t>
            </a:r>
            <a:endParaRPr lang="ru-RU" sz="1400" dirty="0">
              <a:solidFill>
                <a:srgbClr val="333300"/>
              </a:solidFill>
              <a:latin typeface="Calibri"/>
              <a:ea typeface="Calibri"/>
              <a:cs typeface="Times New Roman"/>
            </a:endParaRPr>
          </a:p>
          <a:p>
            <a:endParaRPr lang="ru-RU" sz="1400" b="1" u="sng" dirty="0" smtClean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63563" y="206354"/>
            <a:ext cx="8244616" cy="9903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«Адресная инвестиционная программа Воскресенского муниципального района Нижегородской области»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716016" y="3858726"/>
            <a:ext cx="4187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Запланировано средств по программе: </a:t>
            </a:r>
            <a:endParaRPr lang="ru-RU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986778" y="4365104"/>
            <a:ext cx="3744416" cy="57606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2021 год      159,8 млн. рублей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990708" y="5119098"/>
            <a:ext cx="3740486" cy="57606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 год        41,6 млн. рублей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006745" y="5969769"/>
            <a:ext cx="3708412" cy="57606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2023 год       47,3 млн. рублей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48358"/>
            <a:ext cx="3165376" cy="237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63" y="3736274"/>
            <a:ext cx="2207450" cy="152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57" y="5360869"/>
            <a:ext cx="2207451" cy="134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004" y="3736274"/>
            <a:ext cx="2198463" cy="1545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004" y="5360869"/>
            <a:ext cx="2190012" cy="137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902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492220"/>
            <a:ext cx="8284900" cy="5262979"/>
          </a:xfrm>
          <a:prstGeom prst="rect">
            <a:avLst/>
          </a:prstGeom>
          <a:solidFill>
            <a:srgbClr val="FFFFCC">
              <a:alpha val="78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16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u="sng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 по программе </a:t>
            </a:r>
          </a:p>
          <a:p>
            <a:r>
              <a:rPr lang="ru-RU" sz="16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ru-RU" sz="1600" b="1" u="sng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2021 году: </a:t>
            </a:r>
          </a:p>
          <a:p>
            <a:endParaRPr lang="ru-RU" sz="1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На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государственных обязательств по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обеспечению</a:t>
            </a:r>
          </a:p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жильём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отдельных категорий граждан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установленных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законодательством</a:t>
            </a:r>
          </a:p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Нижегородской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в сумме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17 327,9 тыс. рублей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1.1. Расходы </a:t>
            </a:r>
            <a:r>
              <a:rPr lang="ru-RU" sz="1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исполнение полномочий по ремонту жилых помещений, собственниками которых являются дети-сироты и дети, оставшиеся без попечения родителей,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целях обеспечения надлежащего санитарного и технического состояния этих жилых помещений  за счет средств областного бюджета –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107,9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рублей;</a:t>
            </a:r>
          </a:p>
          <a:p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1.2. Расходы </a:t>
            </a:r>
            <a:r>
              <a:rPr lang="ru-RU" sz="1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детей-сирот и детей, оставшихся без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попечения</a:t>
            </a:r>
          </a:p>
          <a:p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родителей, лиц из числа детей-сирот и детей, оставшихся без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попечения</a:t>
            </a:r>
          </a:p>
          <a:p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родителей, жилыми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помещениями, в том числе:</a:t>
            </a:r>
            <a:endParaRPr lang="ru-RU" sz="1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-за счет средств федерального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–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2 382,8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рублей;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 </a:t>
            </a:r>
            <a:r>
              <a:rPr lang="ru-RU" sz="1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областного </a:t>
            </a:r>
            <a:r>
              <a:rPr lang="ru-RU" sz="1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–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14 837,2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</a:t>
            </a:r>
          </a:p>
          <a:p>
            <a:pPr marL="285750" indent="-285750">
              <a:buFontTx/>
              <a:buChar char="-"/>
            </a:pPr>
            <a:endParaRPr lang="ru-RU" sz="1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 panose="02020603050405020304" pitchFamily="18" charset="0"/>
              </a:rPr>
              <a:t>2) На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 panose="02020603050405020304" pitchFamily="18" charset="0"/>
              </a:rPr>
              <a:t>реализацию государственной программы "Обеспечение граждан Нижегородской области доступным и комфортным жильём на период до 2024 года» </a:t>
            </a:r>
            <a:r>
              <a:rPr lang="ru-RU" sz="1400" dirty="0">
                <a:solidFill>
                  <a:schemeClr val="accent4">
                    <a:lumMod val="50000"/>
                  </a:schemeClr>
                </a:solidFill>
                <a:latin typeface="Times New Roman"/>
                <a:cs typeface="Times New Roman" panose="02020603050405020304" pitchFamily="18" charset="0"/>
              </a:rPr>
              <a:t>(инженерная и дорожная инфраструктура территории микрорайона малоэтажной застройки Северо-Западный в р.п.Воскресенское Нижегородской области 2 очередь (строительство)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 panose="02020603050405020304" pitchFamily="18" charset="0"/>
              </a:rPr>
              <a:t>–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 panose="02020603050405020304" pitchFamily="18" charset="0"/>
              </a:rPr>
              <a:t>2 000,0 тыс.рублей.</a:t>
            </a:r>
          </a:p>
          <a:p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 panose="02020603050405020304" pitchFamily="18" charset="0"/>
              </a:rPr>
              <a:t>3)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 panose="02020603050405020304" pitchFamily="18" charset="0"/>
              </a:rPr>
              <a:t>На обеспечение территорий документами территориального планирования и реализации архитектурной </a:t>
            </a:r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latin typeface="Times New Roman"/>
                <a:cs typeface="Times New Roman" panose="02020603050405020304" pitchFamily="18" charset="0"/>
              </a:rPr>
              <a:t>деятельности </a:t>
            </a:r>
            <a:r>
              <a:rPr lang="ru-RU" sz="1400" dirty="0">
                <a:solidFill>
                  <a:schemeClr val="accent4">
                    <a:lumMod val="50000"/>
                  </a:schemeClr>
                </a:solidFill>
                <a:latin typeface="Times New Roman"/>
                <a:cs typeface="Times New Roman" panose="02020603050405020304" pitchFamily="18" charset="0"/>
              </a:rPr>
              <a:t>(техпаспорта на вводимые объекты, постановка на учёт границ населённых пунктов и территориальных зон) за счет местного бюджета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 panose="02020603050405020304" pitchFamily="18" charset="0"/>
              </a:rPr>
              <a:t> –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 panose="02020603050405020304" pitchFamily="18" charset="0"/>
              </a:rPr>
              <a:t>5 000,0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 panose="02020603050405020304" pitchFamily="18" charset="0"/>
              </a:rPr>
              <a:t>тыс.рублей.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  <a:latin typeface="Times New Roman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3563" y="206354"/>
            <a:ext cx="5260565" cy="1206422"/>
          </a:xfrm>
          <a:prstGeom prst="roundRect">
            <a:avLst/>
          </a:prstGeom>
          <a:solidFill>
            <a:srgbClr val="EFF6E2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«Адресная инвестиционная программа Воскресенского муниципального района Нижегородской области»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4463"/>
            <a:ext cx="2289704" cy="171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492222"/>
            <a:ext cx="2175140" cy="135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506180"/>
            <a:ext cx="2287703" cy="145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268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7662" y="1916832"/>
            <a:ext cx="8352928" cy="4832092"/>
          </a:xfrm>
          <a:prstGeom prst="rect">
            <a:avLst/>
          </a:prstGeom>
          <a:solidFill>
            <a:srgbClr val="FFFFCC">
              <a:alpha val="63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технического обслуживания газопроводов </a:t>
            </a: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2 049,1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 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местного бюджета.</a:t>
            </a:r>
          </a:p>
          <a:p>
            <a:endParaRPr lang="ru-RU" sz="1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На реализацию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программы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новых мест в общеобразовательных организациях Нижегородской области в соответствии с прогнозируемой потребностью и современными условиями обучения на 2016-2025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строительство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10 классов в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Воскресенском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 Нижегородской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области)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111 471,9 тыс. рублей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числе:</a:t>
            </a:r>
          </a:p>
          <a:p>
            <a:pPr lvl="0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счет средств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областного бюджета –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100 324,7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счет средств 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бюджета –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11 147,2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lang="ru-RU" sz="1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6)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строительство объектов газоснабжения и разработку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ПИР 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 7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640,0 тыс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числе:</a:t>
            </a:r>
          </a:p>
          <a:p>
            <a:pPr lvl="0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распределительные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газопроводы высокого и низкого давления по ул.Горохова, Марунова, Родионова дома с 33-41 и ул. Дорожная д. 12,13 мкр. «Северо-Западный» р.п.Воскресенское Нижегородской области –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5000,0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проектирование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межпоселкового газопровода высокого давления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Задворка – Богородское - Галибиха (Богородский сельсовет)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800,0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тыс.рублей;</a:t>
            </a:r>
          </a:p>
          <a:p>
            <a:pPr lvl="0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проектирование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межпоселкового газопровода высокого давления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Бараново - Шурговаш - Каменка (Владимирский сельсовет)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700,0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тыс.рублей;</a:t>
            </a:r>
          </a:p>
          <a:p>
            <a:pPr lvl="0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проектирование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межпоселкового газопровода низкого давления и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газопроводов-вводов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жилым домам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д.Пузеево (Владимирский сельсовет)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240,0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pPr lvl="0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проект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газопровода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д.Богданово (Капустихинский сельсовет)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900,0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554" y="315279"/>
            <a:ext cx="2663825" cy="2214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463562" y="200282"/>
            <a:ext cx="5332573" cy="14944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«Адресная инвестиционная программа Воскресенского муниципального района Нижегородской области»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24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4238" y="1694735"/>
            <a:ext cx="8352928" cy="3970318"/>
          </a:xfrm>
          <a:prstGeom prst="rect">
            <a:avLst/>
          </a:prstGeom>
          <a:solidFill>
            <a:srgbClr val="FFFFCC">
              <a:alpha val="56000"/>
            </a:srgbClr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7) Субсидии на поддержку государственных программ субъектов </a:t>
            </a:r>
          </a:p>
          <a:p>
            <a:pPr lvl="0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и муниципальных программ формирования</a:t>
            </a:r>
          </a:p>
          <a:p>
            <a:pPr lvl="0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городской среды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5 902,3 тыс.рублей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числе:</a:t>
            </a:r>
          </a:p>
          <a:p>
            <a:pPr lvl="0" algn="just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федерального бюджета –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5 099,6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рублей;</a:t>
            </a:r>
          </a:p>
          <a:p>
            <a:pPr lvl="0" algn="just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за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средств областного бюджета –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212,5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рублей;</a:t>
            </a:r>
          </a:p>
          <a:p>
            <a:pPr lvl="0" algn="just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за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средств  местного бюджета –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590,2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</a:t>
            </a:r>
          </a:p>
          <a:p>
            <a:pPr lvl="0" algn="just"/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8)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расходы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обеспечению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по переселению граждан из </a:t>
            </a: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аварийного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жилищного фонда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546,2 тыс. рублей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числе:</a:t>
            </a:r>
          </a:p>
          <a:p>
            <a:pPr lvl="0" algn="just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за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средств областного бюджета –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437,0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рублей;</a:t>
            </a:r>
          </a:p>
          <a:p>
            <a:pPr lvl="0" algn="just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за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средств  местного бюджета –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109,2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9) На капитальный ремонт образовательных организаций Нижегородской области, </a:t>
            </a:r>
          </a:p>
          <a:p>
            <a:pPr lvl="0" algn="just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реализующих общеобразовательные программы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2 503,0 тыс.рублей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числе:</a:t>
            </a:r>
          </a:p>
          <a:p>
            <a:pPr lvl="0" algn="just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за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средств областного бюджета –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2 377,8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рублей;</a:t>
            </a:r>
          </a:p>
          <a:p>
            <a:pPr lvl="0" algn="just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за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средств  местного бюджета –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125,2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</a:t>
            </a:r>
          </a:p>
          <a:p>
            <a:pPr lvl="0"/>
            <a:endParaRPr lang="ru-RU" sz="1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00282"/>
            <a:ext cx="2054225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611560" y="200282"/>
            <a:ext cx="5332573" cy="136842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«Адресная инвестиционная программа Воскресенского муниципального района Нижегородской области»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018597"/>
            <a:ext cx="1763241" cy="132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906142"/>
            <a:ext cx="3232000" cy="18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299898"/>
            <a:ext cx="2531989" cy="142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 descr="https://sun9-27.userapi.com/impg/g3_bU5JdRrhLix0D9N6S3EC0xhZoAJrxb9ZVjw/EDgc-dsf_D8.jpg?size=1280x720&amp;quality=96&amp;proxy=1&amp;sign=7434dad4e4ab15e804db79f41396ff0c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26661"/>
            <a:ext cx="2376264" cy="139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84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TextBox 7"/>
          <p:cNvSpPr txBox="1">
            <a:spLocks noChangeArrowheads="1"/>
          </p:cNvSpPr>
          <p:nvPr/>
        </p:nvSpPr>
        <p:spPr bwMode="auto">
          <a:xfrm>
            <a:off x="7162800" y="1089025"/>
            <a:ext cx="8839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рублях</a:t>
            </a:r>
            <a:endParaRPr lang="ru-RU" sz="1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952968"/>
              </p:ext>
            </p:extLst>
          </p:nvPr>
        </p:nvGraphicFramePr>
        <p:xfrm>
          <a:off x="755650" y="1417638"/>
          <a:ext cx="7931226" cy="32354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57957"/>
                <a:gridCol w="1430401"/>
                <a:gridCol w="1368152"/>
                <a:gridCol w="1297129"/>
                <a:gridCol w="1377587"/>
              </a:tblGrid>
              <a:tr h="8769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  долгового </a:t>
                      </a:r>
                      <a:r>
                        <a:rPr lang="ru-RU" sz="1200" b="1" u="none" strike="noStrike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обязательства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заимствований на 01.01.2021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</a:t>
                      </a:r>
                    </a:p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привлечения в 2021 году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</a:t>
                      </a:r>
                    </a:p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погашения в </a:t>
                      </a:r>
                    </a:p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году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Планируемый объем заимствований </a:t>
                      </a:r>
                    </a:p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 01.01.2022</a:t>
                      </a:r>
                      <a:r>
                        <a:rPr lang="ru-RU" sz="12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3202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кредитных организаций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FB"/>
                    </a:solidFill>
                  </a:tcPr>
                </a:tc>
              </a:tr>
              <a:tr h="37941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Муниципальные ценные бумаги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FB"/>
                    </a:solidFill>
                  </a:tcPr>
                </a:tc>
              </a:tr>
              <a:tr h="7588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кредиты, полученные от других бюджетов бюджетной системы Российской Федерации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3 800 000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2 000 000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1 800 000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FB"/>
                    </a:solidFill>
                  </a:tcPr>
                </a:tc>
              </a:tr>
              <a:tr h="44412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Муниципальные гарантии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FB"/>
                    </a:solidFill>
                  </a:tcPr>
                </a:tc>
              </a:tr>
              <a:tr h="4441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объем муниципального долга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3 800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000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2 000 000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1 800 000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FB"/>
                    </a:solidFill>
                  </a:tcPr>
                </a:tc>
              </a:tr>
            </a:tbl>
          </a:graphicData>
        </a:graphic>
      </p:graphicFrame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756366" y="4869160"/>
            <a:ext cx="7915214" cy="1600438"/>
          </a:xfrm>
          <a:prstGeom prst="rect">
            <a:avLst/>
          </a:prstGeom>
          <a:solidFill>
            <a:srgbClr val="FBEFBB"/>
          </a:solidFill>
          <a:ln w="28575">
            <a:solidFill>
              <a:schemeClr val="bg2">
                <a:lumMod val="90000"/>
              </a:schemeClr>
            </a:solidFill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altLang="ru-RU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alt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Верхний предел  муниципального долга  Воскресенского муниципального района на 01.01.2022 года утвержден в размере 1 800 000,0 рублей, в т.ч. верхний предел долга по муниципальным гарантиям – в размере 0 рублей   (что соответствует требованиям БК РФ)</a:t>
            </a:r>
          </a:p>
          <a:p>
            <a:pPr algn="ctr">
              <a:defRPr/>
            </a:pPr>
            <a:endParaRPr lang="ru-RU" alt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alt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Предельный объем </a:t>
            </a:r>
            <a:r>
              <a:rPr lang="ru-RU" alt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на обслуживание муниципального долга  в 2021 году </a:t>
            </a:r>
            <a:r>
              <a:rPr lang="ru-RU" alt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 в размере  </a:t>
            </a:r>
            <a:r>
              <a:rPr lang="ru-RU" alt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2 630 рублей</a:t>
            </a:r>
            <a:endParaRPr lang="ru-RU" altLang="ru-RU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40355" y="278524"/>
            <a:ext cx="7931225" cy="810501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>
            <a:sp3d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algn="ctr" eaLnBrk="0" hangingPunct="0">
              <a:defRPr b="1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algn="ctr" eaLnBrk="0" hangingPunct="0">
              <a:defRPr b="1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algn="ctr" eaLnBrk="0" hangingPunct="0">
              <a:defRPr b="1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algn="ctr" eaLnBrk="0" hangingPunct="0">
              <a:defRPr b="1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Структура муниципального долга 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Воскресенского 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202350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05338" y="1052513"/>
            <a:ext cx="4038600" cy="2462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Разработчиком презентации «Бюджет для граждан» является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 финансов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Воскресенского муниципального района.</a:t>
            </a:r>
          </a:p>
          <a:p>
            <a:pPr algn="just">
              <a:defRPr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Основные задачи управления финансов:</a:t>
            </a:r>
          </a:p>
          <a:p>
            <a:pPr marL="285750" indent="-285750" algn="just"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бюджета на очередной финансовый год и плановый период;</a:t>
            </a:r>
          </a:p>
          <a:p>
            <a:pPr marL="285750" indent="-285750" algn="just"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исполнения бюджета;</a:t>
            </a:r>
          </a:p>
          <a:p>
            <a:pPr marL="285750" indent="-285750" algn="just"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финансового контроля за исполнением бюджета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744004"/>
              </p:ext>
            </p:extLst>
          </p:nvPr>
        </p:nvGraphicFramePr>
        <p:xfrm>
          <a:off x="323850" y="3788380"/>
          <a:ext cx="8437564" cy="2890233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4218782"/>
                <a:gridCol w="4218782"/>
              </a:tblGrid>
              <a:tr h="357913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Контактная</a:t>
                      </a:r>
                      <a:r>
                        <a:rPr lang="ru-RU" sz="1800" baseline="0" dirty="0" smtClean="0"/>
                        <a:t> информация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9417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Начальник управления финансов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>
                    <a:solidFill>
                      <a:srgbClr val="F6F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Мясникова  Наталия  Вячеславовна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>
                    <a:solidFill>
                      <a:srgbClr val="F6FAF0"/>
                    </a:solidFill>
                  </a:tcPr>
                </a:tc>
              </a:tr>
              <a:tr h="50009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Адрес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>
                    <a:solidFill>
                      <a:srgbClr val="F6F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606730, Нижегородская обл.,</a:t>
                      </a:r>
                      <a:r>
                        <a:rPr lang="ru-RU" sz="1400" baseline="0" dirty="0" smtClean="0"/>
                        <a:t> р.п. Воскресенское, пл.Ленина, д.1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>
                    <a:solidFill>
                      <a:srgbClr val="F6FAF0"/>
                    </a:solidFill>
                  </a:tcPr>
                </a:tc>
              </a:tr>
              <a:tr h="30727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Телефон, факс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>
                    <a:solidFill>
                      <a:srgbClr val="F6F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(83163) 9-22-50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>
                    <a:solidFill>
                      <a:srgbClr val="F6FAF0"/>
                    </a:solidFill>
                  </a:tcPr>
                </a:tc>
              </a:tr>
              <a:tr h="29417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Адрес электронной почты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>
                    <a:solidFill>
                      <a:srgbClr val="F6F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336600"/>
                          </a:solidFill>
                        </a:rPr>
                        <a:t>finance-vsk@mts-nn.ru</a:t>
                      </a:r>
                      <a:endParaRPr lang="en-US" sz="1400" dirty="0" smtClean="0">
                        <a:solidFill>
                          <a:srgbClr val="3366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>
                    <a:solidFill>
                      <a:srgbClr val="F6FAF0"/>
                    </a:solidFill>
                  </a:tcPr>
                </a:tc>
              </a:tr>
              <a:tr h="35791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Информационный ресурс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>
                    <a:solidFill>
                      <a:srgbClr val="F6F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http://www.voskresenskoe-adm.ru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>
                    <a:solidFill>
                      <a:srgbClr val="F6FAF0"/>
                    </a:solidFill>
                  </a:tcPr>
                </a:tc>
              </a:tr>
              <a:tr h="70602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Режим работы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>
                    <a:solidFill>
                      <a:srgbClr val="F6F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 8-00 до 17-00 (Пт</a:t>
                      </a:r>
                      <a:r>
                        <a:rPr lang="en-US" sz="1400" dirty="0" smtClean="0"/>
                        <a:t>.</a:t>
                      </a:r>
                      <a:r>
                        <a:rPr lang="ru-RU" sz="1400" baseline="0" dirty="0" smtClean="0"/>
                        <a:t> – до 16-00)</a:t>
                      </a:r>
                    </a:p>
                    <a:p>
                      <a:r>
                        <a:rPr lang="ru-RU" sz="1400" baseline="0" dirty="0" smtClean="0"/>
                        <a:t>Перерыв на обед с 12-00 до 13-00</a:t>
                      </a:r>
                    </a:p>
                    <a:p>
                      <a:r>
                        <a:rPr lang="ru-RU" sz="1400" baseline="0" dirty="0" smtClean="0"/>
                        <a:t>Выходные дни – Сб</a:t>
                      </a:r>
                      <a:r>
                        <a:rPr lang="en-US" sz="1400" baseline="0" dirty="0" smtClean="0"/>
                        <a:t>.</a:t>
                      </a:r>
                      <a:r>
                        <a:rPr lang="ru-RU" sz="1400" baseline="0" dirty="0" smtClean="0"/>
                        <a:t>, Вс</a:t>
                      </a:r>
                      <a:r>
                        <a:rPr lang="en-US" sz="1400" baseline="0" dirty="0" smtClean="0"/>
                        <a:t>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>
                    <a:solidFill>
                      <a:srgbClr val="F6FAF0"/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42187" y="327398"/>
            <a:ext cx="8754420" cy="576062"/>
          </a:xfrm>
          <a:prstGeom prst="rect">
            <a:avLst/>
          </a:prstGeom>
          <a:solidFill>
            <a:srgbClr val="FFFFCC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  УПРАВЛЕНИИ ФИНАНСОВ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5500" y="-4610100"/>
            <a:ext cx="3199052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5500" y="-4610100"/>
            <a:ext cx="3199052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://storage.inovaco.ru/media/cache/4c/7d/c5/c5/7b/d3/4c7dc5c57bd342cec89a34fe9f9a74f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7"/>
            <a:ext cx="2880320" cy="278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79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75856" y="1507716"/>
            <a:ext cx="4741342" cy="12012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Сбалансированный бюджет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бюджет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котором расходы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равны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доходам </a:t>
            </a:r>
          </a:p>
        </p:txBody>
      </p:sp>
      <p:pic>
        <p:nvPicPr>
          <p:cNvPr id="9220" name="Picture 2" descr="C:\Users\Budg1\Desktop\Бюджет для граждан\1006001_stock-photo-scales-justice-on-white-background-isolated-3d-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75" y="1286390"/>
            <a:ext cx="2571800" cy="164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" descr="C:\Users\Budg1\Desktop\Бюджет для граждан\1019365_stock-photo-scales-justice-on-white-background-isolated-3d-image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2824905"/>
            <a:ext cx="2636273" cy="161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4" descr="C:\Users\Budg1\Desktop\Бюджет для граждан\1019365_stock-photo-scales-justice-on-white-background-isolated-3d-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13" y="4541097"/>
            <a:ext cx="2708698" cy="182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Box 3"/>
          <p:cNvSpPr txBox="1">
            <a:spLocks noChangeArrowheads="1"/>
          </p:cNvSpPr>
          <p:nvPr/>
        </p:nvSpPr>
        <p:spPr bwMode="auto">
          <a:xfrm>
            <a:off x="6228184" y="3531578"/>
            <a:ext cx="96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</a:p>
        </p:txBody>
      </p:sp>
      <p:sp>
        <p:nvSpPr>
          <p:cNvPr id="9224" name="TextBox 16"/>
          <p:cNvSpPr txBox="1">
            <a:spLocks noChangeArrowheads="1"/>
          </p:cNvSpPr>
          <p:nvPr/>
        </p:nvSpPr>
        <p:spPr bwMode="auto">
          <a:xfrm>
            <a:off x="6300192" y="5109770"/>
            <a:ext cx="965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</a:p>
        </p:txBody>
      </p:sp>
      <p:sp>
        <p:nvSpPr>
          <p:cNvPr id="9225" name="TextBox 4"/>
          <p:cNvSpPr txBox="1">
            <a:spLocks noChangeArrowheads="1"/>
          </p:cNvSpPr>
          <p:nvPr/>
        </p:nvSpPr>
        <p:spPr bwMode="auto">
          <a:xfrm>
            <a:off x="7659990" y="3262634"/>
            <a:ext cx="1052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</a:p>
        </p:txBody>
      </p:sp>
      <p:sp>
        <p:nvSpPr>
          <p:cNvPr id="9226" name="TextBox 18"/>
          <p:cNvSpPr txBox="1">
            <a:spLocks noChangeArrowheads="1"/>
          </p:cNvSpPr>
          <p:nvPr/>
        </p:nvSpPr>
        <p:spPr bwMode="auto">
          <a:xfrm>
            <a:off x="7739298" y="5401565"/>
            <a:ext cx="1052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</a:p>
        </p:txBody>
      </p:sp>
      <p:sp>
        <p:nvSpPr>
          <p:cNvPr id="9227" name="TextBox 19"/>
          <p:cNvSpPr txBox="1">
            <a:spLocks noChangeArrowheads="1"/>
          </p:cNvSpPr>
          <p:nvPr/>
        </p:nvSpPr>
        <p:spPr bwMode="auto">
          <a:xfrm>
            <a:off x="467544" y="1852106"/>
            <a:ext cx="9636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</a:p>
        </p:txBody>
      </p:sp>
      <p:sp>
        <p:nvSpPr>
          <p:cNvPr id="9228" name="TextBox 20"/>
          <p:cNvSpPr txBox="1">
            <a:spLocks noChangeArrowheads="1"/>
          </p:cNvSpPr>
          <p:nvPr/>
        </p:nvSpPr>
        <p:spPr bwMode="auto">
          <a:xfrm>
            <a:off x="1973831" y="1852106"/>
            <a:ext cx="1052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16594" y="4884773"/>
            <a:ext cx="4819501" cy="1656184"/>
          </a:xfrm>
          <a:prstGeom prst="roundRect">
            <a:avLst/>
          </a:prstGeom>
          <a:solidFill>
            <a:srgbClr val="FFFFCC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бюджета </a:t>
            </a:r>
            <a:r>
              <a:rPr lang="ru-RU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расходов бюджета над его доходами (необходимы источники покрытия </a:t>
            </a:r>
          </a:p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дефицита, можно, например, </a:t>
            </a:r>
          </a:p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остатки средств</a:t>
            </a:r>
          </a:p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начало года или привлечь  кредиты) </a:t>
            </a:r>
          </a:p>
          <a:p>
            <a:pPr algn="ctr">
              <a:defRPr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16595" y="3081763"/>
            <a:ext cx="4819501" cy="1486445"/>
          </a:xfrm>
          <a:prstGeom prst="roundRect">
            <a:avLst/>
          </a:prstGeom>
          <a:solidFill>
            <a:srgbClr val="FFFFCC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бюджета </a:t>
            </a:r>
            <a:r>
              <a:rPr lang="ru-RU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доходов над его расходами</a:t>
            </a:r>
          </a:p>
          <a:p>
            <a:pPr algn="ctr"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(можно накапливать резервы, </a:t>
            </a:r>
          </a:p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погашать имеющиеся долги, </a:t>
            </a:r>
          </a:p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увеличивать расходы)</a:t>
            </a:r>
          </a:p>
          <a:p>
            <a:pPr algn="ctr">
              <a:defRPr/>
            </a:pP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Текст 4"/>
          <p:cNvSpPr txBox="1">
            <a:spLocks/>
          </p:cNvSpPr>
          <p:nvPr/>
        </p:nvSpPr>
        <p:spPr>
          <a:xfrm>
            <a:off x="616595" y="305061"/>
            <a:ext cx="8103845" cy="936104"/>
          </a:xfrm>
          <a:prstGeom prst="rect">
            <a:avLst/>
          </a:prstGeom>
          <a:solidFill>
            <a:srgbClr val="FFFFCC">
              <a:alpha val="51000"/>
            </a:srgb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Сбалансированность бюджета по доходам и расходам - основополагающее требование, предъявляемое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к органам,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составляющим и утверждающим бюджет</a:t>
            </a: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87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19372" y="1124744"/>
            <a:ext cx="8577263" cy="4891087"/>
          </a:xfrm>
          <a:ln>
            <a:noFill/>
          </a:ln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Администрация Воскресенского района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rgbClr val="B38EF6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600" b="1" dirty="0" smtClean="0">
                <a:solidFill>
                  <a:srgbClr val="8C8EE0"/>
                </a:solidFill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ru-RU" sz="1600" b="1" dirty="0" smtClean="0">
                <a:solidFill>
                  <a:srgbClr val="8C8EE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600" b="1" dirty="0" smtClean="0">
                <a:solidFill>
                  <a:srgbClr val="8C8EE0"/>
                </a:solidFill>
                <a:latin typeface="Times New Roman" pitchFamily="18" charset="0"/>
                <a:cs typeface="Times New Roman" pitchFamily="18" charset="0"/>
              </a:rPr>
              <a:t>//voskresenskoe-adm.ru</a:t>
            </a:r>
            <a:endParaRPr lang="ru-RU" sz="1600" b="1" dirty="0" smtClean="0">
              <a:solidFill>
                <a:srgbClr val="8C8EE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Интернет портал государственных и муниципальных услуг </a:t>
            </a:r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1600" b="1" dirty="0">
                <a:solidFill>
                  <a:srgbClr val="8C8EE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8C8EE0"/>
                </a:solidFill>
                <a:latin typeface="Times New Roman" pitchFamily="18" charset="0"/>
                <a:cs typeface="Times New Roman" pitchFamily="18" charset="0"/>
              </a:rPr>
              <a:t>    https</a:t>
            </a:r>
            <a:r>
              <a:rPr lang="ru-RU" sz="1600" b="1" dirty="0" smtClean="0">
                <a:solidFill>
                  <a:srgbClr val="8C8EE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600" b="1" dirty="0" smtClean="0">
                <a:solidFill>
                  <a:srgbClr val="8C8EE0"/>
                </a:solidFill>
                <a:latin typeface="Times New Roman" pitchFamily="18" charset="0"/>
                <a:cs typeface="Times New Roman" pitchFamily="18" charset="0"/>
              </a:rPr>
              <a:t>//gosuslugi.ru</a:t>
            </a:r>
            <a:r>
              <a:rPr lang="ru-RU" sz="1600" b="1" dirty="0" smtClean="0">
                <a:solidFill>
                  <a:srgbClr val="8C8EE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b="1" dirty="0" smtClean="0">
                <a:solidFill>
                  <a:srgbClr val="8C8EE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8C8EE0"/>
                </a:solidFill>
                <a:latin typeface="Times New Roman" pitchFamily="18" charset="0"/>
                <a:cs typeface="Times New Roman" pitchFamily="18" charset="0"/>
              </a:rPr>
              <a:t>или    </a:t>
            </a:r>
            <a:r>
              <a:rPr lang="en-US" sz="1600" b="1" dirty="0" smtClean="0">
                <a:solidFill>
                  <a:srgbClr val="8C8EE0"/>
                </a:solidFill>
                <a:latin typeface="Times New Roman" pitchFamily="18" charset="0"/>
                <a:cs typeface="Times New Roman" pitchFamily="18" charset="0"/>
              </a:rPr>
              <a:t>https://gu.nnov.ru</a:t>
            </a:r>
            <a:endParaRPr lang="ru-RU" sz="1600" b="1" dirty="0" smtClean="0">
              <a:solidFill>
                <a:srgbClr val="8C8EE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Официальный сайт единой информационной системы в сфере закупок</a:t>
            </a:r>
          </a:p>
          <a:p>
            <a:pPr algn="just">
              <a:buNone/>
            </a:pPr>
            <a:r>
              <a:rPr lang="en-US" sz="1600" b="1" dirty="0" smtClean="0">
                <a:solidFill>
                  <a:srgbClr val="8C8EE0"/>
                </a:solidFill>
                <a:latin typeface="Times New Roman" pitchFamily="18" charset="0"/>
                <a:cs typeface="Times New Roman" pitchFamily="18" charset="0"/>
              </a:rPr>
              <a:t>     https</a:t>
            </a:r>
            <a:r>
              <a:rPr lang="ru-RU" sz="1600" b="1" dirty="0" smtClean="0">
                <a:solidFill>
                  <a:srgbClr val="8C8EE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600" b="1" dirty="0" smtClean="0">
                <a:solidFill>
                  <a:srgbClr val="8C8EE0"/>
                </a:solidFill>
                <a:latin typeface="Times New Roman" pitchFamily="18" charset="0"/>
                <a:cs typeface="Times New Roman" pitchFamily="18" charset="0"/>
              </a:rPr>
              <a:t>//zakupki.gov.ru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Официальный сайт для размещения информации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о государственных</a:t>
            </a:r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муниципальных учреждениях 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600" b="1" dirty="0" smtClean="0">
                <a:solidFill>
                  <a:srgbClr val="8C8EE0"/>
                </a:solidFill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ru-RU" sz="1600" b="1" dirty="0" smtClean="0">
                <a:solidFill>
                  <a:srgbClr val="8C8EE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600" b="1" dirty="0" smtClean="0">
                <a:solidFill>
                  <a:srgbClr val="8C8EE0"/>
                </a:solidFill>
                <a:latin typeface="Times New Roman" pitchFamily="18" charset="0"/>
                <a:cs typeface="Times New Roman" pitchFamily="18" charset="0"/>
              </a:rPr>
              <a:t>//bus.gov.ru</a:t>
            </a:r>
            <a:endParaRPr lang="ru-RU" sz="1600" b="1" u="sng" dirty="0" smtClean="0">
              <a:solidFill>
                <a:srgbClr val="8C8EE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Единый портал бюджетной системы Российской Федерации</a:t>
            </a:r>
          </a:p>
          <a:p>
            <a:pPr>
              <a:buNone/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Электронный бюджет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b="1" dirty="0" smtClean="0">
                <a:solidFill>
                  <a:srgbClr val="8C8EE0"/>
                </a:solidFill>
                <a:latin typeface="Times New Roman" pitchFamily="18" charset="0"/>
                <a:cs typeface="Times New Roman" pitchFamily="18" charset="0"/>
              </a:rPr>
              <a:t>http://budget.gov.ru</a:t>
            </a:r>
            <a:endParaRPr lang="ru-RU" sz="1600" b="1" dirty="0">
              <a:solidFill>
                <a:srgbClr val="8C8EE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188640"/>
            <a:ext cx="8280920" cy="864096"/>
          </a:xfrm>
          <a:prstGeom prst="rect">
            <a:avLst/>
          </a:prstGeom>
          <a:solidFill>
            <a:srgbClr val="EFF6E2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    МУНИЦИПАЛЬНЫЕ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ИНФОРМАЦИОННЫЕ    РЕСУРСЫ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s://www.xn--90aiqw4a4aq.xn--p1ai/sites/default/files/images/2019/u3702/otkrytyy_byudzh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221088"/>
            <a:ext cx="3384376" cy="210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3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hibiny.com/images/news/2019/190576/c99ba0b1e0b8ed2142b496e21636a53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0" y="3861048"/>
            <a:ext cx="3247490" cy="250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2974362" y="1196752"/>
            <a:ext cx="3168352" cy="9093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Консолидированный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Воскресенского муниципального района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511660" y="2623464"/>
            <a:ext cx="2376264" cy="104233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муниципального района (1)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222960" y="2623464"/>
            <a:ext cx="2160240" cy="7920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поселений (11)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966463" y="4149080"/>
            <a:ext cx="2011213" cy="86409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городского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(1):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р.п.Воскресенское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215061" y="3955993"/>
            <a:ext cx="3579035" cy="273630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сельских поселений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(10):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Благовещенский,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Богородский,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Владимирский,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Воздвиженский,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Капустихинский,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Глуховский,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Егоровский,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Нахратовский,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Нестиарский,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Староустинский</a:t>
            </a: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5364088" y="2106092"/>
            <a:ext cx="504056" cy="517372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3131840" y="2106092"/>
            <a:ext cx="504056" cy="517372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10" idx="2"/>
          </p:cNvCxnSpPr>
          <p:nvPr/>
        </p:nvCxnSpPr>
        <p:spPr>
          <a:xfrm flipH="1">
            <a:off x="4558538" y="3415552"/>
            <a:ext cx="1744542" cy="648072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10" idx="2"/>
          </p:cNvCxnSpPr>
          <p:nvPr/>
        </p:nvCxnSpPr>
        <p:spPr>
          <a:xfrm>
            <a:off x="6303080" y="3415552"/>
            <a:ext cx="437059" cy="576064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1520" y="332656"/>
            <a:ext cx="8598238" cy="51077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чего состоит бюджетная система Воскресенского района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45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льцо 4"/>
          <p:cNvSpPr/>
          <p:nvPr/>
        </p:nvSpPr>
        <p:spPr>
          <a:xfrm>
            <a:off x="3203848" y="1863985"/>
            <a:ext cx="2952328" cy="2861159"/>
          </a:xfrm>
          <a:prstGeom prst="donut">
            <a:avLst>
              <a:gd name="adj" fmla="val 754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3888" y="2478956"/>
            <a:ext cx="22322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чем основано составление 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районного бюджета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39050" y="548680"/>
            <a:ext cx="3456384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послание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Президента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Российской Федерации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4126" y="2060848"/>
            <a:ext cx="2254924" cy="181588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и налоговой политики Нижегородской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на 2021 год и на плановый период 2022 и 2023 годов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2200" y="2132856"/>
            <a:ext cx="2237257" cy="181588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и налоговой политики Воскресенского района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2021 и на плановый период 2022 и 2023 годов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9877" y="4509119"/>
            <a:ext cx="230425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социально-экономического</a:t>
            </a:r>
          </a:p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Воскресенского муниципального района</a:t>
            </a:r>
            <a:endParaRPr lang="ru-RU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77209" y="4581128"/>
            <a:ext cx="2232248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ожидаемого исполнения</a:t>
            </a:r>
          </a:p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районного бюджета за 2020 год</a:t>
            </a:r>
            <a:endParaRPr lang="ru-RU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19872" y="5089956"/>
            <a:ext cx="2376264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 Воскресенского муниципального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7508"/>
            <a:ext cx="1795737" cy="1531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Прямая соединительная линия 15"/>
          <p:cNvCxnSpPr>
            <a:endCxn id="5" idx="0"/>
          </p:cNvCxnSpPr>
          <p:nvPr/>
        </p:nvCxnSpPr>
        <p:spPr>
          <a:xfrm>
            <a:off x="4680012" y="1472010"/>
            <a:ext cx="0" cy="391975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843808" y="2557934"/>
            <a:ext cx="576064" cy="39489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5940152" y="2557935"/>
            <a:ext cx="432048" cy="39488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8" name="Прямая соединительная линия 4107"/>
          <p:cNvCxnSpPr>
            <a:stCxn id="5" idx="4"/>
          </p:cNvCxnSpPr>
          <p:nvPr/>
        </p:nvCxnSpPr>
        <p:spPr>
          <a:xfrm>
            <a:off x="4680012" y="4725144"/>
            <a:ext cx="0" cy="364812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4" name="Прямая соединительная линия 4113"/>
          <p:cNvCxnSpPr/>
          <p:nvPr/>
        </p:nvCxnSpPr>
        <p:spPr>
          <a:xfrm flipH="1">
            <a:off x="2904133" y="4437112"/>
            <a:ext cx="875779" cy="576064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9" name="Прямая соединительная линия 4118"/>
          <p:cNvCxnSpPr/>
          <p:nvPr/>
        </p:nvCxnSpPr>
        <p:spPr>
          <a:xfrm>
            <a:off x="5652120" y="4365104"/>
            <a:ext cx="720080" cy="52417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s://happybooks.ru/image/cache/catalog/import_yml/157/526/cover-1200x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63804"/>
            <a:ext cx="2376264" cy="127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17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Содержимое 18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239348083"/>
              </p:ext>
            </p:extLst>
          </p:nvPr>
        </p:nvGraphicFramePr>
        <p:xfrm>
          <a:off x="5857875" y="1928813"/>
          <a:ext cx="3286125" cy="2714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object 39"/>
          <p:cNvSpPr/>
          <p:nvPr/>
        </p:nvSpPr>
        <p:spPr>
          <a:xfrm>
            <a:off x="226249" y="5437470"/>
            <a:ext cx="8719048" cy="1231890"/>
          </a:xfrm>
          <a:prstGeom prst="rect">
            <a:avLst/>
          </a:prstGeom>
          <a:solidFill>
            <a:srgbClr val="FFFF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dirty="0" smtClean="0"/>
              <a:t>                                                        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Декабрь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51074" y="5733256"/>
            <a:ext cx="8469398" cy="9361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Утверждение бюджета</a:t>
            </a:r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Решение о районном бюджете на очередной финансовый год и плановый период утверждается депутатами Земского собрания Воскресенского муниципального района </a:t>
            </a:r>
            <a:endParaRPr lang="ru-RU" sz="14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bject 39"/>
          <p:cNvSpPr/>
          <p:nvPr/>
        </p:nvSpPr>
        <p:spPr>
          <a:xfrm>
            <a:off x="210670" y="3717032"/>
            <a:ext cx="8750206" cy="1440160"/>
          </a:xfrm>
          <a:prstGeom prst="rect">
            <a:avLst/>
          </a:prstGeom>
          <a:solidFill>
            <a:srgbClr val="FFFF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dirty="0" smtClean="0"/>
              <a:t>                                                  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Ноябрь - декабрь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31912" y="3983588"/>
            <a:ext cx="8488560" cy="11521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Рассмотрение проекта бюджета</a:t>
            </a:r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Проект районного бюджета со всеми необходимыми документами, предусмотренными ст.184.2 Бюджетного Кодекса РФ, администрация Воскресенского района вносит не позднее 15 ноября в Земское собрание Воскресенского муниципального района. В декабре проект районного бюджета рассматривается на публичных слушаниях и на заседаниях постоянных комиссий Земского собрания</a:t>
            </a:r>
            <a:endParaRPr lang="ru-RU" sz="14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9592" y="324000"/>
            <a:ext cx="777686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 СОСТАВЛЕНИЯ  БЮДЖЕТА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bject 39"/>
          <p:cNvSpPr/>
          <p:nvPr/>
        </p:nvSpPr>
        <p:spPr>
          <a:xfrm>
            <a:off x="179512" y="908721"/>
            <a:ext cx="8750206" cy="2448271"/>
          </a:xfrm>
          <a:prstGeom prst="rect">
            <a:avLst/>
          </a:prstGeom>
          <a:solidFill>
            <a:srgbClr val="FFFF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dirty="0" smtClean="0"/>
              <a:t>                                              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Сентябрь - октябрь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31912" y="1196752"/>
            <a:ext cx="8488560" cy="21602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Составление проекта районного бюджета</a:t>
            </a:r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До начала составления проекта районного бюджета администрацией Воскресенского района принимается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районного бюджета, прогноза социально-экономического </a:t>
            </a:r>
          </a:p>
          <a:p>
            <a:pPr algn="ctr"/>
            <a:r>
              <a:rPr lang="ru-RU" sz="1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развития района. Непосредственное составление районного бюджета осуществляет управление финансов администрации Воскресенского района. Основные параметры районного бюджета, подходы к формированию районного бюджета и межбюджетных отношений с поселениями района, составленный проект Решения о районном бюджете принимаются на заседаниях Бюджетной комиссии под председательством главы местного самоуправления Воскресенского муниципального района</a:t>
            </a:r>
            <a:endParaRPr lang="ru-RU" sz="14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4211961" y="3356992"/>
            <a:ext cx="242316" cy="360040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Стрелка вниз 22"/>
          <p:cNvSpPr/>
          <p:nvPr/>
        </p:nvSpPr>
        <p:spPr>
          <a:xfrm>
            <a:off x="4220618" y="5157192"/>
            <a:ext cx="333998" cy="358368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216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3" name="Группа 13"/>
          <p:cNvGrpSpPr>
            <a:grpSpLocks/>
          </p:cNvGrpSpPr>
          <p:nvPr/>
        </p:nvGrpSpPr>
        <p:grpSpPr bwMode="auto">
          <a:xfrm>
            <a:off x="2686049" y="1250598"/>
            <a:ext cx="5567363" cy="763588"/>
            <a:chOff x="706350" y="360037"/>
            <a:chExt cx="7533707" cy="1238541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5" name="Прямоугольник 14"/>
            <p:cNvSpPr/>
            <p:nvPr/>
          </p:nvSpPr>
          <p:spPr>
            <a:xfrm>
              <a:off x="706350" y="360037"/>
              <a:ext cx="7533707" cy="1238541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Прямоугольник 15"/>
            <p:cNvSpPr/>
            <p:nvPr/>
          </p:nvSpPr>
          <p:spPr>
            <a:xfrm>
              <a:off x="706350" y="360037"/>
              <a:ext cx="7533707" cy="123854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77326" rIns="45720" spcCol="1270" anchor="ctr"/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Обеспечение сбалансированности бюджета</a:t>
              </a: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2676525" y="2112963"/>
            <a:ext cx="5567363" cy="739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доходной базы бюджета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676525" y="2997200"/>
            <a:ext cx="5567363" cy="7921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бюджетных расходов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676524" y="3894138"/>
            <a:ext cx="5567363" cy="863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управление муниципальным долгом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686050" y="4941888"/>
            <a:ext cx="5567363" cy="7905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финансового контроля в управлении бюджетным процессом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686050" y="5876924"/>
            <a:ext cx="5567363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открытости бюджетного процесса</a:t>
            </a:r>
          </a:p>
        </p:txBody>
      </p:sp>
      <p:pic>
        <p:nvPicPr>
          <p:cNvPr id="1024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96623"/>
            <a:ext cx="1225550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1025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0" y="2112963"/>
            <a:ext cx="1225550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1025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981325"/>
            <a:ext cx="1225550" cy="87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10252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0" y="4921250"/>
            <a:ext cx="1258888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10253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0" y="5876925"/>
            <a:ext cx="12985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10254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894138"/>
            <a:ext cx="1439862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23" name="Заголовок 22"/>
          <p:cNvSpPr txBox="1">
            <a:spLocks noGrp="1"/>
          </p:cNvSpPr>
          <p:nvPr>
            <p:ph type="title"/>
          </p:nvPr>
        </p:nvSpPr>
        <p:spPr>
          <a:xfrm>
            <a:off x="467544" y="234687"/>
            <a:ext cx="8229600" cy="9194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налоговой и бюджетной политики на 2021 год и плановый период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92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29001</TotalTime>
  <Words>6502</Words>
  <Application>Microsoft Office PowerPoint</Application>
  <PresentationFormat>Экран (4:3)</PresentationFormat>
  <Paragraphs>1841</Paragraphs>
  <Slides>50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направления налоговой и бюджетной политики на 2021 год и плановый период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Лариса Михайловна</dc:creator>
  <cp:lastModifiedBy>Морозова Ирина Витальевна</cp:lastModifiedBy>
  <cp:revision>2402</cp:revision>
  <cp:lastPrinted>2021-01-20T08:06:37Z</cp:lastPrinted>
  <dcterms:created xsi:type="dcterms:W3CDTF">2013-11-18T11:27:07Z</dcterms:created>
  <dcterms:modified xsi:type="dcterms:W3CDTF">2021-04-08T06:05:33Z</dcterms:modified>
</cp:coreProperties>
</file>