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67" r:id="rId9"/>
    <p:sldId id="264" r:id="rId10"/>
    <p:sldId id="268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782" autoAdjust="0"/>
  </p:normalViewPr>
  <p:slideViewPr>
    <p:cSldViewPr>
      <p:cViewPr>
        <p:scale>
          <a:sx n="100" d="100"/>
          <a:sy n="100" d="100"/>
        </p:scale>
        <p:origin x="-194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Documents\&#1060;&#1057;&#1050;&#1053;-2020\&#1044;&#1072;&#1085;&#1085;&#1099;&#1077;%2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rgey%20Sudin\Downloads\&#1053;&#1072;&#1088;&#1082;&#1086;&#1084;&#1072;&#1085;&#1099;_&#1075;&#1077;&#1085;&#1076;&#1077;&#1088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rgey%20Sudin\Downloads\&#1053;&#1072;&#1088;&#1082;&#1086;&#1084;&#1072;&#1085;&#1099;_&#1075;&#1077;&#1085;&#1076;&#1077;&#108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9907407407407447E-2"/>
          <c:y val="2.3011259106630381E-2"/>
          <c:w val="0.97129629629629666"/>
          <c:h val="0.80190840630902571"/>
        </c:manualLayout>
      </c:layout>
      <c:pie3DChart>
        <c:varyColors val="1"/>
      </c:pie3DChart>
    </c:plotArea>
    <c:legend>
      <c:legendPos val="b"/>
      <c:layout/>
      <c:txPr>
        <a:bodyPr/>
        <a:lstStyle/>
        <a:p>
          <a:pPr>
            <a:defRPr sz="12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82-47D4-A7B9-C9B5F4C08F43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82-47D4-A7B9-C9B5F4C08F43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F82-47D4-A7B9-C9B5F4C08F43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F82-47D4-A7B9-C9B5F4C08F43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F82-47D4-A7B9-C9B5F4C08F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[Наркоманы_гендер.xlsx]Лист2!$A$33:$A$37</c:f>
              <c:strCache>
                <c:ptCount val="5"/>
                <c:pt idx="0">
                  <c:v>Очень распространена</c:v>
                </c:pt>
                <c:pt idx="1">
                  <c:v>Распространена, но меньше, чем везде</c:v>
                </c:pt>
                <c:pt idx="2">
                  <c:v>Распространена, но не больше, чем везде</c:v>
                </c:pt>
                <c:pt idx="3">
                  <c:v>Совсем не распространена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[Наркоманы_гендер.xlsx]Лист2!$B$33:$B$37</c:f>
              <c:numCache>
                <c:formatCode>0.00%</c:formatCode>
                <c:ptCount val="5"/>
                <c:pt idx="0">
                  <c:v>0.30500000000000038</c:v>
                </c:pt>
                <c:pt idx="1">
                  <c:v>0.36500000000000032</c:v>
                </c:pt>
                <c:pt idx="2">
                  <c:v>0.33000000000000046</c:v>
                </c:pt>
                <c:pt idx="3">
                  <c:v>0</c:v>
                </c:pt>
                <c:pt idx="4" formatCode="0%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F82-47D4-A7B9-C9B5F4C08F43}"/>
            </c:ext>
          </c:extLst>
        </c:ser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5A-4BE9-9531-F74AE46B98FD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05A-4BE9-9531-F74AE46B98FD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05A-4BE9-9531-F74AE46B98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[Наркоманы_гендер.xlsx]Лист2!$A$41:$A$43</c:f>
              <c:strCache>
                <c:ptCount val="3"/>
                <c:pt idx="0">
                  <c:v>Да, это серьезная проблема для нашей страны</c:v>
                </c:pt>
                <c:pt idx="1">
                  <c:v>Нет. Данная проблема не столь серьезна по сравнению с другими</c:v>
                </c:pt>
                <c:pt idx="2">
                  <c:v>Проблема наркомании меня не волнует</c:v>
                </c:pt>
              </c:strCache>
            </c:strRef>
          </c:cat>
          <c:val>
            <c:numRef>
              <c:f>[Наркоманы_гендер.xlsx]Лист2!$B$41:$B$43</c:f>
              <c:numCache>
                <c:formatCode>0%</c:formatCode>
                <c:ptCount val="3"/>
                <c:pt idx="0">
                  <c:v>0.42000000000000032</c:v>
                </c:pt>
                <c:pt idx="1">
                  <c:v>0.4</c:v>
                </c:pt>
                <c:pt idx="2">
                  <c:v>0.18000000000000016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05A-4BE9-9531-F74AE46B98FD}"/>
            </c:ext>
          </c:extLst>
        </c:ser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8142388451443569E-2"/>
          <c:y val="0.74355314960629926"/>
          <c:w val="0.96927077865266842"/>
          <c:h val="0.2286690726159230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42F1E-BCAE-43DC-BD3F-0B3A32EB3ADC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9E893-2098-4B9E-8B5C-D333CEDCF7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84614" y="8685780"/>
            <a:ext cx="2971800" cy="4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eaLnBrk="1" hangingPunct="1"/>
            <a:fld id="{60DF7B99-D4B0-4507-A5E4-CA8E026AC361}" type="slidenum">
              <a:rPr lang="ru-RU" sz="1200">
                <a:latin typeface="Calibri" pitchFamily="34" charset="0"/>
              </a:rPr>
              <a:pPr algn="r" eaLnBrk="1" hangingPunct="1"/>
              <a:t>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84614" y="8685780"/>
            <a:ext cx="2971800" cy="4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eaLnBrk="1" hangingPunct="1"/>
            <a:fld id="{60DF7B99-D4B0-4507-A5E4-CA8E026AC361}" type="slidenum">
              <a:rPr lang="ru-RU" sz="1200">
                <a:latin typeface="Calibri" pitchFamily="34" charset="0"/>
              </a:rPr>
              <a:pPr algn="r" eaLnBrk="1" hangingPunct="1"/>
              <a:t>4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84614" y="8685780"/>
            <a:ext cx="2971800" cy="4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eaLnBrk="1" hangingPunct="1"/>
            <a:fld id="{60DF7B99-D4B0-4507-A5E4-CA8E026AC361}" type="slidenum">
              <a:rPr lang="ru-RU" sz="1200">
                <a:latin typeface="Calibri" pitchFamily="34" charset="0"/>
              </a:rPr>
              <a:pPr algn="r" eaLnBrk="1" hangingPunct="1"/>
              <a:t>5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84614" y="8685780"/>
            <a:ext cx="2971800" cy="4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eaLnBrk="1" hangingPunct="1"/>
            <a:fld id="{60DF7B99-D4B0-4507-A5E4-CA8E026AC361}" type="slidenum">
              <a:rPr lang="ru-RU" sz="1200">
                <a:latin typeface="Calibri" pitchFamily="34" charset="0"/>
              </a:rPr>
              <a:pPr algn="r" eaLnBrk="1" hangingPunct="1"/>
              <a:t>6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84614" y="8685780"/>
            <a:ext cx="2971800" cy="4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eaLnBrk="1" hangingPunct="1"/>
            <a:fld id="{60DF7B99-D4B0-4507-A5E4-CA8E026AC361}" type="slidenum">
              <a:rPr lang="ru-RU" sz="1200">
                <a:latin typeface="Calibri" pitchFamily="34" charset="0"/>
              </a:rPr>
              <a:pPr algn="r" eaLnBrk="1" hangingPunct="1"/>
              <a:t>7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guseva14.User-ПК\Pictures\image-26-05-22-09-53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802563" cy="52006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87624" y="1412776"/>
            <a:ext cx="7021288" cy="252376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3200" b="1" dirty="0">
                <a:latin typeface="+mn-lt"/>
                <a:cs typeface="Times New Roman" pitchFamily="18" charset="0"/>
              </a:rPr>
              <a:t> </a:t>
            </a:r>
            <a:endParaRPr lang="ru-RU" sz="3200" b="1" dirty="0" smtClean="0">
              <a:latin typeface="+mn-lt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«О состоянии наркоситуации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 Нижегородской области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 итогам  2021 года»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8640"/>
            <a:ext cx="8568952" cy="1008063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altLang="ru-RU" sz="2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sz="2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altLang="ru-RU" sz="24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Аппарат антинаркотической комиссии </a:t>
            </a:r>
          </a:p>
          <a:p>
            <a:pPr algn="r">
              <a:defRPr/>
            </a:pPr>
            <a:r>
              <a:rPr lang="ru-RU" altLang="ru-RU" sz="24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Нижегородской области</a:t>
            </a:r>
            <a:endParaRPr lang="en-US" altLang="ru-RU" sz="2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260648"/>
            <a:ext cx="151216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9" y="260350"/>
            <a:ext cx="7200924" cy="1008063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4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 распространения наркомании</a:t>
            </a:r>
            <a:endParaRPr lang="en-US" altLang="ru-RU" sz="2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15121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55576" y="1556792"/>
          <a:ext cx="7272808" cy="4472646"/>
        </p:xfrm>
        <a:graphic>
          <a:graphicData uri="http://schemas.openxmlformats.org/drawingml/2006/table">
            <a:tbl>
              <a:tblPr/>
              <a:tblGrid>
                <a:gridCol w="6250982"/>
                <a:gridCol w="1021826"/>
              </a:tblGrid>
              <a:tr h="64819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Неудовлетворенность жизнью, социальное неблагополучие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8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Моральная деградация общества, вседозволенность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38,2%</a:t>
                      </a:r>
                      <a:endParaRPr lang="ru-RU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8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Плохая работа правоохранительных органов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5,8%</a:t>
                      </a:r>
                      <a:endParaRPr lang="ru-RU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19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Излишняя свобода, отсутствие организованного досуга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33%</a:t>
                      </a:r>
                      <a:endParaRPr lang="ru-RU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8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Влияние наркобизнеса, доступность наркотиков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27%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8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Безработица, экономические проблемы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12%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8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Влияние массовой культуры и СМИ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8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Слабость профилактической работы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25%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8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Другое (впишите)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0,3%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9" y="260350"/>
            <a:ext cx="7200924" cy="1008063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ОБЩЕСТВЕННОЕ МНЕНИЕ О НАИБОЛЕЕ ЭФФЕКТИВНЫХ МЕРАХ БОРЬБЫ С НАРКОМАНИЕЙ</a:t>
            </a:r>
            <a:endParaRPr lang="en-US" altLang="ru-RU" sz="20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180022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3" y="1556794"/>
          <a:ext cx="7488831" cy="4892040"/>
        </p:xfrm>
        <a:graphic>
          <a:graphicData uri="http://schemas.openxmlformats.org/drawingml/2006/table">
            <a:tbl>
              <a:tblPr/>
              <a:tblGrid>
                <a:gridCol w="6601368"/>
                <a:gridCol w="887463"/>
              </a:tblGrid>
              <a:tr h="31667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Специальные концерты, фестивали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12,0%</a:t>
                      </a:r>
                      <a:endParaRPr lang="ru-RU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7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Физкультурные и спортивные мероприятия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20,0%</a:t>
                      </a:r>
                      <a:endParaRPr lang="ru-RU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7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Тематические программы и фильмы на телевидении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2,0%</a:t>
                      </a:r>
                      <a:endParaRPr lang="ru-RU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52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Публикации в сети «Интернет», специализированные сайты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6,0%</a:t>
                      </a:r>
                      <a:endParaRPr lang="ru-RU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7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Лекции и беседы в учебных заведениях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25,0%</a:t>
                      </a:r>
                      <a:endParaRPr lang="ru-RU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7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Расширение работы с молодежью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25,5%</a:t>
                      </a:r>
                      <a:endParaRPr lang="ru-RU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52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Беседы специалистов-наркологов с родителями учащихся, студентов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18,0%</a:t>
                      </a:r>
                      <a:endParaRPr lang="ru-RU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7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Выступления бывших наркоманов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20,0%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52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Повышение доступности помощи психологов, психотерапевтов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40,5%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7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Ужесточение мер наказания за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наркопреступления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10,0%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7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Принудительное лечение наркоманов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4,0%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7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Другое (впишите)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0,2%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116632"/>
            <a:ext cx="74168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показателям оценки развития наркоситуации</a:t>
            </a:r>
          </a:p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Нижегородской области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2021 год (в сравнении с РФ, ПФО)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84" y="116633"/>
            <a:ext cx="12280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908720"/>
          <a:ext cx="8568953" cy="4737204"/>
        </p:xfrm>
        <a:graphic>
          <a:graphicData uri="http://schemas.openxmlformats.org/drawingml/2006/table">
            <a:tbl>
              <a:tblPr/>
              <a:tblGrid>
                <a:gridCol w="3249973"/>
                <a:gridCol w="1308656"/>
                <a:gridCol w="1308656"/>
                <a:gridCol w="1350834"/>
                <a:gridCol w="1350834"/>
              </a:tblGrid>
              <a:tr h="23690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 оценки наркоситуации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(в баллах)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РФ</a:t>
                      </a:r>
                    </a:p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за 2020 год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4572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ПФО</a:t>
                      </a:r>
                    </a:p>
                    <a:p>
                      <a:pPr marR="4572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за 2020 год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Нижегородская область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0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Вовлеченность населения в незаконный оборот наркотиков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27,7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сложное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</a:tr>
              <a:tr h="558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Уровень вовлеченности несовершеннолетних в незаконный оборот наркотиков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11,1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B7D"/>
                    </a:solidFill>
                  </a:tcPr>
                </a:tc>
              </a:tr>
              <a:tr h="321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Криминогенность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наркомании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28,5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сложное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</a:tr>
              <a:tr h="558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Уровень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криминогенности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наркомании среди несовершеннолетних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B7D"/>
                    </a:solidFill>
                  </a:tcPr>
                </a:tc>
              </a:tr>
              <a:tr h="374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Уровень первичной заболеваемости наркоманией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18,7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B7D"/>
                    </a:solidFill>
                  </a:tcPr>
                </a:tc>
              </a:tr>
              <a:tr h="321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Острые отравления наркотиками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B7D"/>
                    </a:solidFill>
                  </a:tcPr>
                </a:tc>
              </a:tr>
              <a:tr h="374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Острые отравления наркотиками среди несовершеннолетних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4,6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B7D"/>
                    </a:solidFill>
                  </a:tcPr>
                </a:tc>
              </a:tr>
              <a:tr h="374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Смертность, связанная с острым отравлением наркотиками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B7D"/>
                    </a:solidFill>
                  </a:tcPr>
                </a:tc>
              </a:tr>
              <a:tr h="374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Итоговая оценка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(среднее значение)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15,3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B7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5733256"/>
          <a:ext cx="2769870" cy="731520"/>
        </p:xfrm>
        <a:graphic>
          <a:graphicData uri="http://schemas.openxmlformats.org/drawingml/2006/table">
            <a:tbl>
              <a:tblPr/>
              <a:tblGrid>
                <a:gridCol w="608965"/>
                <a:gridCol w="1170305"/>
                <a:gridCol w="99060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Цвета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зеленый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B7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сложное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желтый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предкризисное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оранжевый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7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кризисное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красный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707904" y="57332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Отнесение оценочных показателей: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«нейтральное» – от 0 до 25 баллов включительно; «сложное» – свыше 25 до 50 баллов включительно; «предкризисное» – свыше 50 до 75 баллов включительно; «кризисное» – свыше 75 до 100 баллов.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624"/>
            <a:ext cx="1264567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47664" y="188640"/>
            <a:ext cx="7200900" cy="504056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Общий показатель оценки развития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наркоситуации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4"/>
          <p:cNvSpPr/>
          <p:nvPr/>
        </p:nvSpPr>
        <p:spPr>
          <a:xfrm>
            <a:off x="683568" y="4293096"/>
            <a:ext cx="8064896" cy="223224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0800" tIns="50800" rIns="50800" bIns="50800" spcCol="1270" anchor="ctr"/>
          <a:lstStyle/>
          <a:p>
            <a:pPr algn="ctr"/>
            <a:endParaRPr lang="ru-RU" sz="2200" dirty="0"/>
          </a:p>
        </p:txBody>
      </p:sp>
      <p:graphicFrame>
        <p:nvGraphicFramePr>
          <p:cNvPr id="117" name="Таблица 116"/>
          <p:cNvGraphicFramePr>
            <a:graphicFrameLocks noGrp="1"/>
          </p:cNvGraphicFramePr>
          <p:nvPr/>
        </p:nvGraphicFramePr>
        <p:xfrm>
          <a:off x="2932050" y="1397006"/>
          <a:ext cx="3279900" cy="4063987"/>
        </p:xfrm>
        <a:graphic>
          <a:graphicData uri="http://schemas.openxmlformats.org/drawingml/2006/table">
            <a:tbl>
              <a:tblPr/>
              <a:tblGrid>
                <a:gridCol w="327990"/>
                <a:gridCol w="327990"/>
                <a:gridCol w="327990"/>
                <a:gridCol w="327990"/>
                <a:gridCol w="327990"/>
                <a:gridCol w="327990"/>
                <a:gridCol w="327990"/>
                <a:gridCol w="327990"/>
                <a:gridCol w="327990"/>
                <a:gridCol w="327990"/>
              </a:tblGrid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98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Times New Roman"/>
                        </a:rPr>
                        <a:t>Итоговый показатель оценки развития наркоситуации</a:t>
                      </a:r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Times New Roman"/>
                        </a:rPr>
                        <a:t> (среднее значение)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8" name="Ветлужский"/>
          <p:cNvSpPr>
            <a:spLocks/>
          </p:cNvSpPr>
          <p:nvPr/>
        </p:nvSpPr>
        <p:spPr bwMode="auto">
          <a:xfrm>
            <a:off x="3171825" y="847725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9" name="Шахунский"/>
          <p:cNvSpPr>
            <a:spLocks/>
          </p:cNvSpPr>
          <p:nvPr/>
        </p:nvSpPr>
        <p:spPr bwMode="auto">
          <a:xfrm>
            <a:off x="4257675" y="866775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0" name="Тоншаевский"/>
          <p:cNvSpPr>
            <a:spLocks/>
          </p:cNvSpPr>
          <p:nvPr/>
        </p:nvSpPr>
        <p:spPr bwMode="auto">
          <a:xfrm>
            <a:off x="4972050" y="952500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1" name="Уреньский"/>
          <p:cNvSpPr>
            <a:spLocks/>
          </p:cNvSpPr>
          <p:nvPr/>
        </p:nvSpPr>
        <p:spPr bwMode="auto">
          <a:xfrm>
            <a:off x="3619500" y="1466850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2" name="Тонкинский"/>
          <p:cNvSpPr>
            <a:spLocks/>
          </p:cNvSpPr>
          <p:nvPr/>
        </p:nvSpPr>
        <p:spPr bwMode="auto">
          <a:xfrm>
            <a:off x="4171950" y="1847850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3" name="Варнавинский"/>
          <p:cNvSpPr>
            <a:spLocks/>
          </p:cNvSpPr>
          <p:nvPr/>
        </p:nvSpPr>
        <p:spPr bwMode="auto">
          <a:xfrm>
            <a:off x="2628900" y="1266825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4" name="Краснобаковский"/>
          <p:cNvSpPr>
            <a:spLocks/>
          </p:cNvSpPr>
          <p:nvPr/>
        </p:nvSpPr>
        <p:spPr bwMode="auto">
          <a:xfrm>
            <a:off x="2971800" y="2076450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5" name="Шарангский"/>
          <p:cNvSpPr>
            <a:spLocks/>
          </p:cNvSpPr>
          <p:nvPr/>
        </p:nvSpPr>
        <p:spPr bwMode="auto">
          <a:xfrm>
            <a:off x="4314825" y="2076450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6" name="Ковернинский"/>
          <p:cNvSpPr>
            <a:spLocks/>
          </p:cNvSpPr>
          <p:nvPr/>
        </p:nvSpPr>
        <p:spPr bwMode="auto">
          <a:xfrm>
            <a:off x="1895475" y="1828800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7" name="Сокольский"/>
          <p:cNvSpPr>
            <a:spLocks/>
          </p:cNvSpPr>
          <p:nvPr/>
        </p:nvSpPr>
        <p:spPr bwMode="auto">
          <a:xfrm>
            <a:off x="1590675" y="1743075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8" name="Воскресенский"/>
          <p:cNvSpPr>
            <a:spLocks/>
          </p:cNvSpPr>
          <p:nvPr/>
        </p:nvSpPr>
        <p:spPr bwMode="auto">
          <a:xfrm>
            <a:off x="3200400" y="2352675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9" name="Семеновский"/>
          <p:cNvSpPr>
            <a:spLocks/>
          </p:cNvSpPr>
          <p:nvPr/>
        </p:nvSpPr>
        <p:spPr bwMode="auto">
          <a:xfrm>
            <a:off x="2371725" y="2028825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0" name="Городецкий"/>
          <p:cNvSpPr>
            <a:spLocks/>
          </p:cNvSpPr>
          <p:nvPr/>
        </p:nvSpPr>
        <p:spPr bwMode="auto">
          <a:xfrm>
            <a:off x="1752600" y="2676525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1" name="Чкаловский"/>
          <p:cNvSpPr>
            <a:spLocks/>
          </p:cNvSpPr>
          <p:nvPr/>
        </p:nvSpPr>
        <p:spPr bwMode="auto">
          <a:xfrm>
            <a:off x="1228725" y="2952750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2" name="Борский"/>
          <p:cNvSpPr>
            <a:spLocks/>
          </p:cNvSpPr>
          <p:nvPr/>
        </p:nvSpPr>
        <p:spPr bwMode="auto">
          <a:xfrm>
            <a:off x="2133600" y="2895600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3" name="Лысковский"/>
          <p:cNvSpPr>
            <a:spLocks/>
          </p:cNvSpPr>
          <p:nvPr/>
        </p:nvSpPr>
        <p:spPr bwMode="auto">
          <a:xfrm>
            <a:off x="3219450" y="3600450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4" name="Лысковский 2"/>
          <p:cNvSpPr>
            <a:spLocks/>
          </p:cNvSpPr>
          <p:nvPr/>
        </p:nvSpPr>
        <p:spPr bwMode="auto">
          <a:xfrm>
            <a:off x="3028950" y="4286250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5" name="Воротынский"/>
          <p:cNvSpPr>
            <a:spLocks/>
          </p:cNvSpPr>
          <p:nvPr/>
        </p:nvSpPr>
        <p:spPr bwMode="auto">
          <a:xfrm>
            <a:off x="3705225" y="3600450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6" name="Воротынский 2"/>
          <p:cNvSpPr>
            <a:spLocks/>
          </p:cNvSpPr>
          <p:nvPr/>
        </p:nvSpPr>
        <p:spPr bwMode="auto">
          <a:xfrm>
            <a:off x="3790950" y="4219575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7" name="Балахнинский"/>
          <p:cNvSpPr>
            <a:spLocks/>
          </p:cNvSpPr>
          <p:nvPr/>
        </p:nvSpPr>
        <p:spPr bwMode="auto">
          <a:xfrm>
            <a:off x="1438275" y="3362325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8" name="Нижний Новгород"/>
          <p:cNvSpPr>
            <a:spLocks/>
          </p:cNvSpPr>
          <p:nvPr/>
        </p:nvSpPr>
        <p:spPr bwMode="auto">
          <a:xfrm>
            <a:off x="2085975" y="3790950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9" name="Дзержинск"/>
          <p:cNvSpPr>
            <a:spLocks/>
          </p:cNvSpPr>
          <p:nvPr/>
        </p:nvSpPr>
        <p:spPr bwMode="auto">
          <a:xfrm>
            <a:off x="1724025" y="3876675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0" name="Кстовский"/>
          <p:cNvSpPr>
            <a:spLocks/>
          </p:cNvSpPr>
          <p:nvPr/>
        </p:nvSpPr>
        <p:spPr bwMode="auto">
          <a:xfrm>
            <a:off x="2219325" y="4019550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1" name="Богородский"/>
          <p:cNvSpPr>
            <a:spLocks/>
          </p:cNvSpPr>
          <p:nvPr/>
        </p:nvSpPr>
        <p:spPr bwMode="auto">
          <a:xfrm>
            <a:off x="1571625" y="4086225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2" name="Дальнеконстантиновский"/>
          <p:cNvSpPr>
            <a:spLocks/>
          </p:cNvSpPr>
          <p:nvPr/>
        </p:nvSpPr>
        <p:spPr bwMode="auto">
          <a:xfrm>
            <a:off x="1952625" y="4371975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3" name="Перевозский"/>
          <p:cNvSpPr>
            <a:spLocks/>
          </p:cNvSpPr>
          <p:nvPr/>
        </p:nvSpPr>
        <p:spPr bwMode="auto">
          <a:xfrm>
            <a:off x="2667000" y="4762500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4" name="Вадский"/>
          <p:cNvSpPr>
            <a:spLocks/>
          </p:cNvSpPr>
          <p:nvPr/>
        </p:nvSpPr>
        <p:spPr bwMode="auto">
          <a:xfrm>
            <a:off x="2314575" y="4981575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5" name="Большемурашкинский"/>
          <p:cNvSpPr>
            <a:spLocks/>
          </p:cNvSpPr>
          <p:nvPr/>
        </p:nvSpPr>
        <p:spPr bwMode="auto">
          <a:xfrm>
            <a:off x="2781300" y="4657725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6" name="Княгининский"/>
          <p:cNvSpPr>
            <a:spLocks/>
          </p:cNvSpPr>
          <p:nvPr/>
        </p:nvSpPr>
        <p:spPr bwMode="auto">
          <a:xfrm>
            <a:off x="3209925" y="4667250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7" name="Спасский"/>
          <p:cNvSpPr>
            <a:spLocks/>
          </p:cNvSpPr>
          <p:nvPr/>
        </p:nvSpPr>
        <p:spPr bwMode="auto">
          <a:xfrm>
            <a:off x="3695700" y="4438650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8" name="Пильненский"/>
          <p:cNvSpPr>
            <a:spLocks/>
          </p:cNvSpPr>
          <p:nvPr/>
        </p:nvSpPr>
        <p:spPr bwMode="auto">
          <a:xfrm>
            <a:off x="3971925" y="4619625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9" name="Вачский"/>
          <p:cNvSpPr>
            <a:spLocks/>
          </p:cNvSpPr>
          <p:nvPr/>
        </p:nvSpPr>
        <p:spPr bwMode="auto">
          <a:xfrm>
            <a:off x="723900" y="4505325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0" name="Сосновский"/>
          <p:cNvSpPr>
            <a:spLocks/>
          </p:cNvSpPr>
          <p:nvPr/>
        </p:nvSpPr>
        <p:spPr bwMode="auto">
          <a:xfrm>
            <a:off x="1276350" y="4581525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1" name="Арзамасский"/>
          <p:cNvSpPr>
            <a:spLocks/>
          </p:cNvSpPr>
          <p:nvPr/>
        </p:nvSpPr>
        <p:spPr bwMode="auto">
          <a:xfrm>
            <a:off x="1628775" y="5029200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2" name="Бутурлинский"/>
          <p:cNvSpPr>
            <a:spLocks/>
          </p:cNvSpPr>
          <p:nvPr/>
        </p:nvSpPr>
        <p:spPr bwMode="auto">
          <a:xfrm>
            <a:off x="2809875" y="4991100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3" name="Сергачский"/>
          <p:cNvSpPr>
            <a:spLocks/>
          </p:cNvSpPr>
          <p:nvPr/>
        </p:nvSpPr>
        <p:spPr bwMode="auto">
          <a:xfrm>
            <a:off x="3448050" y="4905375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4" name="Краснооктябрьский"/>
          <p:cNvSpPr>
            <a:spLocks/>
          </p:cNvSpPr>
          <p:nvPr/>
        </p:nvSpPr>
        <p:spPr bwMode="auto">
          <a:xfrm>
            <a:off x="3609975" y="5476875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5" name="Сеченовский"/>
          <p:cNvSpPr>
            <a:spLocks/>
          </p:cNvSpPr>
          <p:nvPr/>
        </p:nvSpPr>
        <p:spPr bwMode="auto">
          <a:xfrm>
            <a:off x="3905250" y="5524500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6" name="Навашинский"/>
          <p:cNvSpPr>
            <a:spLocks/>
          </p:cNvSpPr>
          <p:nvPr/>
        </p:nvSpPr>
        <p:spPr bwMode="auto">
          <a:xfrm>
            <a:off x="371475" y="4886325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7" name="Ардатовский"/>
          <p:cNvSpPr>
            <a:spLocks/>
          </p:cNvSpPr>
          <p:nvPr/>
        </p:nvSpPr>
        <p:spPr bwMode="auto">
          <a:xfrm>
            <a:off x="1038225" y="5172075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8" name="Шатковский"/>
          <p:cNvSpPr>
            <a:spLocks/>
          </p:cNvSpPr>
          <p:nvPr/>
        </p:nvSpPr>
        <p:spPr bwMode="auto">
          <a:xfrm>
            <a:off x="2095500" y="5619750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9" name="Гагинский"/>
          <p:cNvSpPr>
            <a:spLocks/>
          </p:cNvSpPr>
          <p:nvPr/>
        </p:nvSpPr>
        <p:spPr bwMode="auto">
          <a:xfrm>
            <a:off x="2943225" y="5524500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0" name="Большеболдинский"/>
          <p:cNvSpPr>
            <a:spLocks/>
          </p:cNvSpPr>
          <p:nvPr/>
        </p:nvSpPr>
        <p:spPr bwMode="auto">
          <a:xfrm>
            <a:off x="3171825" y="5962650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1" name="Кулебакский"/>
          <p:cNvSpPr>
            <a:spLocks/>
          </p:cNvSpPr>
          <p:nvPr/>
        </p:nvSpPr>
        <p:spPr bwMode="auto">
          <a:xfrm>
            <a:off x="523875" y="5334000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2" name="Выксунский"/>
          <p:cNvSpPr>
            <a:spLocks/>
          </p:cNvSpPr>
          <p:nvPr/>
        </p:nvSpPr>
        <p:spPr bwMode="auto">
          <a:xfrm>
            <a:off x="114300" y="5419725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3" name="Вознесенский"/>
          <p:cNvSpPr>
            <a:spLocks/>
          </p:cNvSpPr>
          <p:nvPr/>
        </p:nvSpPr>
        <p:spPr bwMode="auto">
          <a:xfrm>
            <a:off x="714375" y="6105525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4" name="Дивеевский"/>
          <p:cNvSpPr>
            <a:spLocks/>
          </p:cNvSpPr>
          <p:nvPr/>
        </p:nvSpPr>
        <p:spPr bwMode="auto">
          <a:xfrm>
            <a:off x="1238250" y="5695950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5" name="Первомайский"/>
          <p:cNvSpPr>
            <a:spLocks/>
          </p:cNvSpPr>
          <p:nvPr/>
        </p:nvSpPr>
        <p:spPr bwMode="auto">
          <a:xfrm>
            <a:off x="1743075" y="5972175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6" name="Лукояновский"/>
          <p:cNvSpPr>
            <a:spLocks/>
          </p:cNvSpPr>
          <p:nvPr/>
        </p:nvSpPr>
        <p:spPr bwMode="auto">
          <a:xfrm>
            <a:off x="2371725" y="5953125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7" name="Починковский"/>
          <p:cNvSpPr>
            <a:spLocks/>
          </p:cNvSpPr>
          <p:nvPr/>
        </p:nvSpPr>
        <p:spPr bwMode="auto">
          <a:xfrm>
            <a:off x="2514600" y="6410325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8" name="Павловский"/>
          <p:cNvSpPr>
            <a:spLocks/>
          </p:cNvSpPr>
          <p:nvPr/>
        </p:nvSpPr>
        <p:spPr bwMode="auto">
          <a:xfrm>
            <a:off x="1057275" y="4114800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9" name="Володарский"/>
          <p:cNvSpPr>
            <a:spLocks/>
          </p:cNvSpPr>
          <p:nvPr/>
        </p:nvSpPr>
        <p:spPr bwMode="auto">
          <a:xfrm>
            <a:off x="1047750" y="3562350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70" name="rvet"/>
          <p:cNvSpPr txBox="1">
            <a:spLocks noChangeAspect="1" noChangeArrowheads="1"/>
          </p:cNvSpPr>
          <p:nvPr/>
        </p:nvSpPr>
        <p:spPr bwMode="auto">
          <a:xfrm>
            <a:off x="3533775" y="971550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171" name="rhah"/>
          <p:cNvSpPr txBox="1">
            <a:spLocks noChangeArrowheads="1"/>
          </p:cNvSpPr>
          <p:nvPr/>
        </p:nvSpPr>
        <p:spPr bwMode="auto">
          <a:xfrm>
            <a:off x="4381500" y="1285876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172" name="rtoha"/>
          <p:cNvSpPr txBox="1">
            <a:spLocks noChangeArrowheads="1"/>
          </p:cNvSpPr>
          <p:nvPr/>
        </p:nvSpPr>
        <p:spPr bwMode="auto">
          <a:xfrm flipV="1">
            <a:off x="5133975" y="962025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Тоншаевский</a:t>
            </a:r>
          </a:p>
        </p:txBody>
      </p:sp>
      <p:sp>
        <p:nvSpPr>
          <p:cNvPr id="173" name="rtonk" descr="Подпись: Тонкинский"/>
          <p:cNvSpPr txBox="1">
            <a:spLocks noChangeArrowheads="1"/>
          </p:cNvSpPr>
          <p:nvPr/>
        </p:nvSpPr>
        <p:spPr bwMode="auto">
          <a:xfrm>
            <a:off x="4476750" y="16287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Тонкинский</a:t>
            </a:r>
          </a:p>
        </p:txBody>
      </p:sp>
      <p:sp>
        <p:nvSpPr>
          <p:cNvPr id="174" name="rure"/>
          <p:cNvSpPr txBox="1">
            <a:spLocks noChangeArrowheads="1"/>
          </p:cNvSpPr>
          <p:nvPr/>
        </p:nvSpPr>
        <p:spPr bwMode="auto">
          <a:xfrm>
            <a:off x="3867150" y="1447800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Уренский</a:t>
            </a:r>
          </a:p>
        </p:txBody>
      </p:sp>
      <p:sp>
        <p:nvSpPr>
          <p:cNvPr id="175" name="rvarn"/>
          <p:cNvSpPr txBox="1">
            <a:spLocks noChangeArrowheads="1"/>
          </p:cNvSpPr>
          <p:nvPr/>
        </p:nvSpPr>
        <p:spPr bwMode="auto">
          <a:xfrm>
            <a:off x="2895600" y="1457325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Варнавинский</a:t>
            </a:r>
          </a:p>
        </p:txBody>
      </p:sp>
      <p:sp>
        <p:nvSpPr>
          <p:cNvPr id="176" name="rkras"/>
          <p:cNvSpPr txBox="1">
            <a:spLocks noChangeArrowheads="1"/>
          </p:cNvSpPr>
          <p:nvPr/>
        </p:nvSpPr>
        <p:spPr bwMode="auto">
          <a:xfrm>
            <a:off x="3133725" y="2076450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Краснобаковский</a:t>
            </a:r>
          </a:p>
        </p:txBody>
      </p:sp>
      <p:sp>
        <p:nvSpPr>
          <p:cNvPr id="177" name="rsar"/>
          <p:cNvSpPr txBox="1">
            <a:spLocks noChangeArrowheads="1"/>
          </p:cNvSpPr>
          <p:nvPr/>
        </p:nvSpPr>
        <p:spPr bwMode="auto">
          <a:xfrm>
            <a:off x="4457700" y="2152650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Шарангский</a:t>
            </a:r>
          </a:p>
        </p:txBody>
      </p:sp>
      <p:sp>
        <p:nvSpPr>
          <p:cNvPr id="178" name="rsem"/>
          <p:cNvSpPr txBox="1">
            <a:spLocks noChangeArrowheads="1"/>
          </p:cNvSpPr>
          <p:nvPr/>
        </p:nvSpPr>
        <p:spPr bwMode="auto">
          <a:xfrm>
            <a:off x="2495550" y="2867025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179" name="rvosk"/>
          <p:cNvSpPr txBox="1">
            <a:spLocks noChangeArrowheads="1"/>
          </p:cNvSpPr>
          <p:nvPr/>
        </p:nvSpPr>
        <p:spPr bwMode="auto">
          <a:xfrm>
            <a:off x="3562350" y="2543175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180" name="rkovr"/>
          <p:cNvSpPr txBox="1">
            <a:spLocks noChangeArrowheads="1"/>
          </p:cNvSpPr>
          <p:nvPr/>
        </p:nvSpPr>
        <p:spPr bwMode="auto">
          <a:xfrm>
            <a:off x="1933575" y="2057400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Ковернинский</a:t>
            </a:r>
          </a:p>
        </p:txBody>
      </p:sp>
      <p:sp>
        <p:nvSpPr>
          <p:cNvPr id="181" name="rsokol"/>
          <p:cNvSpPr txBox="1">
            <a:spLocks noChangeArrowheads="1"/>
          </p:cNvSpPr>
          <p:nvPr/>
        </p:nvSpPr>
        <p:spPr bwMode="auto">
          <a:xfrm>
            <a:off x="1743074" y="2019300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г.о.Сокольский</a:t>
            </a:r>
          </a:p>
        </p:txBody>
      </p:sp>
      <p:sp>
        <p:nvSpPr>
          <p:cNvPr id="182" name="rgor"/>
          <p:cNvSpPr txBox="1">
            <a:spLocks noChangeArrowheads="1"/>
          </p:cNvSpPr>
          <p:nvPr/>
        </p:nvSpPr>
        <p:spPr bwMode="auto">
          <a:xfrm>
            <a:off x="1752600" y="3057525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Городец-кий</a:t>
            </a:r>
          </a:p>
        </p:txBody>
      </p:sp>
      <p:sp>
        <p:nvSpPr>
          <p:cNvPr id="183" name="rbors"/>
          <p:cNvSpPr txBox="1">
            <a:spLocks noChangeArrowheads="1"/>
          </p:cNvSpPr>
          <p:nvPr/>
        </p:nvSpPr>
        <p:spPr bwMode="auto">
          <a:xfrm>
            <a:off x="2505075" y="3676650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184" name="rlisk"/>
          <p:cNvSpPr txBox="1">
            <a:spLocks noChangeArrowheads="1"/>
          </p:cNvSpPr>
          <p:nvPr/>
        </p:nvSpPr>
        <p:spPr bwMode="auto">
          <a:xfrm>
            <a:off x="3343275" y="3657600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Лыско-вский</a:t>
            </a:r>
          </a:p>
        </p:txBody>
      </p:sp>
      <p:sp>
        <p:nvSpPr>
          <p:cNvPr id="185" name="rvorot"/>
          <p:cNvSpPr txBox="1">
            <a:spLocks noChangeArrowheads="1"/>
          </p:cNvSpPr>
          <p:nvPr/>
        </p:nvSpPr>
        <p:spPr bwMode="auto">
          <a:xfrm>
            <a:off x="3762375" y="3609975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г.о.Воро-тынский</a:t>
            </a:r>
          </a:p>
        </p:txBody>
      </p:sp>
      <p:sp>
        <p:nvSpPr>
          <p:cNvPr id="186" name="rchka"/>
          <p:cNvSpPr txBox="1">
            <a:spLocks noChangeArrowheads="1"/>
          </p:cNvSpPr>
          <p:nvPr/>
        </p:nvSpPr>
        <p:spPr bwMode="auto">
          <a:xfrm>
            <a:off x="1247775" y="3114675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Чкаловскск</a:t>
            </a:r>
          </a:p>
        </p:txBody>
      </p:sp>
      <p:sp>
        <p:nvSpPr>
          <p:cNvPr id="187" name="rbalah"/>
          <p:cNvSpPr txBox="1">
            <a:spLocks noChangeArrowheads="1"/>
          </p:cNvSpPr>
          <p:nvPr/>
        </p:nvSpPr>
        <p:spPr bwMode="auto">
          <a:xfrm>
            <a:off x="1571625" y="3228975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188" name="rdzer"/>
          <p:cNvSpPr txBox="1">
            <a:spLocks noChangeArrowheads="1"/>
          </p:cNvSpPr>
          <p:nvPr/>
        </p:nvSpPr>
        <p:spPr bwMode="auto">
          <a:xfrm>
            <a:off x="1733550" y="3952875"/>
            <a:ext cx="4381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89" name="rvolod"/>
          <p:cNvSpPr txBox="1">
            <a:spLocks noChangeArrowheads="1"/>
          </p:cNvSpPr>
          <p:nvPr/>
        </p:nvSpPr>
        <p:spPr bwMode="auto">
          <a:xfrm>
            <a:off x="1057275" y="3743325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Володар-ский</a:t>
            </a:r>
          </a:p>
        </p:txBody>
      </p:sp>
      <p:sp>
        <p:nvSpPr>
          <p:cNvPr id="190" name="rnovgr"/>
          <p:cNvSpPr txBox="1">
            <a:spLocks noChangeArrowheads="1"/>
          </p:cNvSpPr>
          <p:nvPr/>
        </p:nvSpPr>
        <p:spPr bwMode="auto">
          <a:xfrm>
            <a:off x="2143125" y="36099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191" name="rpavlo"/>
          <p:cNvSpPr txBox="1">
            <a:spLocks noChangeArrowheads="1"/>
          </p:cNvSpPr>
          <p:nvPr/>
        </p:nvSpPr>
        <p:spPr bwMode="auto">
          <a:xfrm>
            <a:off x="1133475" y="4019550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192" name="rvacha"/>
          <p:cNvSpPr txBox="1">
            <a:spLocks noChangeArrowheads="1"/>
          </p:cNvSpPr>
          <p:nvPr/>
        </p:nvSpPr>
        <p:spPr bwMode="auto">
          <a:xfrm>
            <a:off x="885825" y="4438650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Вачский</a:t>
            </a:r>
          </a:p>
        </p:txBody>
      </p:sp>
      <p:sp>
        <p:nvSpPr>
          <p:cNvPr id="193" name="rsosn"/>
          <p:cNvSpPr txBox="1">
            <a:spLocks noChangeArrowheads="1"/>
          </p:cNvSpPr>
          <p:nvPr/>
        </p:nvSpPr>
        <p:spPr bwMode="auto">
          <a:xfrm>
            <a:off x="1352550" y="4572000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194" name="rbogor"/>
          <p:cNvSpPr txBox="1">
            <a:spLocks noChangeArrowheads="1"/>
          </p:cNvSpPr>
          <p:nvPr/>
        </p:nvSpPr>
        <p:spPr bwMode="auto">
          <a:xfrm>
            <a:off x="1666875" y="3886200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Богородский</a:t>
            </a:r>
          </a:p>
        </p:txBody>
      </p:sp>
      <p:sp>
        <p:nvSpPr>
          <p:cNvPr id="195" name="rkstov"/>
          <p:cNvSpPr txBox="1">
            <a:spLocks noChangeArrowheads="1"/>
          </p:cNvSpPr>
          <p:nvPr/>
        </p:nvSpPr>
        <p:spPr bwMode="auto">
          <a:xfrm>
            <a:off x="2466975" y="4086225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196" name="rspas"/>
          <p:cNvSpPr txBox="1">
            <a:spLocks noChangeArrowheads="1"/>
          </p:cNvSpPr>
          <p:nvPr/>
        </p:nvSpPr>
        <p:spPr bwMode="auto">
          <a:xfrm>
            <a:off x="3752850" y="4305300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197" name="rdalk"/>
          <p:cNvSpPr txBox="1">
            <a:spLocks noChangeArrowheads="1"/>
          </p:cNvSpPr>
          <p:nvPr/>
        </p:nvSpPr>
        <p:spPr bwMode="auto">
          <a:xfrm>
            <a:off x="1962150" y="4400550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Дальне-константиновский</a:t>
            </a:r>
          </a:p>
        </p:txBody>
      </p:sp>
      <p:sp>
        <p:nvSpPr>
          <p:cNvPr id="198" name="rbolmu"/>
          <p:cNvSpPr txBox="1">
            <a:spLocks noChangeArrowheads="1"/>
          </p:cNvSpPr>
          <p:nvPr/>
        </p:nvSpPr>
        <p:spPr bwMode="auto">
          <a:xfrm>
            <a:off x="2847976" y="474345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Больше-мураш-кинский</a:t>
            </a:r>
          </a:p>
        </p:txBody>
      </p:sp>
      <p:sp>
        <p:nvSpPr>
          <p:cNvPr id="199" name="rknag"/>
          <p:cNvSpPr txBox="1">
            <a:spLocks noChangeArrowheads="1"/>
          </p:cNvSpPr>
          <p:nvPr/>
        </p:nvSpPr>
        <p:spPr bwMode="auto">
          <a:xfrm>
            <a:off x="3305175" y="474345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</a:p>
        </p:txBody>
      </p:sp>
      <p:sp>
        <p:nvSpPr>
          <p:cNvPr id="200" name="rnava"/>
          <p:cNvSpPr txBox="1">
            <a:spLocks noChangeArrowheads="1"/>
          </p:cNvSpPr>
          <p:nvPr/>
        </p:nvSpPr>
        <p:spPr bwMode="auto">
          <a:xfrm>
            <a:off x="504825" y="5172075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201" name="rarda"/>
          <p:cNvSpPr txBox="1">
            <a:spLocks noChangeArrowheads="1"/>
          </p:cNvSpPr>
          <p:nvPr/>
        </p:nvSpPr>
        <p:spPr bwMode="auto">
          <a:xfrm>
            <a:off x="1219200" y="5362575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Ардатов-ский</a:t>
            </a:r>
          </a:p>
        </p:txBody>
      </p:sp>
      <p:sp>
        <p:nvSpPr>
          <p:cNvPr id="202" name="rarza"/>
          <p:cNvSpPr txBox="1">
            <a:spLocks noChangeArrowheads="1"/>
          </p:cNvSpPr>
          <p:nvPr/>
        </p:nvSpPr>
        <p:spPr bwMode="auto">
          <a:xfrm>
            <a:off x="1876425" y="5476875"/>
            <a:ext cx="4762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Арзамас-ский</a:t>
            </a:r>
          </a:p>
        </p:txBody>
      </p:sp>
      <p:sp>
        <p:nvSpPr>
          <p:cNvPr id="203" name="rvad"/>
          <p:cNvSpPr txBox="1">
            <a:spLocks noChangeArrowheads="1"/>
          </p:cNvSpPr>
          <p:nvPr/>
        </p:nvSpPr>
        <p:spPr bwMode="auto">
          <a:xfrm>
            <a:off x="2333625" y="5029200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204" name="rperev"/>
          <p:cNvSpPr txBox="1">
            <a:spLocks noChangeArrowheads="1"/>
          </p:cNvSpPr>
          <p:nvPr/>
        </p:nvSpPr>
        <p:spPr bwMode="auto">
          <a:xfrm>
            <a:off x="2667000" y="4724400"/>
            <a:ext cx="333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Перевоз-ский</a:t>
            </a:r>
          </a:p>
        </p:txBody>
      </p:sp>
      <p:sp>
        <p:nvSpPr>
          <p:cNvPr id="205" name="rbytyr"/>
          <p:cNvSpPr txBox="1">
            <a:spLocks noChangeArrowheads="1"/>
          </p:cNvSpPr>
          <p:nvPr/>
        </p:nvSpPr>
        <p:spPr bwMode="auto">
          <a:xfrm>
            <a:off x="3057525" y="4905375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Бутур-линский</a:t>
            </a:r>
          </a:p>
        </p:txBody>
      </p:sp>
      <p:sp>
        <p:nvSpPr>
          <p:cNvPr id="206" name="rserg"/>
          <p:cNvSpPr txBox="1">
            <a:spLocks noChangeArrowheads="1"/>
          </p:cNvSpPr>
          <p:nvPr/>
        </p:nvSpPr>
        <p:spPr bwMode="auto">
          <a:xfrm>
            <a:off x="3514725" y="4848225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Сергач-ский</a:t>
            </a:r>
          </a:p>
        </p:txBody>
      </p:sp>
      <p:sp>
        <p:nvSpPr>
          <p:cNvPr id="207" name="rpila"/>
          <p:cNvSpPr txBox="1">
            <a:spLocks noChangeArrowheads="1"/>
          </p:cNvSpPr>
          <p:nvPr/>
        </p:nvSpPr>
        <p:spPr bwMode="auto">
          <a:xfrm>
            <a:off x="4086225" y="5210175"/>
            <a:ext cx="409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Пиль-нен-ский</a:t>
            </a:r>
          </a:p>
        </p:txBody>
      </p:sp>
      <p:sp>
        <p:nvSpPr>
          <p:cNvPr id="208" name="rkyle"/>
          <p:cNvSpPr txBox="1">
            <a:spLocks noChangeArrowheads="1"/>
          </p:cNvSpPr>
          <p:nvPr/>
        </p:nvSpPr>
        <p:spPr bwMode="auto">
          <a:xfrm>
            <a:off x="695325" y="517207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09" name="rhat"/>
          <p:cNvSpPr txBox="1">
            <a:spLocks noChangeArrowheads="1"/>
          </p:cNvSpPr>
          <p:nvPr/>
        </p:nvSpPr>
        <p:spPr bwMode="auto">
          <a:xfrm>
            <a:off x="2295525" y="55054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210" name="rgaga"/>
          <p:cNvSpPr txBox="1">
            <a:spLocks noChangeArrowheads="1"/>
          </p:cNvSpPr>
          <p:nvPr/>
        </p:nvSpPr>
        <p:spPr bwMode="auto">
          <a:xfrm>
            <a:off x="3114675" y="5772150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211" name="rkrso"/>
          <p:cNvSpPr txBox="1">
            <a:spLocks noChangeArrowheads="1"/>
          </p:cNvSpPr>
          <p:nvPr/>
        </p:nvSpPr>
        <p:spPr bwMode="auto">
          <a:xfrm>
            <a:off x="3724275" y="5219700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Красно-октябрь-</a:t>
            </a:r>
          </a:p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ский</a:t>
            </a:r>
          </a:p>
        </p:txBody>
      </p:sp>
      <p:sp>
        <p:nvSpPr>
          <p:cNvPr id="212" name="rsech"/>
          <p:cNvSpPr txBox="1">
            <a:spLocks noChangeArrowheads="1"/>
          </p:cNvSpPr>
          <p:nvPr/>
        </p:nvSpPr>
        <p:spPr bwMode="auto">
          <a:xfrm>
            <a:off x="3924300" y="5524500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Сеченовский</a:t>
            </a:r>
          </a:p>
        </p:txBody>
      </p:sp>
      <p:sp>
        <p:nvSpPr>
          <p:cNvPr id="213" name="rviks"/>
          <p:cNvSpPr txBox="1">
            <a:spLocks noChangeArrowheads="1"/>
          </p:cNvSpPr>
          <p:nvPr/>
        </p:nvSpPr>
        <p:spPr bwMode="auto">
          <a:xfrm>
            <a:off x="276225" y="5534025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214" name="rvozn"/>
          <p:cNvSpPr txBox="1">
            <a:spLocks noChangeArrowheads="1"/>
          </p:cNvSpPr>
          <p:nvPr/>
        </p:nvSpPr>
        <p:spPr bwMode="auto">
          <a:xfrm>
            <a:off x="809625" y="6029325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215" name="rdivo"/>
          <p:cNvSpPr txBox="1">
            <a:spLocks noChangeArrowheads="1"/>
          </p:cNvSpPr>
          <p:nvPr/>
        </p:nvSpPr>
        <p:spPr bwMode="auto">
          <a:xfrm>
            <a:off x="1352550" y="5734050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Диве-евский</a:t>
            </a:r>
          </a:p>
        </p:txBody>
      </p:sp>
      <p:sp>
        <p:nvSpPr>
          <p:cNvPr id="216" name="rpervo"/>
          <p:cNvSpPr txBox="1">
            <a:spLocks noChangeArrowheads="1"/>
          </p:cNvSpPr>
          <p:nvPr/>
        </p:nvSpPr>
        <p:spPr bwMode="auto">
          <a:xfrm>
            <a:off x="1828800" y="6248400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217" name="rluko"/>
          <p:cNvSpPr txBox="1">
            <a:spLocks noChangeArrowheads="1"/>
          </p:cNvSpPr>
          <p:nvPr/>
        </p:nvSpPr>
        <p:spPr bwMode="auto">
          <a:xfrm>
            <a:off x="2619375" y="5895975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Лукояновский</a:t>
            </a:r>
          </a:p>
        </p:txBody>
      </p:sp>
      <p:sp>
        <p:nvSpPr>
          <p:cNvPr id="218" name="rbbol"/>
          <p:cNvSpPr txBox="1">
            <a:spLocks noChangeArrowheads="1"/>
          </p:cNvSpPr>
          <p:nvPr/>
        </p:nvSpPr>
        <p:spPr bwMode="auto">
          <a:xfrm>
            <a:off x="3257550" y="5915025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219" name="rpoch"/>
          <p:cNvSpPr txBox="1">
            <a:spLocks noChangeArrowheads="1"/>
          </p:cNvSpPr>
          <p:nvPr/>
        </p:nvSpPr>
        <p:spPr bwMode="auto">
          <a:xfrm>
            <a:off x="2743200" y="648652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Починковский</a:t>
            </a:r>
          </a:p>
        </p:txBody>
      </p:sp>
      <p:sp>
        <p:nvSpPr>
          <p:cNvPr id="220" name="Oval 511"/>
          <p:cNvSpPr>
            <a:spLocks noChangeArrowheads="1"/>
          </p:cNvSpPr>
          <p:nvPr/>
        </p:nvSpPr>
        <p:spPr bwMode="auto">
          <a:xfrm>
            <a:off x="1495425" y="6419850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21" name="Oval 512"/>
          <p:cNvSpPr>
            <a:spLocks noChangeArrowheads="1"/>
          </p:cNvSpPr>
          <p:nvPr/>
        </p:nvSpPr>
        <p:spPr bwMode="auto">
          <a:xfrm>
            <a:off x="1438275" y="6410325"/>
            <a:ext cx="466725" cy="266700"/>
          </a:xfrm>
          <a:prstGeom prst="ellipse">
            <a:avLst/>
          </a:prstGeom>
          <a:solidFill>
            <a:srgbClr val="AFDD7D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 Саров</a:t>
            </a:r>
          </a:p>
        </p:txBody>
      </p:sp>
      <p:sp>
        <p:nvSpPr>
          <p:cNvPr id="222" name="Oval 512"/>
          <p:cNvSpPr>
            <a:spLocks noChangeArrowheads="1"/>
          </p:cNvSpPr>
          <p:nvPr/>
        </p:nvSpPr>
        <p:spPr bwMode="auto">
          <a:xfrm>
            <a:off x="1838325" y="5248275"/>
            <a:ext cx="466725" cy="266700"/>
          </a:xfrm>
          <a:prstGeom prst="ellipse">
            <a:avLst/>
          </a:prstGeom>
          <a:solidFill>
            <a:srgbClr val="FFFF53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г.Арзамас</a:t>
            </a:r>
          </a:p>
        </p:txBody>
      </p:sp>
      <p:graphicFrame>
        <p:nvGraphicFramePr>
          <p:cNvPr id="324" name="Таблица 323"/>
          <p:cNvGraphicFramePr>
            <a:graphicFrameLocks noGrp="1"/>
          </p:cNvGraphicFramePr>
          <p:nvPr/>
        </p:nvGraphicFramePr>
        <p:xfrm>
          <a:off x="6156176" y="2780928"/>
          <a:ext cx="2232245" cy="2847952"/>
        </p:xfrm>
        <a:graphic>
          <a:graphicData uri="http://schemas.openxmlformats.org/drawingml/2006/table">
            <a:tbl>
              <a:tblPr/>
              <a:tblGrid>
                <a:gridCol w="772701"/>
                <a:gridCol w="120197"/>
                <a:gridCol w="446449"/>
                <a:gridCol w="446449"/>
                <a:gridCol w="446449"/>
              </a:tblGrid>
              <a:tr h="5437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Критерии состояния наркоситуации: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700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Зеленый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нейтральное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Желтый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сложное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Оранжевый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предкризисное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Красный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критическое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180"/>
            <a:ext cx="1156047" cy="73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47664" y="188640"/>
            <a:ext cx="7344941" cy="576064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2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Вовлеченность населения в незаконный оборот наркотиков</a:t>
            </a:r>
            <a:endParaRPr lang="en-US" altLang="ru-RU" sz="22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4"/>
          <p:cNvSpPr/>
          <p:nvPr/>
        </p:nvSpPr>
        <p:spPr>
          <a:xfrm>
            <a:off x="683568" y="4293096"/>
            <a:ext cx="8064896" cy="223224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0800" tIns="50800" rIns="50800" bIns="50800" spcCol="1270" anchor="ctr"/>
          <a:lstStyle/>
          <a:p>
            <a:pPr algn="ctr"/>
            <a:endParaRPr lang="ru-RU" sz="2200" dirty="0"/>
          </a:p>
        </p:txBody>
      </p:sp>
      <p:graphicFrame>
        <p:nvGraphicFramePr>
          <p:cNvPr id="111" name="Таблица 110"/>
          <p:cNvGraphicFramePr>
            <a:graphicFrameLocks noGrp="1"/>
          </p:cNvGraphicFramePr>
          <p:nvPr/>
        </p:nvGraphicFramePr>
        <p:xfrm>
          <a:off x="2962495" y="1396999"/>
          <a:ext cx="3219010" cy="4064002"/>
        </p:xfrm>
        <a:graphic>
          <a:graphicData uri="http://schemas.openxmlformats.org/drawingml/2006/table">
            <a:tbl>
              <a:tblPr/>
              <a:tblGrid>
                <a:gridCol w="321901"/>
                <a:gridCol w="321901"/>
                <a:gridCol w="321901"/>
                <a:gridCol w="321901"/>
                <a:gridCol w="321901"/>
                <a:gridCol w="321901"/>
                <a:gridCol w="321901"/>
                <a:gridCol w="321901"/>
                <a:gridCol w="321901"/>
                <a:gridCol w="321901"/>
              </a:tblGrid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3802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Times New Roman"/>
                        </a:rPr>
                        <a:t>Вовлеченность населения в незаконный оборот наркотиков</a:t>
                      </a:r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2" name="Ветлужский"/>
          <p:cNvSpPr>
            <a:spLocks/>
          </p:cNvSpPr>
          <p:nvPr/>
        </p:nvSpPr>
        <p:spPr bwMode="auto">
          <a:xfrm>
            <a:off x="3171825" y="847725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7" name="Шахунский"/>
          <p:cNvSpPr>
            <a:spLocks/>
          </p:cNvSpPr>
          <p:nvPr/>
        </p:nvSpPr>
        <p:spPr bwMode="auto">
          <a:xfrm>
            <a:off x="4257675" y="866775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8" name="Тоншаевский"/>
          <p:cNvSpPr>
            <a:spLocks/>
          </p:cNvSpPr>
          <p:nvPr/>
        </p:nvSpPr>
        <p:spPr bwMode="auto">
          <a:xfrm>
            <a:off x="4972050" y="952500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9" name="Уреньский"/>
          <p:cNvSpPr>
            <a:spLocks/>
          </p:cNvSpPr>
          <p:nvPr/>
        </p:nvSpPr>
        <p:spPr bwMode="auto">
          <a:xfrm>
            <a:off x="3619500" y="1466850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0" name="Тонкинский"/>
          <p:cNvSpPr>
            <a:spLocks/>
          </p:cNvSpPr>
          <p:nvPr/>
        </p:nvSpPr>
        <p:spPr bwMode="auto">
          <a:xfrm>
            <a:off x="4171950" y="1847850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1" name="Варнавинский"/>
          <p:cNvSpPr>
            <a:spLocks/>
          </p:cNvSpPr>
          <p:nvPr/>
        </p:nvSpPr>
        <p:spPr bwMode="auto">
          <a:xfrm>
            <a:off x="2628900" y="1266825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2" name="Краснобаковский"/>
          <p:cNvSpPr>
            <a:spLocks/>
          </p:cNvSpPr>
          <p:nvPr/>
        </p:nvSpPr>
        <p:spPr bwMode="auto">
          <a:xfrm>
            <a:off x="2971800" y="2076450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3" name="Шарангский"/>
          <p:cNvSpPr>
            <a:spLocks/>
          </p:cNvSpPr>
          <p:nvPr/>
        </p:nvSpPr>
        <p:spPr bwMode="auto">
          <a:xfrm>
            <a:off x="4314825" y="2076450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4" name="Ковернинский"/>
          <p:cNvSpPr>
            <a:spLocks/>
          </p:cNvSpPr>
          <p:nvPr/>
        </p:nvSpPr>
        <p:spPr bwMode="auto">
          <a:xfrm>
            <a:off x="1907704" y="1844824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5" name="Сокольский"/>
          <p:cNvSpPr>
            <a:spLocks/>
          </p:cNvSpPr>
          <p:nvPr/>
        </p:nvSpPr>
        <p:spPr bwMode="auto">
          <a:xfrm>
            <a:off x="1590675" y="1743075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6" name="Воскресенский"/>
          <p:cNvSpPr>
            <a:spLocks/>
          </p:cNvSpPr>
          <p:nvPr/>
        </p:nvSpPr>
        <p:spPr bwMode="auto">
          <a:xfrm>
            <a:off x="3200400" y="2352675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7" name="Семеновский"/>
          <p:cNvSpPr>
            <a:spLocks/>
          </p:cNvSpPr>
          <p:nvPr/>
        </p:nvSpPr>
        <p:spPr bwMode="auto">
          <a:xfrm>
            <a:off x="2371725" y="2028825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8" name="Городецкий"/>
          <p:cNvSpPr>
            <a:spLocks/>
          </p:cNvSpPr>
          <p:nvPr/>
        </p:nvSpPr>
        <p:spPr bwMode="auto">
          <a:xfrm>
            <a:off x="1752600" y="2676525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9" name="Чкаловский"/>
          <p:cNvSpPr>
            <a:spLocks/>
          </p:cNvSpPr>
          <p:nvPr/>
        </p:nvSpPr>
        <p:spPr bwMode="auto">
          <a:xfrm>
            <a:off x="1228725" y="2952750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0" name="Борский"/>
          <p:cNvSpPr>
            <a:spLocks/>
          </p:cNvSpPr>
          <p:nvPr/>
        </p:nvSpPr>
        <p:spPr bwMode="auto">
          <a:xfrm>
            <a:off x="2133600" y="2895600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1" name="Лысковский"/>
          <p:cNvSpPr>
            <a:spLocks/>
          </p:cNvSpPr>
          <p:nvPr/>
        </p:nvSpPr>
        <p:spPr bwMode="auto">
          <a:xfrm>
            <a:off x="3219450" y="3600450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2" name="Лысковский 2"/>
          <p:cNvSpPr>
            <a:spLocks/>
          </p:cNvSpPr>
          <p:nvPr/>
        </p:nvSpPr>
        <p:spPr bwMode="auto">
          <a:xfrm>
            <a:off x="3028950" y="4286250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3" name="Воротынский"/>
          <p:cNvSpPr>
            <a:spLocks/>
          </p:cNvSpPr>
          <p:nvPr/>
        </p:nvSpPr>
        <p:spPr bwMode="auto">
          <a:xfrm>
            <a:off x="3705225" y="3600450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4" name="Воротынский 2"/>
          <p:cNvSpPr>
            <a:spLocks/>
          </p:cNvSpPr>
          <p:nvPr/>
        </p:nvSpPr>
        <p:spPr bwMode="auto">
          <a:xfrm>
            <a:off x="3790950" y="4219575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5" name="Балахнинский"/>
          <p:cNvSpPr>
            <a:spLocks/>
          </p:cNvSpPr>
          <p:nvPr/>
        </p:nvSpPr>
        <p:spPr bwMode="auto">
          <a:xfrm>
            <a:off x="1438275" y="3362325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6" name="Нижний Новгород"/>
          <p:cNvSpPr>
            <a:spLocks/>
          </p:cNvSpPr>
          <p:nvPr/>
        </p:nvSpPr>
        <p:spPr bwMode="auto">
          <a:xfrm>
            <a:off x="2123728" y="3789040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FF4B4B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7" name="Дзержинск"/>
          <p:cNvSpPr>
            <a:spLocks/>
          </p:cNvSpPr>
          <p:nvPr/>
        </p:nvSpPr>
        <p:spPr bwMode="auto">
          <a:xfrm>
            <a:off x="1724025" y="3876675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8" name="Кстовский"/>
          <p:cNvSpPr>
            <a:spLocks/>
          </p:cNvSpPr>
          <p:nvPr/>
        </p:nvSpPr>
        <p:spPr bwMode="auto">
          <a:xfrm>
            <a:off x="2219325" y="4019550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9" name="Богородский"/>
          <p:cNvSpPr>
            <a:spLocks/>
          </p:cNvSpPr>
          <p:nvPr/>
        </p:nvSpPr>
        <p:spPr bwMode="auto">
          <a:xfrm>
            <a:off x="1571625" y="4086225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0" name="Дальнеконстантиновский"/>
          <p:cNvSpPr>
            <a:spLocks/>
          </p:cNvSpPr>
          <p:nvPr/>
        </p:nvSpPr>
        <p:spPr bwMode="auto">
          <a:xfrm>
            <a:off x="1952625" y="4371975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1" name="Перевозский"/>
          <p:cNvSpPr>
            <a:spLocks/>
          </p:cNvSpPr>
          <p:nvPr/>
        </p:nvSpPr>
        <p:spPr bwMode="auto">
          <a:xfrm>
            <a:off x="2667000" y="4762500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2" name="Вадский"/>
          <p:cNvSpPr>
            <a:spLocks/>
          </p:cNvSpPr>
          <p:nvPr/>
        </p:nvSpPr>
        <p:spPr bwMode="auto">
          <a:xfrm>
            <a:off x="2314575" y="4981575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3" name="Большемурашкинский"/>
          <p:cNvSpPr>
            <a:spLocks/>
          </p:cNvSpPr>
          <p:nvPr/>
        </p:nvSpPr>
        <p:spPr bwMode="auto">
          <a:xfrm>
            <a:off x="2781300" y="4657725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4" name="Княгининский"/>
          <p:cNvSpPr>
            <a:spLocks/>
          </p:cNvSpPr>
          <p:nvPr/>
        </p:nvSpPr>
        <p:spPr bwMode="auto">
          <a:xfrm>
            <a:off x="3209925" y="4667250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5" name="Спасский"/>
          <p:cNvSpPr>
            <a:spLocks/>
          </p:cNvSpPr>
          <p:nvPr/>
        </p:nvSpPr>
        <p:spPr bwMode="auto">
          <a:xfrm>
            <a:off x="3695700" y="4438650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6" name="Пильненский"/>
          <p:cNvSpPr>
            <a:spLocks/>
          </p:cNvSpPr>
          <p:nvPr/>
        </p:nvSpPr>
        <p:spPr bwMode="auto">
          <a:xfrm>
            <a:off x="3971925" y="4619625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7" name="Вачский"/>
          <p:cNvSpPr>
            <a:spLocks/>
          </p:cNvSpPr>
          <p:nvPr/>
        </p:nvSpPr>
        <p:spPr bwMode="auto">
          <a:xfrm>
            <a:off x="723900" y="4505325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8" name="Сосновский"/>
          <p:cNvSpPr>
            <a:spLocks/>
          </p:cNvSpPr>
          <p:nvPr/>
        </p:nvSpPr>
        <p:spPr bwMode="auto">
          <a:xfrm>
            <a:off x="1276350" y="4581525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9" name="Арзамасский"/>
          <p:cNvSpPr>
            <a:spLocks/>
          </p:cNvSpPr>
          <p:nvPr/>
        </p:nvSpPr>
        <p:spPr bwMode="auto">
          <a:xfrm>
            <a:off x="1628775" y="5029200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0" name="Бутурлинский"/>
          <p:cNvSpPr>
            <a:spLocks/>
          </p:cNvSpPr>
          <p:nvPr/>
        </p:nvSpPr>
        <p:spPr bwMode="auto">
          <a:xfrm>
            <a:off x="2809875" y="4991100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1" name="Сергачский"/>
          <p:cNvSpPr>
            <a:spLocks/>
          </p:cNvSpPr>
          <p:nvPr/>
        </p:nvSpPr>
        <p:spPr bwMode="auto">
          <a:xfrm>
            <a:off x="3448050" y="4905375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2" name="Краснооктябрьский"/>
          <p:cNvSpPr>
            <a:spLocks/>
          </p:cNvSpPr>
          <p:nvPr/>
        </p:nvSpPr>
        <p:spPr bwMode="auto">
          <a:xfrm>
            <a:off x="3609975" y="5476875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3" name="Сеченовский"/>
          <p:cNvSpPr>
            <a:spLocks/>
          </p:cNvSpPr>
          <p:nvPr/>
        </p:nvSpPr>
        <p:spPr bwMode="auto">
          <a:xfrm>
            <a:off x="3905250" y="5524500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4" name="Навашинский"/>
          <p:cNvSpPr>
            <a:spLocks/>
          </p:cNvSpPr>
          <p:nvPr/>
        </p:nvSpPr>
        <p:spPr bwMode="auto">
          <a:xfrm>
            <a:off x="371475" y="4886325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5" name="Ардатовский"/>
          <p:cNvSpPr>
            <a:spLocks/>
          </p:cNvSpPr>
          <p:nvPr/>
        </p:nvSpPr>
        <p:spPr bwMode="auto">
          <a:xfrm>
            <a:off x="1038225" y="5172075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6" name="Шатковский"/>
          <p:cNvSpPr>
            <a:spLocks/>
          </p:cNvSpPr>
          <p:nvPr/>
        </p:nvSpPr>
        <p:spPr bwMode="auto">
          <a:xfrm>
            <a:off x="2095500" y="5619750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7" name="Гагинский"/>
          <p:cNvSpPr>
            <a:spLocks/>
          </p:cNvSpPr>
          <p:nvPr/>
        </p:nvSpPr>
        <p:spPr bwMode="auto">
          <a:xfrm>
            <a:off x="2943225" y="5524500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8" name="Большеболдинский"/>
          <p:cNvSpPr>
            <a:spLocks/>
          </p:cNvSpPr>
          <p:nvPr/>
        </p:nvSpPr>
        <p:spPr bwMode="auto">
          <a:xfrm>
            <a:off x="3171825" y="5962650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9" name="Кулебакский"/>
          <p:cNvSpPr>
            <a:spLocks/>
          </p:cNvSpPr>
          <p:nvPr/>
        </p:nvSpPr>
        <p:spPr bwMode="auto">
          <a:xfrm>
            <a:off x="523875" y="5334000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0" name="Выксунский"/>
          <p:cNvSpPr>
            <a:spLocks/>
          </p:cNvSpPr>
          <p:nvPr/>
        </p:nvSpPr>
        <p:spPr bwMode="auto">
          <a:xfrm>
            <a:off x="114300" y="5419725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FF4B4B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1" name="Вознесенский"/>
          <p:cNvSpPr>
            <a:spLocks/>
          </p:cNvSpPr>
          <p:nvPr/>
        </p:nvSpPr>
        <p:spPr bwMode="auto">
          <a:xfrm>
            <a:off x="714375" y="6105525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2" name="Дивеевский"/>
          <p:cNvSpPr>
            <a:spLocks/>
          </p:cNvSpPr>
          <p:nvPr/>
        </p:nvSpPr>
        <p:spPr bwMode="auto">
          <a:xfrm>
            <a:off x="1238250" y="5695950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3" name="Первомайский"/>
          <p:cNvSpPr>
            <a:spLocks/>
          </p:cNvSpPr>
          <p:nvPr/>
        </p:nvSpPr>
        <p:spPr bwMode="auto">
          <a:xfrm>
            <a:off x="1743075" y="5972175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4" name="Лукояновский"/>
          <p:cNvSpPr>
            <a:spLocks/>
          </p:cNvSpPr>
          <p:nvPr/>
        </p:nvSpPr>
        <p:spPr bwMode="auto">
          <a:xfrm>
            <a:off x="2371725" y="5953125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5" name="Починковский"/>
          <p:cNvSpPr>
            <a:spLocks/>
          </p:cNvSpPr>
          <p:nvPr/>
        </p:nvSpPr>
        <p:spPr bwMode="auto">
          <a:xfrm>
            <a:off x="2514600" y="6410325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6" name="Павловский"/>
          <p:cNvSpPr>
            <a:spLocks/>
          </p:cNvSpPr>
          <p:nvPr/>
        </p:nvSpPr>
        <p:spPr bwMode="auto">
          <a:xfrm>
            <a:off x="1057275" y="4114800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7" name="Володарский"/>
          <p:cNvSpPr>
            <a:spLocks/>
          </p:cNvSpPr>
          <p:nvPr/>
        </p:nvSpPr>
        <p:spPr bwMode="auto">
          <a:xfrm>
            <a:off x="1047750" y="3562350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8" name="rvet"/>
          <p:cNvSpPr txBox="1">
            <a:spLocks noChangeAspect="1" noChangeArrowheads="1"/>
          </p:cNvSpPr>
          <p:nvPr/>
        </p:nvSpPr>
        <p:spPr bwMode="auto">
          <a:xfrm>
            <a:off x="3275856" y="1124744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169" name="rhah"/>
          <p:cNvSpPr txBox="1">
            <a:spLocks noChangeArrowheads="1"/>
          </p:cNvSpPr>
          <p:nvPr/>
        </p:nvSpPr>
        <p:spPr bwMode="auto">
          <a:xfrm>
            <a:off x="4381500" y="1285876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170" name="rtoha"/>
          <p:cNvSpPr txBox="1">
            <a:spLocks noChangeArrowheads="1"/>
          </p:cNvSpPr>
          <p:nvPr/>
        </p:nvSpPr>
        <p:spPr bwMode="auto">
          <a:xfrm flipV="1">
            <a:off x="5076056" y="1196752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Тоншаевский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71" name="rtonk" descr="Подпись: Тонкинский"/>
          <p:cNvSpPr txBox="1">
            <a:spLocks noChangeArrowheads="1"/>
          </p:cNvSpPr>
          <p:nvPr/>
        </p:nvSpPr>
        <p:spPr bwMode="auto">
          <a:xfrm>
            <a:off x="4355976" y="2060848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Тонкинский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72" name="rure"/>
          <p:cNvSpPr txBox="1">
            <a:spLocks noChangeArrowheads="1"/>
          </p:cNvSpPr>
          <p:nvPr/>
        </p:nvSpPr>
        <p:spPr bwMode="auto">
          <a:xfrm>
            <a:off x="3851920" y="1772816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Уренский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73" name="rvarn"/>
          <p:cNvSpPr txBox="1">
            <a:spLocks noChangeArrowheads="1"/>
          </p:cNvSpPr>
          <p:nvPr/>
        </p:nvSpPr>
        <p:spPr bwMode="auto">
          <a:xfrm>
            <a:off x="2843808" y="1700808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Варнавинский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74" name="rkras"/>
          <p:cNvSpPr txBox="1">
            <a:spLocks noChangeArrowheads="1"/>
          </p:cNvSpPr>
          <p:nvPr/>
        </p:nvSpPr>
        <p:spPr bwMode="auto">
          <a:xfrm>
            <a:off x="3203848" y="2369071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Краснобаковский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75" name="rsar"/>
          <p:cNvSpPr txBox="1">
            <a:spLocks noChangeArrowheads="1"/>
          </p:cNvSpPr>
          <p:nvPr/>
        </p:nvSpPr>
        <p:spPr bwMode="auto">
          <a:xfrm>
            <a:off x="4499992" y="2492896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Шарангский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76" name="rsem"/>
          <p:cNvSpPr txBox="1">
            <a:spLocks noChangeArrowheads="1"/>
          </p:cNvSpPr>
          <p:nvPr/>
        </p:nvSpPr>
        <p:spPr bwMode="auto">
          <a:xfrm>
            <a:off x="2495550" y="2867025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177" name="rvosk"/>
          <p:cNvSpPr txBox="1">
            <a:spLocks noChangeArrowheads="1"/>
          </p:cNvSpPr>
          <p:nvPr/>
        </p:nvSpPr>
        <p:spPr bwMode="auto">
          <a:xfrm>
            <a:off x="3563888" y="2852936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178" name="rkovr"/>
          <p:cNvSpPr txBox="1">
            <a:spLocks noChangeArrowheads="1"/>
          </p:cNvSpPr>
          <p:nvPr/>
        </p:nvSpPr>
        <p:spPr bwMode="auto">
          <a:xfrm>
            <a:off x="1979712" y="2204864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Ковернинский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79" name="rsokol"/>
          <p:cNvSpPr txBox="1">
            <a:spLocks noChangeArrowheads="1"/>
          </p:cNvSpPr>
          <p:nvPr/>
        </p:nvSpPr>
        <p:spPr bwMode="auto">
          <a:xfrm>
            <a:off x="1743074" y="2019300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г.о.Сокольский</a:t>
            </a:r>
          </a:p>
        </p:txBody>
      </p:sp>
      <p:sp>
        <p:nvSpPr>
          <p:cNvPr id="180" name="rgor"/>
          <p:cNvSpPr txBox="1">
            <a:spLocks noChangeArrowheads="1"/>
          </p:cNvSpPr>
          <p:nvPr/>
        </p:nvSpPr>
        <p:spPr bwMode="auto">
          <a:xfrm>
            <a:off x="1752600" y="3057525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Городец-кий</a:t>
            </a:r>
          </a:p>
        </p:txBody>
      </p:sp>
      <p:sp>
        <p:nvSpPr>
          <p:cNvPr id="181" name="rbors"/>
          <p:cNvSpPr txBox="1">
            <a:spLocks noChangeArrowheads="1"/>
          </p:cNvSpPr>
          <p:nvPr/>
        </p:nvSpPr>
        <p:spPr bwMode="auto">
          <a:xfrm>
            <a:off x="2505075" y="3676650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182" name="rlisk"/>
          <p:cNvSpPr txBox="1">
            <a:spLocks noChangeArrowheads="1"/>
          </p:cNvSpPr>
          <p:nvPr/>
        </p:nvSpPr>
        <p:spPr bwMode="auto">
          <a:xfrm>
            <a:off x="3343275" y="3657600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Лыско-вский</a:t>
            </a:r>
          </a:p>
        </p:txBody>
      </p:sp>
      <p:sp>
        <p:nvSpPr>
          <p:cNvPr id="183" name="rvorot"/>
          <p:cNvSpPr txBox="1">
            <a:spLocks noChangeArrowheads="1"/>
          </p:cNvSpPr>
          <p:nvPr/>
        </p:nvSpPr>
        <p:spPr bwMode="auto">
          <a:xfrm>
            <a:off x="3707904" y="3789040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г.о.Воро-тынский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84" name="rchka"/>
          <p:cNvSpPr txBox="1">
            <a:spLocks noChangeArrowheads="1"/>
          </p:cNvSpPr>
          <p:nvPr/>
        </p:nvSpPr>
        <p:spPr bwMode="auto">
          <a:xfrm>
            <a:off x="1247775" y="3114675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Чкаловскск</a:t>
            </a:r>
          </a:p>
        </p:txBody>
      </p:sp>
      <p:sp>
        <p:nvSpPr>
          <p:cNvPr id="185" name="rbalah"/>
          <p:cNvSpPr txBox="1">
            <a:spLocks noChangeArrowheads="1"/>
          </p:cNvSpPr>
          <p:nvPr/>
        </p:nvSpPr>
        <p:spPr bwMode="auto">
          <a:xfrm>
            <a:off x="1571625" y="3228975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186" name="rdzer"/>
          <p:cNvSpPr txBox="1">
            <a:spLocks noChangeArrowheads="1"/>
          </p:cNvSpPr>
          <p:nvPr/>
        </p:nvSpPr>
        <p:spPr bwMode="auto">
          <a:xfrm>
            <a:off x="1733550" y="3952875"/>
            <a:ext cx="4381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87" name="rvolod"/>
          <p:cNvSpPr txBox="1">
            <a:spLocks noChangeArrowheads="1"/>
          </p:cNvSpPr>
          <p:nvPr/>
        </p:nvSpPr>
        <p:spPr bwMode="auto">
          <a:xfrm>
            <a:off x="1057275" y="3743325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Володар-ский</a:t>
            </a:r>
          </a:p>
        </p:txBody>
      </p:sp>
      <p:sp>
        <p:nvSpPr>
          <p:cNvPr id="188" name="rnovgr"/>
          <p:cNvSpPr txBox="1">
            <a:spLocks noChangeArrowheads="1"/>
          </p:cNvSpPr>
          <p:nvPr/>
        </p:nvSpPr>
        <p:spPr bwMode="auto">
          <a:xfrm>
            <a:off x="2143125" y="36099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189" name="rpavlo"/>
          <p:cNvSpPr txBox="1">
            <a:spLocks noChangeArrowheads="1"/>
          </p:cNvSpPr>
          <p:nvPr/>
        </p:nvSpPr>
        <p:spPr bwMode="auto">
          <a:xfrm>
            <a:off x="1133475" y="4019550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190" name="rvacha"/>
          <p:cNvSpPr txBox="1">
            <a:spLocks noChangeArrowheads="1"/>
          </p:cNvSpPr>
          <p:nvPr/>
        </p:nvSpPr>
        <p:spPr bwMode="auto">
          <a:xfrm>
            <a:off x="885825" y="4438650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Вачский</a:t>
            </a:r>
          </a:p>
        </p:txBody>
      </p:sp>
      <p:sp>
        <p:nvSpPr>
          <p:cNvPr id="191" name="rsosn"/>
          <p:cNvSpPr txBox="1">
            <a:spLocks noChangeArrowheads="1"/>
          </p:cNvSpPr>
          <p:nvPr/>
        </p:nvSpPr>
        <p:spPr bwMode="auto">
          <a:xfrm>
            <a:off x="1352550" y="4572000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192" name="rbogor"/>
          <p:cNvSpPr txBox="1">
            <a:spLocks noChangeArrowheads="1"/>
          </p:cNvSpPr>
          <p:nvPr/>
        </p:nvSpPr>
        <p:spPr bwMode="auto">
          <a:xfrm>
            <a:off x="1763688" y="4221088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Богородский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93" name="rkstov"/>
          <p:cNvSpPr txBox="1">
            <a:spLocks noChangeArrowheads="1"/>
          </p:cNvSpPr>
          <p:nvPr/>
        </p:nvSpPr>
        <p:spPr bwMode="auto">
          <a:xfrm>
            <a:off x="2466975" y="4086225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194" name="rspas"/>
          <p:cNvSpPr txBox="1">
            <a:spLocks noChangeArrowheads="1"/>
          </p:cNvSpPr>
          <p:nvPr/>
        </p:nvSpPr>
        <p:spPr bwMode="auto">
          <a:xfrm>
            <a:off x="3752850" y="4305300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195" name="rdalk"/>
          <p:cNvSpPr txBox="1">
            <a:spLocks noChangeArrowheads="1"/>
          </p:cNvSpPr>
          <p:nvPr/>
        </p:nvSpPr>
        <p:spPr bwMode="auto">
          <a:xfrm>
            <a:off x="1962150" y="4400550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Дальне-константиновский</a:t>
            </a:r>
          </a:p>
        </p:txBody>
      </p:sp>
      <p:sp>
        <p:nvSpPr>
          <p:cNvPr id="196" name="rbolmu"/>
          <p:cNvSpPr txBox="1">
            <a:spLocks noChangeArrowheads="1"/>
          </p:cNvSpPr>
          <p:nvPr/>
        </p:nvSpPr>
        <p:spPr bwMode="auto">
          <a:xfrm>
            <a:off x="2847976" y="474345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Больше-мураш-кинский</a:t>
            </a:r>
          </a:p>
        </p:txBody>
      </p:sp>
      <p:sp>
        <p:nvSpPr>
          <p:cNvPr id="197" name="rknag"/>
          <p:cNvSpPr txBox="1">
            <a:spLocks noChangeArrowheads="1"/>
          </p:cNvSpPr>
          <p:nvPr/>
        </p:nvSpPr>
        <p:spPr bwMode="auto">
          <a:xfrm>
            <a:off x="3305175" y="474345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</a:p>
        </p:txBody>
      </p:sp>
      <p:sp>
        <p:nvSpPr>
          <p:cNvPr id="198" name="rnava"/>
          <p:cNvSpPr txBox="1">
            <a:spLocks noChangeArrowheads="1"/>
          </p:cNvSpPr>
          <p:nvPr/>
        </p:nvSpPr>
        <p:spPr bwMode="auto">
          <a:xfrm>
            <a:off x="504825" y="5172075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199" name="rarda"/>
          <p:cNvSpPr txBox="1">
            <a:spLocks noChangeArrowheads="1"/>
          </p:cNvSpPr>
          <p:nvPr/>
        </p:nvSpPr>
        <p:spPr bwMode="auto">
          <a:xfrm>
            <a:off x="1219200" y="5362575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Ардатов-ский</a:t>
            </a:r>
          </a:p>
        </p:txBody>
      </p:sp>
      <p:sp>
        <p:nvSpPr>
          <p:cNvPr id="200" name="rarza"/>
          <p:cNvSpPr txBox="1">
            <a:spLocks noChangeArrowheads="1"/>
          </p:cNvSpPr>
          <p:nvPr/>
        </p:nvSpPr>
        <p:spPr bwMode="auto">
          <a:xfrm>
            <a:off x="1876425" y="5476875"/>
            <a:ext cx="4762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Арзамас-ский</a:t>
            </a:r>
          </a:p>
        </p:txBody>
      </p:sp>
      <p:sp>
        <p:nvSpPr>
          <p:cNvPr id="201" name="rvad"/>
          <p:cNvSpPr txBox="1">
            <a:spLocks noChangeArrowheads="1"/>
          </p:cNvSpPr>
          <p:nvPr/>
        </p:nvSpPr>
        <p:spPr bwMode="auto">
          <a:xfrm>
            <a:off x="2333625" y="5029200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202" name="rperev"/>
          <p:cNvSpPr txBox="1">
            <a:spLocks noChangeArrowheads="1"/>
          </p:cNvSpPr>
          <p:nvPr/>
        </p:nvSpPr>
        <p:spPr bwMode="auto">
          <a:xfrm>
            <a:off x="2667000" y="4724400"/>
            <a:ext cx="333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Перевоз-ский</a:t>
            </a:r>
          </a:p>
        </p:txBody>
      </p:sp>
      <p:sp>
        <p:nvSpPr>
          <p:cNvPr id="203" name="rbytyr"/>
          <p:cNvSpPr txBox="1">
            <a:spLocks noChangeArrowheads="1"/>
          </p:cNvSpPr>
          <p:nvPr/>
        </p:nvSpPr>
        <p:spPr bwMode="auto">
          <a:xfrm>
            <a:off x="3057525" y="4905375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Бутур-линский</a:t>
            </a:r>
          </a:p>
        </p:txBody>
      </p:sp>
      <p:sp>
        <p:nvSpPr>
          <p:cNvPr id="204" name="rserg"/>
          <p:cNvSpPr txBox="1">
            <a:spLocks noChangeArrowheads="1"/>
          </p:cNvSpPr>
          <p:nvPr/>
        </p:nvSpPr>
        <p:spPr bwMode="auto">
          <a:xfrm>
            <a:off x="3514725" y="4848225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Сергач-ский</a:t>
            </a:r>
          </a:p>
        </p:txBody>
      </p:sp>
      <p:sp>
        <p:nvSpPr>
          <p:cNvPr id="205" name="rpila"/>
          <p:cNvSpPr txBox="1">
            <a:spLocks noChangeArrowheads="1"/>
          </p:cNvSpPr>
          <p:nvPr/>
        </p:nvSpPr>
        <p:spPr bwMode="auto">
          <a:xfrm>
            <a:off x="4086225" y="5210175"/>
            <a:ext cx="409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Пиль-нен-ский</a:t>
            </a:r>
          </a:p>
        </p:txBody>
      </p:sp>
      <p:sp>
        <p:nvSpPr>
          <p:cNvPr id="206" name="rkyle"/>
          <p:cNvSpPr txBox="1">
            <a:spLocks noChangeArrowheads="1"/>
          </p:cNvSpPr>
          <p:nvPr/>
        </p:nvSpPr>
        <p:spPr bwMode="auto">
          <a:xfrm>
            <a:off x="695325" y="517207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07" name="rhat"/>
          <p:cNvSpPr txBox="1">
            <a:spLocks noChangeArrowheads="1"/>
          </p:cNvSpPr>
          <p:nvPr/>
        </p:nvSpPr>
        <p:spPr bwMode="auto">
          <a:xfrm>
            <a:off x="2295525" y="55054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208" name="rgaga"/>
          <p:cNvSpPr txBox="1">
            <a:spLocks noChangeArrowheads="1"/>
          </p:cNvSpPr>
          <p:nvPr/>
        </p:nvSpPr>
        <p:spPr bwMode="auto">
          <a:xfrm>
            <a:off x="3114675" y="5772150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209" name="rkrso"/>
          <p:cNvSpPr txBox="1">
            <a:spLocks noChangeArrowheads="1"/>
          </p:cNvSpPr>
          <p:nvPr/>
        </p:nvSpPr>
        <p:spPr bwMode="auto">
          <a:xfrm>
            <a:off x="3724275" y="5219700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Красно-октябрь-</a:t>
            </a:r>
          </a:p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ский</a:t>
            </a:r>
          </a:p>
        </p:txBody>
      </p:sp>
      <p:sp>
        <p:nvSpPr>
          <p:cNvPr id="210" name="rsech"/>
          <p:cNvSpPr txBox="1">
            <a:spLocks noChangeArrowheads="1"/>
          </p:cNvSpPr>
          <p:nvPr/>
        </p:nvSpPr>
        <p:spPr bwMode="auto">
          <a:xfrm>
            <a:off x="3924300" y="5524500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Сеченовский</a:t>
            </a:r>
          </a:p>
        </p:txBody>
      </p:sp>
      <p:sp>
        <p:nvSpPr>
          <p:cNvPr id="211" name="rviks"/>
          <p:cNvSpPr txBox="1">
            <a:spLocks noChangeArrowheads="1"/>
          </p:cNvSpPr>
          <p:nvPr/>
        </p:nvSpPr>
        <p:spPr bwMode="auto">
          <a:xfrm>
            <a:off x="251520" y="5805264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212" name="rvozn"/>
          <p:cNvSpPr txBox="1">
            <a:spLocks noChangeArrowheads="1"/>
          </p:cNvSpPr>
          <p:nvPr/>
        </p:nvSpPr>
        <p:spPr bwMode="auto">
          <a:xfrm>
            <a:off x="809625" y="6029325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213" name="rdivo"/>
          <p:cNvSpPr txBox="1">
            <a:spLocks noChangeArrowheads="1"/>
          </p:cNvSpPr>
          <p:nvPr/>
        </p:nvSpPr>
        <p:spPr bwMode="auto">
          <a:xfrm>
            <a:off x="1352550" y="5734050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Диве-евский</a:t>
            </a:r>
          </a:p>
        </p:txBody>
      </p:sp>
      <p:sp>
        <p:nvSpPr>
          <p:cNvPr id="214" name="rpervo"/>
          <p:cNvSpPr txBox="1">
            <a:spLocks noChangeArrowheads="1"/>
          </p:cNvSpPr>
          <p:nvPr/>
        </p:nvSpPr>
        <p:spPr bwMode="auto">
          <a:xfrm>
            <a:off x="1828800" y="6248400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215" name="rluko"/>
          <p:cNvSpPr txBox="1">
            <a:spLocks noChangeArrowheads="1"/>
          </p:cNvSpPr>
          <p:nvPr/>
        </p:nvSpPr>
        <p:spPr bwMode="auto">
          <a:xfrm>
            <a:off x="2619375" y="5895975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Лукояновский</a:t>
            </a:r>
          </a:p>
        </p:txBody>
      </p:sp>
      <p:sp>
        <p:nvSpPr>
          <p:cNvPr id="216" name="rbbol"/>
          <p:cNvSpPr txBox="1">
            <a:spLocks noChangeArrowheads="1"/>
          </p:cNvSpPr>
          <p:nvPr/>
        </p:nvSpPr>
        <p:spPr bwMode="auto">
          <a:xfrm>
            <a:off x="3257550" y="5915025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217" name="rpoch"/>
          <p:cNvSpPr txBox="1">
            <a:spLocks noChangeArrowheads="1"/>
          </p:cNvSpPr>
          <p:nvPr/>
        </p:nvSpPr>
        <p:spPr bwMode="auto">
          <a:xfrm>
            <a:off x="2771800" y="6597352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Починковский</a:t>
            </a:r>
          </a:p>
        </p:txBody>
      </p:sp>
      <p:sp>
        <p:nvSpPr>
          <p:cNvPr id="218" name="Oval 511"/>
          <p:cNvSpPr>
            <a:spLocks noChangeArrowheads="1"/>
          </p:cNvSpPr>
          <p:nvPr/>
        </p:nvSpPr>
        <p:spPr bwMode="auto">
          <a:xfrm>
            <a:off x="1495425" y="6419850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19" name="Oval 512"/>
          <p:cNvSpPr>
            <a:spLocks noChangeArrowheads="1"/>
          </p:cNvSpPr>
          <p:nvPr/>
        </p:nvSpPr>
        <p:spPr bwMode="auto">
          <a:xfrm>
            <a:off x="1438275" y="6410325"/>
            <a:ext cx="466725" cy="266700"/>
          </a:xfrm>
          <a:prstGeom prst="ellipse">
            <a:avLst/>
          </a:prstGeom>
          <a:solidFill>
            <a:srgbClr val="FFFF53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 Саров</a:t>
            </a:r>
          </a:p>
        </p:txBody>
      </p:sp>
      <p:sp>
        <p:nvSpPr>
          <p:cNvPr id="220" name="Oval 512"/>
          <p:cNvSpPr>
            <a:spLocks noChangeArrowheads="1"/>
          </p:cNvSpPr>
          <p:nvPr/>
        </p:nvSpPr>
        <p:spPr bwMode="auto">
          <a:xfrm>
            <a:off x="1838325" y="5248275"/>
            <a:ext cx="466725" cy="266700"/>
          </a:xfrm>
          <a:prstGeom prst="ellipse">
            <a:avLst/>
          </a:prstGeom>
          <a:solidFill>
            <a:srgbClr val="E2870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г.Арзамас</a:t>
            </a:r>
          </a:p>
        </p:txBody>
      </p:sp>
      <p:graphicFrame>
        <p:nvGraphicFramePr>
          <p:cNvPr id="222" name="Таблица 221"/>
          <p:cNvGraphicFramePr>
            <a:graphicFrameLocks noGrp="1"/>
          </p:cNvGraphicFramePr>
          <p:nvPr/>
        </p:nvGraphicFramePr>
        <p:xfrm>
          <a:off x="6156176" y="2780928"/>
          <a:ext cx="2232245" cy="2847952"/>
        </p:xfrm>
        <a:graphic>
          <a:graphicData uri="http://schemas.openxmlformats.org/drawingml/2006/table">
            <a:tbl>
              <a:tblPr/>
              <a:tblGrid>
                <a:gridCol w="772701"/>
                <a:gridCol w="120197"/>
                <a:gridCol w="446449"/>
                <a:gridCol w="446449"/>
                <a:gridCol w="446449"/>
              </a:tblGrid>
              <a:tr h="5437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Критерии состояния наркоситуации: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700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Зеленый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нейтральное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Желтый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сложное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Оранжевый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предкризисное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Красный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критическое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624"/>
            <a:ext cx="1152129" cy="73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75656" y="116632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вовлеченности несовершеннолетних, </a:t>
            </a:r>
          </a:p>
          <a:p>
            <a:pPr algn="ctr" fontAlgn="b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незаконный оборот наркотиков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4"/>
          <p:cNvSpPr/>
          <p:nvPr/>
        </p:nvSpPr>
        <p:spPr>
          <a:xfrm>
            <a:off x="683568" y="4293096"/>
            <a:ext cx="8064896" cy="223224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0800" tIns="50800" rIns="50800" bIns="50800" spcCol="1270" anchor="ctr"/>
          <a:lstStyle/>
          <a:p>
            <a:pPr algn="ctr"/>
            <a:endParaRPr lang="ru-RU" sz="2200" dirty="0"/>
          </a:p>
        </p:txBody>
      </p:sp>
      <p:sp>
        <p:nvSpPr>
          <p:cNvPr id="112" name="Ветлужский"/>
          <p:cNvSpPr>
            <a:spLocks/>
          </p:cNvSpPr>
          <p:nvPr/>
        </p:nvSpPr>
        <p:spPr bwMode="auto">
          <a:xfrm>
            <a:off x="3171825" y="847725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3" name="Шахунский"/>
          <p:cNvSpPr>
            <a:spLocks/>
          </p:cNvSpPr>
          <p:nvPr/>
        </p:nvSpPr>
        <p:spPr bwMode="auto">
          <a:xfrm>
            <a:off x="4257675" y="866775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4" name="Тоншаевский"/>
          <p:cNvSpPr>
            <a:spLocks/>
          </p:cNvSpPr>
          <p:nvPr/>
        </p:nvSpPr>
        <p:spPr bwMode="auto">
          <a:xfrm>
            <a:off x="4972050" y="952500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5" name="Уреньский"/>
          <p:cNvSpPr>
            <a:spLocks/>
          </p:cNvSpPr>
          <p:nvPr/>
        </p:nvSpPr>
        <p:spPr bwMode="auto">
          <a:xfrm>
            <a:off x="3619500" y="1466850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6" name="Тонкинский"/>
          <p:cNvSpPr>
            <a:spLocks/>
          </p:cNvSpPr>
          <p:nvPr/>
        </p:nvSpPr>
        <p:spPr bwMode="auto">
          <a:xfrm>
            <a:off x="4171950" y="1847850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7" name="Варнавинский"/>
          <p:cNvSpPr>
            <a:spLocks/>
          </p:cNvSpPr>
          <p:nvPr/>
        </p:nvSpPr>
        <p:spPr bwMode="auto">
          <a:xfrm>
            <a:off x="2628900" y="1266825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8" name="Краснобаковский"/>
          <p:cNvSpPr>
            <a:spLocks/>
          </p:cNvSpPr>
          <p:nvPr/>
        </p:nvSpPr>
        <p:spPr bwMode="auto">
          <a:xfrm>
            <a:off x="2971800" y="2076450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9" name="Шарангский"/>
          <p:cNvSpPr>
            <a:spLocks/>
          </p:cNvSpPr>
          <p:nvPr/>
        </p:nvSpPr>
        <p:spPr bwMode="auto">
          <a:xfrm>
            <a:off x="4314825" y="2076450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0" name="Ковернинский"/>
          <p:cNvSpPr>
            <a:spLocks/>
          </p:cNvSpPr>
          <p:nvPr/>
        </p:nvSpPr>
        <p:spPr bwMode="auto">
          <a:xfrm>
            <a:off x="1895475" y="1828800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1" name="Сокольский"/>
          <p:cNvSpPr>
            <a:spLocks/>
          </p:cNvSpPr>
          <p:nvPr/>
        </p:nvSpPr>
        <p:spPr bwMode="auto">
          <a:xfrm>
            <a:off x="1590675" y="1743075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2" name="Воскресенский"/>
          <p:cNvSpPr>
            <a:spLocks/>
          </p:cNvSpPr>
          <p:nvPr/>
        </p:nvSpPr>
        <p:spPr bwMode="auto">
          <a:xfrm>
            <a:off x="3200400" y="2352675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3" name="Семеновский"/>
          <p:cNvSpPr>
            <a:spLocks/>
          </p:cNvSpPr>
          <p:nvPr/>
        </p:nvSpPr>
        <p:spPr bwMode="auto">
          <a:xfrm>
            <a:off x="2371725" y="2028825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FFC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4" name="Городецкий"/>
          <p:cNvSpPr>
            <a:spLocks/>
          </p:cNvSpPr>
          <p:nvPr/>
        </p:nvSpPr>
        <p:spPr bwMode="auto">
          <a:xfrm>
            <a:off x="1752600" y="2676525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5" name="Чкаловский"/>
          <p:cNvSpPr>
            <a:spLocks/>
          </p:cNvSpPr>
          <p:nvPr/>
        </p:nvSpPr>
        <p:spPr bwMode="auto">
          <a:xfrm>
            <a:off x="1228725" y="2952750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6" name="Борский"/>
          <p:cNvSpPr>
            <a:spLocks/>
          </p:cNvSpPr>
          <p:nvPr/>
        </p:nvSpPr>
        <p:spPr bwMode="auto">
          <a:xfrm>
            <a:off x="2133600" y="2895600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7" name="Лысковский"/>
          <p:cNvSpPr>
            <a:spLocks/>
          </p:cNvSpPr>
          <p:nvPr/>
        </p:nvSpPr>
        <p:spPr bwMode="auto">
          <a:xfrm>
            <a:off x="3219450" y="3600450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8" name="Лысковский 2"/>
          <p:cNvSpPr>
            <a:spLocks/>
          </p:cNvSpPr>
          <p:nvPr/>
        </p:nvSpPr>
        <p:spPr bwMode="auto">
          <a:xfrm>
            <a:off x="3028950" y="4286250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9" name="Воротынский"/>
          <p:cNvSpPr>
            <a:spLocks/>
          </p:cNvSpPr>
          <p:nvPr/>
        </p:nvSpPr>
        <p:spPr bwMode="auto">
          <a:xfrm>
            <a:off x="3705225" y="3600450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0" name="Воротынский 2"/>
          <p:cNvSpPr>
            <a:spLocks/>
          </p:cNvSpPr>
          <p:nvPr/>
        </p:nvSpPr>
        <p:spPr bwMode="auto">
          <a:xfrm>
            <a:off x="3790950" y="4219575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1" name="Балахнинский"/>
          <p:cNvSpPr>
            <a:spLocks/>
          </p:cNvSpPr>
          <p:nvPr/>
        </p:nvSpPr>
        <p:spPr bwMode="auto">
          <a:xfrm>
            <a:off x="1438275" y="3362325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FF4B4B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2" name="Нижний Новгород"/>
          <p:cNvSpPr>
            <a:spLocks/>
          </p:cNvSpPr>
          <p:nvPr/>
        </p:nvSpPr>
        <p:spPr bwMode="auto">
          <a:xfrm>
            <a:off x="2085975" y="3790950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3" name="Дзержинск"/>
          <p:cNvSpPr>
            <a:spLocks/>
          </p:cNvSpPr>
          <p:nvPr/>
        </p:nvSpPr>
        <p:spPr bwMode="auto">
          <a:xfrm>
            <a:off x="1724025" y="3876675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4" name="Кстовский"/>
          <p:cNvSpPr>
            <a:spLocks/>
          </p:cNvSpPr>
          <p:nvPr/>
        </p:nvSpPr>
        <p:spPr bwMode="auto">
          <a:xfrm>
            <a:off x="2219325" y="4019550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5" name="Богородский"/>
          <p:cNvSpPr>
            <a:spLocks/>
          </p:cNvSpPr>
          <p:nvPr/>
        </p:nvSpPr>
        <p:spPr bwMode="auto">
          <a:xfrm>
            <a:off x="1571625" y="4086225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6" name="Дальнеконстантиновский"/>
          <p:cNvSpPr>
            <a:spLocks/>
          </p:cNvSpPr>
          <p:nvPr/>
        </p:nvSpPr>
        <p:spPr bwMode="auto">
          <a:xfrm>
            <a:off x="1952625" y="4371975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7" name="Перевозский"/>
          <p:cNvSpPr>
            <a:spLocks/>
          </p:cNvSpPr>
          <p:nvPr/>
        </p:nvSpPr>
        <p:spPr bwMode="auto">
          <a:xfrm>
            <a:off x="2667000" y="4762500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8" name="Вадский"/>
          <p:cNvSpPr>
            <a:spLocks/>
          </p:cNvSpPr>
          <p:nvPr/>
        </p:nvSpPr>
        <p:spPr bwMode="auto">
          <a:xfrm>
            <a:off x="2314575" y="4981575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9" name="Большемурашкинский"/>
          <p:cNvSpPr>
            <a:spLocks/>
          </p:cNvSpPr>
          <p:nvPr/>
        </p:nvSpPr>
        <p:spPr bwMode="auto">
          <a:xfrm>
            <a:off x="2781300" y="4657725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0" name="Княгининский"/>
          <p:cNvSpPr>
            <a:spLocks/>
          </p:cNvSpPr>
          <p:nvPr/>
        </p:nvSpPr>
        <p:spPr bwMode="auto">
          <a:xfrm>
            <a:off x="3209925" y="4667250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FF4B4B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1" name="Спасский"/>
          <p:cNvSpPr>
            <a:spLocks/>
          </p:cNvSpPr>
          <p:nvPr/>
        </p:nvSpPr>
        <p:spPr bwMode="auto">
          <a:xfrm>
            <a:off x="3695700" y="4438650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2" name="Пильненский"/>
          <p:cNvSpPr>
            <a:spLocks/>
          </p:cNvSpPr>
          <p:nvPr/>
        </p:nvSpPr>
        <p:spPr bwMode="auto">
          <a:xfrm>
            <a:off x="3971925" y="4619625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3" name="Вачский"/>
          <p:cNvSpPr>
            <a:spLocks/>
          </p:cNvSpPr>
          <p:nvPr/>
        </p:nvSpPr>
        <p:spPr bwMode="auto">
          <a:xfrm>
            <a:off x="723900" y="4505325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4" name="Сосновский"/>
          <p:cNvSpPr>
            <a:spLocks/>
          </p:cNvSpPr>
          <p:nvPr/>
        </p:nvSpPr>
        <p:spPr bwMode="auto">
          <a:xfrm>
            <a:off x="1276350" y="4581525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5" name="Арзамасский"/>
          <p:cNvSpPr>
            <a:spLocks/>
          </p:cNvSpPr>
          <p:nvPr/>
        </p:nvSpPr>
        <p:spPr bwMode="auto">
          <a:xfrm>
            <a:off x="1628775" y="5029200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6" name="Бутурлинский"/>
          <p:cNvSpPr>
            <a:spLocks/>
          </p:cNvSpPr>
          <p:nvPr/>
        </p:nvSpPr>
        <p:spPr bwMode="auto">
          <a:xfrm>
            <a:off x="2809875" y="4991100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7" name="Сергачский"/>
          <p:cNvSpPr>
            <a:spLocks/>
          </p:cNvSpPr>
          <p:nvPr/>
        </p:nvSpPr>
        <p:spPr bwMode="auto">
          <a:xfrm>
            <a:off x="3448050" y="4905375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8" name="Краснооктябрьский"/>
          <p:cNvSpPr>
            <a:spLocks/>
          </p:cNvSpPr>
          <p:nvPr/>
        </p:nvSpPr>
        <p:spPr bwMode="auto">
          <a:xfrm>
            <a:off x="3609975" y="5476875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9" name="Сеченовский"/>
          <p:cNvSpPr>
            <a:spLocks/>
          </p:cNvSpPr>
          <p:nvPr/>
        </p:nvSpPr>
        <p:spPr bwMode="auto">
          <a:xfrm>
            <a:off x="3905250" y="5524500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0" name="Навашинский"/>
          <p:cNvSpPr>
            <a:spLocks/>
          </p:cNvSpPr>
          <p:nvPr/>
        </p:nvSpPr>
        <p:spPr bwMode="auto">
          <a:xfrm>
            <a:off x="371475" y="4886325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1" name="Ардатовский"/>
          <p:cNvSpPr>
            <a:spLocks/>
          </p:cNvSpPr>
          <p:nvPr/>
        </p:nvSpPr>
        <p:spPr bwMode="auto">
          <a:xfrm>
            <a:off x="1038225" y="5172075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2" name="Шатковский"/>
          <p:cNvSpPr>
            <a:spLocks/>
          </p:cNvSpPr>
          <p:nvPr/>
        </p:nvSpPr>
        <p:spPr bwMode="auto">
          <a:xfrm>
            <a:off x="2095500" y="5619750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3" name="Гагинский"/>
          <p:cNvSpPr>
            <a:spLocks/>
          </p:cNvSpPr>
          <p:nvPr/>
        </p:nvSpPr>
        <p:spPr bwMode="auto">
          <a:xfrm>
            <a:off x="2943225" y="5524500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4" name="Большеболдинский"/>
          <p:cNvSpPr>
            <a:spLocks/>
          </p:cNvSpPr>
          <p:nvPr/>
        </p:nvSpPr>
        <p:spPr bwMode="auto">
          <a:xfrm>
            <a:off x="3171825" y="5962650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5" name="Кулебакский"/>
          <p:cNvSpPr>
            <a:spLocks/>
          </p:cNvSpPr>
          <p:nvPr/>
        </p:nvSpPr>
        <p:spPr bwMode="auto">
          <a:xfrm>
            <a:off x="523875" y="5334000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6" name="Выксунский"/>
          <p:cNvSpPr>
            <a:spLocks/>
          </p:cNvSpPr>
          <p:nvPr/>
        </p:nvSpPr>
        <p:spPr bwMode="auto">
          <a:xfrm>
            <a:off x="114300" y="5419725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7" name="Вознесенский"/>
          <p:cNvSpPr>
            <a:spLocks/>
          </p:cNvSpPr>
          <p:nvPr/>
        </p:nvSpPr>
        <p:spPr bwMode="auto">
          <a:xfrm>
            <a:off x="714375" y="6105525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8" name="Дивеевский"/>
          <p:cNvSpPr>
            <a:spLocks/>
          </p:cNvSpPr>
          <p:nvPr/>
        </p:nvSpPr>
        <p:spPr bwMode="auto">
          <a:xfrm>
            <a:off x="1238250" y="5695950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9" name="Первомайский"/>
          <p:cNvSpPr>
            <a:spLocks/>
          </p:cNvSpPr>
          <p:nvPr/>
        </p:nvSpPr>
        <p:spPr bwMode="auto">
          <a:xfrm>
            <a:off x="1743075" y="5972175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0" name="Лукояновский"/>
          <p:cNvSpPr>
            <a:spLocks/>
          </p:cNvSpPr>
          <p:nvPr/>
        </p:nvSpPr>
        <p:spPr bwMode="auto">
          <a:xfrm>
            <a:off x="2371725" y="5953125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1" name="Починковский"/>
          <p:cNvSpPr>
            <a:spLocks/>
          </p:cNvSpPr>
          <p:nvPr/>
        </p:nvSpPr>
        <p:spPr bwMode="auto">
          <a:xfrm>
            <a:off x="2514600" y="6410325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2" name="Павловский"/>
          <p:cNvSpPr>
            <a:spLocks/>
          </p:cNvSpPr>
          <p:nvPr/>
        </p:nvSpPr>
        <p:spPr bwMode="auto">
          <a:xfrm>
            <a:off x="1057275" y="4114800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3" name="Володарский"/>
          <p:cNvSpPr>
            <a:spLocks/>
          </p:cNvSpPr>
          <p:nvPr/>
        </p:nvSpPr>
        <p:spPr bwMode="auto">
          <a:xfrm>
            <a:off x="1047750" y="3562350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4" name="rvet"/>
          <p:cNvSpPr txBox="1">
            <a:spLocks noChangeAspect="1" noChangeArrowheads="1"/>
          </p:cNvSpPr>
          <p:nvPr/>
        </p:nvSpPr>
        <p:spPr bwMode="auto">
          <a:xfrm>
            <a:off x="3419872" y="1196752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165" name="rhah"/>
          <p:cNvSpPr txBox="1">
            <a:spLocks noChangeArrowheads="1"/>
          </p:cNvSpPr>
          <p:nvPr/>
        </p:nvSpPr>
        <p:spPr bwMode="auto">
          <a:xfrm>
            <a:off x="4381500" y="1285876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166" name="rtoha"/>
          <p:cNvSpPr txBox="1">
            <a:spLocks noChangeArrowheads="1"/>
          </p:cNvSpPr>
          <p:nvPr/>
        </p:nvSpPr>
        <p:spPr bwMode="auto">
          <a:xfrm flipV="1">
            <a:off x="5148064" y="1124744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Тоншаевский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67" name="rtonk" descr="Подпись: Тонкинский"/>
          <p:cNvSpPr txBox="1">
            <a:spLocks noChangeArrowheads="1"/>
          </p:cNvSpPr>
          <p:nvPr/>
        </p:nvSpPr>
        <p:spPr bwMode="auto">
          <a:xfrm>
            <a:off x="4476750" y="16287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Тонкинский</a:t>
            </a:r>
          </a:p>
        </p:txBody>
      </p:sp>
      <p:sp>
        <p:nvSpPr>
          <p:cNvPr id="168" name="rure"/>
          <p:cNvSpPr txBox="1">
            <a:spLocks noChangeArrowheads="1"/>
          </p:cNvSpPr>
          <p:nvPr/>
        </p:nvSpPr>
        <p:spPr bwMode="auto">
          <a:xfrm>
            <a:off x="3851920" y="1700808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Уренский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69" name="rvarn"/>
          <p:cNvSpPr txBox="1">
            <a:spLocks noChangeArrowheads="1"/>
          </p:cNvSpPr>
          <p:nvPr/>
        </p:nvSpPr>
        <p:spPr bwMode="auto">
          <a:xfrm>
            <a:off x="2895600" y="1457325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Варнавинский</a:t>
            </a:r>
          </a:p>
        </p:txBody>
      </p:sp>
      <p:sp>
        <p:nvSpPr>
          <p:cNvPr id="170" name="rkras"/>
          <p:cNvSpPr txBox="1">
            <a:spLocks noChangeArrowheads="1"/>
          </p:cNvSpPr>
          <p:nvPr/>
        </p:nvSpPr>
        <p:spPr bwMode="auto">
          <a:xfrm>
            <a:off x="3203848" y="2348880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Краснобаковский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71" name="rsar"/>
          <p:cNvSpPr txBox="1">
            <a:spLocks noChangeArrowheads="1"/>
          </p:cNvSpPr>
          <p:nvPr/>
        </p:nvSpPr>
        <p:spPr bwMode="auto">
          <a:xfrm>
            <a:off x="4457700" y="2152650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Шарангский</a:t>
            </a:r>
          </a:p>
        </p:txBody>
      </p:sp>
      <p:sp>
        <p:nvSpPr>
          <p:cNvPr id="172" name="rsem"/>
          <p:cNvSpPr txBox="1">
            <a:spLocks noChangeArrowheads="1"/>
          </p:cNvSpPr>
          <p:nvPr/>
        </p:nvSpPr>
        <p:spPr bwMode="auto">
          <a:xfrm>
            <a:off x="2495550" y="2867025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173" name="rvosk"/>
          <p:cNvSpPr txBox="1">
            <a:spLocks noChangeArrowheads="1"/>
          </p:cNvSpPr>
          <p:nvPr/>
        </p:nvSpPr>
        <p:spPr bwMode="auto">
          <a:xfrm>
            <a:off x="3635896" y="2852936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174" name="rkovr"/>
          <p:cNvSpPr txBox="1">
            <a:spLocks noChangeArrowheads="1"/>
          </p:cNvSpPr>
          <p:nvPr/>
        </p:nvSpPr>
        <p:spPr bwMode="auto">
          <a:xfrm>
            <a:off x="1933575" y="2057400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Ковернинский</a:t>
            </a:r>
          </a:p>
        </p:txBody>
      </p:sp>
      <p:sp>
        <p:nvSpPr>
          <p:cNvPr id="175" name="rsokol"/>
          <p:cNvSpPr txBox="1">
            <a:spLocks noChangeArrowheads="1"/>
          </p:cNvSpPr>
          <p:nvPr/>
        </p:nvSpPr>
        <p:spPr bwMode="auto">
          <a:xfrm>
            <a:off x="1743074" y="2019300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г.о.Сокольский</a:t>
            </a:r>
          </a:p>
        </p:txBody>
      </p:sp>
      <p:sp>
        <p:nvSpPr>
          <p:cNvPr id="176" name="rgor"/>
          <p:cNvSpPr txBox="1">
            <a:spLocks noChangeArrowheads="1"/>
          </p:cNvSpPr>
          <p:nvPr/>
        </p:nvSpPr>
        <p:spPr bwMode="auto">
          <a:xfrm>
            <a:off x="1752600" y="3057525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Городец-кий</a:t>
            </a:r>
          </a:p>
        </p:txBody>
      </p:sp>
      <p:sp>
        <p:nvSpPr>
          <p:cNvPr id="177" name="rbors"/>
          <p:cNvSpPr txBox="1">
            <a:spLocks noChangeArrowheads="1"/>
          </p:cNvSpPr>
          <p:nvPr/>
        </p:nvSpPr>
        <p:spPr bwMode="auto">
          <a:xfrm>
            <a:off x="2505075" y="3676650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178" name="rlisk"/>
          <p:cNvSpPr txBox="1">
            <a:spLocks noChangeArrowheads="1"/>
          </p:cNvSpPr>
          <p:nvPr/>
        </p:nvSpPr>
        <p:spPr bwMode="auto">
          <a:xfrm>
            <a:off x="3343275" y="3657600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Лыско-вский</a:t>
            </a:r>
          </a:p>
        </p:txBody>
      </p:sp>
      <p:sp>
        <p:nvSpPr>
          <p:cNvPr id="179" name="rvorot"/>
          <p:cNvSpPr txBox="1">
            <a:spLocks noChangeArrowheads="1"/>
          </p:cNvSpPr>
          <p:nvPr/>
        </p:nvSpPr>
        <p:spPr bwMode="auto">
          <a:xfrm>
            <a:off x="3762375" y="3609975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г.о.Воро-тынский</a:t>
            </a:r>
          </a:p>
        </p:txBody>
      </p:sp>
      <p:sp>
        <p:nvSpPr>
          <p:cNvPr id="180" name="rchka"/>
          <p:cNvSpPr txBox="1">
            <a:spLocks noChangeArrowheads="1"/>
          </p:cNvSpPr>
          <p:nvPr/>
        </p:nvSpPr>
        <p:spPr bwMode="auto">
          <a:xfrm>
            <a:off x="1247775" y="3114675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Чкаловскск</a:t>
            </a:r>
          </a:p>
        </p:txBody>
      </p:sp>
      <p:sp>
        <p:nvSpPr>
          <p:cNvPr id="181" name="rbalah"/>
          <p:cNvSpPr txBox="1">
            <a:spLocks noChangeArrowheads="1"/>
          </p:cNvSpPr>
          <p:nvPr/>
        </p:nvSpPr>
        <p:spPr bwMode="auto">
          <a:xfrm>
            <a:off x="1571625" y="3228975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182" name="rdzer"/>
          <p:cNvSpPr txBox="1">
            <a:spLocks noChangeArrowheads="1"/>
          </p:cNvSpPr>
          <p:nvPr/>
        </p:nvSpPr>
        <p:spPr bwMode="auto">
          <a:xfrm>
            <a:off x="1733550" y="3952875"/>
            <a:ext cx="4381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83" name="rvolod"/>
          <p:cNvSpPr txBox="1">
            <a:spLocks noChangeArrowheads="1"/>
          </p:cNvSpPr>
          <p:nvPr/>
        </p:nvSpPr>
        <p:spPr bwMode="auto">
          <a:xfrm>
            <a:off x="1057275" y="3743325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Володар-ский</a:t>
            </a:r>
          </a:p>
        </p:txBody>
      </p:sp>
      <p:sp>
        <p:nvSpPr>
          <p:cNvPr id="184" name="rnovgr"/>
          <p:cNvSpPr txBox="1">
            <a:spLocks noChangeArrowheads="1"/>
          </p:cNvSpPr>
          <p:nvPr/>
        </p:nvSpPr>
        <p:spPr bwMode="auto">
          <a:xfrm>
            <a:off x="2143125" y="36099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185" name="rpavlo"/>
          <p:cNvSpPr txBox="1">
            <a:spLocks noChangeArrowheads="1"/>
          </p:cNvSpPr>
          <p:nvPr/>
        </p:nvSpPr>
        <p:spPr bwMode="auto">
          <a:xfrm>
            <a:off x="1133475" y="4019550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186" name="rvacha"/>
          <p:cNvSpPr txBox="1">
            <a:spLocks noChangeArrowheads="1"/>
          </p:cNvSpPr>
          <p:nvPr/>
        </p:nvSpPr>
        <p:spPr bwMode="auto">
          <a:xfrm>
            <a:off x="885825" y="4438650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Вачский</a:t>
            </a:r>
          </a:p>
        </p:txBody>
      </p:sp>
      <p:sp>
        <p:nvSpPr>
          <p:cNvPr id="187" name="rsosn"/>
          <p:cNvSpPr txBox="1">
            <a:spLocks noChangeArrowheads="1"/>
          </p:cNvSpPr>
          <p:nvPr/>
        </p:nvSpPr>
        <p:spPr bwMode="auto">
          <a:xfrm>
            <a:off x="1331640" y="4797152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188" name="rbogor"/>
          <p:cNvSpPr txBox="1">
            <a:spLocks noChangeArrowheads="1"/>
          </p:cNvSpPr>
          <p:nvPr/>
        </p:nvSpPr>
        <p:spPr bwMode="auto">
          <a:xfrm>
            <a:off x="1666875" y="3886200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Богородский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89" name="rkstov"/>
          <p:cNvSpPr txBox="1">
            <a:spLocks noChangeArrowheads="1"/>
          </p:cNvSpPr>
          <p:nvPr/>
        </p:nvSpPr>
        <p:spPr bwMode="auto">
          <a:xfrm>
            <a:off x="2466975" y="4086225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190" name="rspas"/>
          <p:cNvSpPr txBox="1">
            <a:spLocks noChangeArrowheads="1"/>
          </p:cNvSpPr>
          <p:nvPr/>
        </p:nvSpPr>
        <p:spPr bwMode="auto">
          <a:xfrm>
            <a:off x="3752850" y="4305300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191" name="rdalk"/>
          <p:cNvSpPr txBox="1">
            <a:spLocks noChangeArrowheads="1"/>
          </p:cNvSpPr>
          <p:nvPr/>
        </p:nvSpPr>
        <p:spPr bwMode="auto">
          <a:xfrm>
            <a:off x="1962150" y="4400550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Дальне-константиновский</a:t>
            </a:r>
          </a:p>
        </p:txBody>
      </p:sp>
      <p:sp>
        <p:nvSpPr>
          <p:cNvPr id="192" name="rbolmu"/>
          <p:cNvSpPr txBox="1">
            <a:spLocks noChangeArrowheads="1"/>
          </p:cNvSpPr>
          <p:nvPr/>
        </p:nvSpPr>
        <p:spPr bwMode="auto">
          <a:xfrm>
            <a:off x="2847976" y="474345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Больше-мураш-кинский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93" name="rknag"/>
          <p:cNvSpPr txBox="1">
            <a:spLocks noChangeArrowheads="1"/>
          </p:cNvSpPr>
          <p:nvPr/>
        </p:nvSpPr>
        <p:spPr bwMode="auto">
          <a:xfrm>
            <a:off x="3305175" y="474345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</a:p>
        </p:txBody>
      </p:sp>
      <p:sp>
        <p:nvSpPr>
          <p:cNvPr id="194" name="rnava"/>
          <p:cNvSpPr txBox="1">
            <a:spLocks noChangeArrowheads="1"/>
          </p:cNvSpPr>
          <p:nvPr/>
        </p:nvSpPr>
        <p:spPr bwMode="auto">
          <a:xfrm>
            <a:off x="504825" y="5172075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195" name="rarda"/>
          <p:cNvSpPr txBox="1">
            <a:spLocks noChangeArrowheads="1"/>
          </p:cNvSpPr>
          <p:nvPr/>
        </p:nvSpPr>
        <p:spPr bwMode="auto">
          <a:xfrm>
            <a:off x="1219200" y="5362575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Ардатов-ский</a:t>
            </a:r>
          </a:p>
        </p:txBody>
      </p:sp>
      <p:sp>
        <p:nvSpPr>
          <p:cNvPr id="196" name="rarza"/>
          <p:cNvSpPr txBox="1">
            <a:spLocks noChangeArrowheads="1"/>
          </p:cNvSpPr>
          <p:nvPr/>
        </p:nvSpPr>
        <p:spPr bwMode="auto">
          <a:xfrm>
            <a:off x="1876425" y="5476875"/>
            <a:ext cx="4762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Арзамас-ский</a:t>
            </a:r>
          </a:p>
        </p:txBody>
      </p:sp>
      <p:sp>
        <p:nvSpPr>
          <p:cNvPr id="197" name="rvad"/>
          <p:cNvSpPr txBox="1">
            <a:spLocks noChangeArrowheads="1"/>
          </p:cNvSpPr>
          <p:nvPr/>
        </p:nvSpPr>
        <p:spPr bwMode="auto">
          <a:xfrm>
            <a:off x="2333625" y="5029200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198" name="rperev"/>
          <p:cNvSpPr txBox="1">
            <a:spLocks noChangeArrowheads="1"/>
          </p:cNvSpPr>
          <p:nvPr/>
        </p:nvSpPr>
        <p:spPr bwMode="auto">
          <a:xfrm>
            <a:off x="2667000" y="4724400"/>
            <a:ext cx="333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Перевоз-ский</a:t>
            </a:r>
          </a:p>
        </p:txBody>
      </p:sp>
      <p:sp>
        <p:nvSpPr>
          <p:cNvPr id="199" name="rbytyr"/>
          <p:cNvSpPr txBox="1">
            <a:spLocks noChangeArrowheads="1"/>
          </p:cNvSpPr>
          <p:nvPr/>
        </p:nvSpPr>
        <p:spPr bwMode="auto">
          <a:xfrm>
            <a:off x="3057525" y="4905375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Бутур-линский</a:t>
            </a:r>
          </a:p>
        </p:txBody>
      </p:sp>
      <p:sp>
        <p:nvSpPr>
          <p:cNvPr id="200" name="rserg"/>
          <p:cNvSpPr txBox="1">
            <a:spLocks noChangeArrowheads="1"/>
          </p:cNvSpPr>
          <p:nvPr/>
        </p:nvSpPr>
        <p:spPr bwMode="auto">
          <a:xfrm>
            <a:off x="3514725" y="4848225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Сергач-ский</a:t>
            </a:r>
          </a:p>
        </p:txBody>
      </p:sp>
      <p:sp>
        <p:nvSpPr>
          <p:cNvPr id="201" name="rpila"/>
          <p:cNvSpPr txBox="1">
            <a:spLocks noChangeArrowheads="1"/>
          </p:cNvSpPr>
          <p:nvPr/>
        </p:nvSpPr>
        <p:spPr bwMode="auto">
          <a:xfrm>
            <a:off x="4067944" y="5373216"/>
            <a:ext cx="557783" cy="37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 dirty="0" err="1">
                <a:solidFill>
                  <a:srgbClr val="000000"/>
                </a:solidFill>
                <a:latin typeface="Arial CYR"/>
                <a:cs typeface="Arial CYR"/>
              </a:rPr>
              <a:t>Пиль-нен-ский</a:t>
            </a:r>
            <a:endParaRPr lang="ru-RU" sz="7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02" name="rkyle"/>
          <p:cNvSpPr txBox="1">
            <a:spLocks noChangeArrowheads="1"/>
          </p:cNvSpPr>
          <p:nvPr/>
        </p:nvSpPr>
        <p:spPr bwMode="auto">
          <a:xfrm>
            <a:off x="695325" y="517207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03" name="rhat"/>
          <p:cNvSpPr txBox="1">
            <a:spLocks noChangeArrowheads="1"/>
          </p:cNvSpPr>
          <p:nvPr/>
        </p:nvSpPr>
        <p:spPr bwMode="auto">
          <a:xfrm>
            <a:off x="2295525" y="55054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204" name="rgaga"/>
          <p:cNvSpPr txBox="1">
            <a:spLocks noChangeArrowheads="1"/>
          </p:cNvSpPr>
          <p:nvPr/>
        </p:nvSpPr>
        <p:spPr bwMode="auto">
          <a:xfrm>
            <a:off x="3114675" y="5772150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205" name="rkrso"/>
          <p:cNvSpPr txBox="1">
            <a:spLocks noChangeArrowheads="1"/>
          </p:cNvSpPr>
          <p:nvPr/>
        </p:nvSpPr>
        <p:spPr bwMode="auto">
          <a:xfrm>
            <a:off x="3635896" y="5157192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Красно-октябрь</a:t>
            </a: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-</a:t>
            </a:r>
          </a:p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06" name="rsech"/>
          <p:cNvSpPr txBox="1">
            <a:spLocks noChangeArrowheads="1"/>
          </p:cNvSpPr>
          <p:nvPr/>
        </p:nvSpPr>
        <p:spPr bwMode="auto">
          <a:xfrm>
            <a:off x="3924300" y="5524500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Сеченовский</a:t>
            </a:r>
          </a:p>
        </p:txBody>
      </p:sp>
      <p:sp>
        <p:nvSpPr>
          <p:cNvPr id="207" name="rviks"/>
          <p:cNvSpPr txBox="1">
            <a:spLocks noChangeArrowheads="1"/>
          </p:cNvSpPr>
          <p:nvPr/>
        </p:nvSpPr>
        <p:spPr bwMode="auto">
          <a:xfrm>
            <a:off x="276225" y="5534025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208" name="rvozn"/>
          <p:cNvSpPr txBox="1">
            <a:spLocks noChangeArrowheads="1"/>
          </p:cNvSpPr>
          <p:nvPr/>
        </p:nvSpPr>
        <p:spPr bwMode="auto">
          <a:xfrm>
            <a:off x="809625" y="6029325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209" name="rdivo"/>
          <p:cNvSpPr txBox="1">
            <a:spLocks noChangeArrowheads="1"/>
          </p:cNvSpPr>
          <p:nvPr/>
        </p:nvSpPr>
        <p:spPr bwMode="auto">
          <a:xfrm>
            <a:off x="1352550" y="5734050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Диве-евский</a:t>
            </a:r>
          </a:p>
        </p:txBody>
      </p:sp>
      <p:sp>
        <p:nvSpPr>
          <p:cNvPr id="210" name="rpervo"/>
          <p:cNvSpPr txBox="1">
            <a:spLocks noChangeArrowheads="1"/>
          </p:cNvSpPr>
          <p:nvPr/>
        </p:nvSpPr>
        <p:spPr bwMode="auto">
          <a:xfrm>
            <a:off x="1828800" y="6248400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211" name="rluko"/>
          <p:cNvSpPr txBox="1">
            <a:spLocks noChangeArrowheads="1"/>
          </p:cNvSpPr>
          <p:nvPr/>
        </p:nvSpPr>
        <p:spPr bwMode="auto">
          <a:xfrm>
            <a:off x="2619375" y="5895975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Лукояновский</a:t>
            </a:r>
          </a:p>
        </p:txBody>
      </p:sp>
      <p:sp>
        <p:nvSpPr>
          <p:cNvPr id="212" name="rbbol"/>
          <p:cNvSpPr txBox="1">
            <a:spLocks noChangeArrowheads="1"/>
          </p:cNvSpPr>
          <p:nvPr/>
        </p:nvSpPr>
        <p:spPr bwMode="auto">
          <a:xfrm>
            <a:off x="3257550" y="5915025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213" name="rpoch"/>
          <p:cNvSpPr txBox="1">
            <a:spLocks noChangeArrowheads="1"/>
          </p:cNvSpPr>
          <p:nvPr/>
        </p:nvSpPr>
        <p:spPr bwMode="auto">
          <a:xfrm>
            <a:off x="2743200" y="648652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Починковский</a:t>
            </a:r>
          </a:p>
        </p:txBody>
      </p:sp>
      <p:sp>
        <p:nvSpPr>
          <p:cNvPr id="214" name="Oval 511"/>
          <p:cNvSpPr>
            <a:spLocks noChangeArrowheads="1"/>
          </p:cNvSpPr>
          <p:nvPr/>
        </p:nvSpPr>
        <p:spPr bwMode="auto">
          <a:xfrm>
            <a:off x="1495425" y="6419850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15" name="Oval 512"/>
          <p:cNvSpPr>
            <a:spLocks noChangeArrowheads="1"/>
          </p:cNvSpPr>
          <p:nvPr/>
        </p:nvSpPr>
        <p:spPr bwMode="auto">
          <a:xfrm>
            <a:off x="1438275" y="6410325"/>
            <a:ext cx="466725" cy="266700"/>
          </a:xfrm>
          <a:prstGeom prst="ellipse">
            <a:avLst/>
          </a:prstGeom>
          <a:solidFill>
            <a:srgbClr val="AFDD7D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 Саров</a:t>
            </a:r>
          </a:p>
        </p:txBody>
      </p:sp>
      <p:sp>
        <p:nvSpPr>
          <p:cNvPr id="216" name="Oval 512"/>
          <p:cNvSpPr>
            <a:spLocks noChangeArrowheads="1"/>
          </p:cNvSpPr>
          <p:nvPr/>
        </p:nvSpPr>
        <p:spPr bwMode="auto">
          <a:xfrm>
            <a:off x="1838325" y="5248275"/>
            <a:ext cx="466725" cy="266700"/>
          </a:xfrm>
          <a:prstGeom prst="ellipse">
            <a:avLst/>
          </a:prstGeom>
          <a:solidFill>
            <a:srgbClr val="AFDD7D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г.Арзамас</a:t>
            </a:r>
          </a:p>
        </p:txBody>
      </p:sp>
      <p:graphicFrame>
        <p:nvGraphicFramePr>
          <p:cNvPr id="217" name="Таблица 216"/>
          <p:cNvGraphicFramePr>
            <a:graphicFrameLocks noGrp="1"/>
          </p:cNvGraphicFramePr>
          <p:nvPr/>
        </p:nvGraphicFramePr>
        <p:xfrm>
          <a:off x="6156176" y="2924944"/>
          <a:ext cx="2232245" cy="2847952"/>
        </p:xfrm>
        <a:graphic>
          <a:graphicData uri="http://schemas.openxmlformats.org/drawingml/2006/table">
            <a:tbl>
              <a:tblPr/>
              <a:tblGrid>
                <a:gridCol w="772701"/>
                <a:gridCol w="120197"/>
                <a:gridCol w="446449"/>
                <a:gridCol w="446449"/>
                <a:gridCol w="446449"/>
              </a:tblGrid>
              <a:tr h="5437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Критерии состояния наркоситуации: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700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Зеленый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нейтральное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Желтый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сложное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Оранжевый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предкризисное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Красный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критическое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03189"/>
            <a:ext cx="1008113" cy="58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75656" y="116334"/>
            <a:ext cx="7200900" cy="432346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первичной заболеваемости наркоманией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4"/>
          <p:cNvSpPr/>
          <p:nvPr/>
        </p:nvSpPr>
        <p:spPr>
          <a:xfrm>
            <a:off x="683568" y="4293096"/>
            <a:ext cx="8064896" cy="223224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0800" tIns="50800" rIns="50800" bIns="50800" spcCol="1270" anchor="ctr"/>
          <a:lstStyle/>
          <a:p>
            <a:pPr algn="ctr"/>
            <a:endParaRPr lang="ru-RU" sz="2200" dirty="0"/>
          </a:p>
        </p:txBody>
      </p:sp>
      <p:sp>
        <p:nvSpPr>
          <p:cNvPr id="112" name="Ветлужский"/>
          <p:cNvSpPr>
            <a:spLocks/>
          </p:cNvSpPr>
          <p:nvPr/>
        </p:nvSpPr>
        <p:spPr bwMode="auto">
          <a:xfrm>
            <a:off x="3171825" y="847725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3" name="Шахунский"/>
          <p:cNvSpPr>
            <a:spLocks/>
          </p:cNvSpPr>
          <p:nvPr/>
        </p:nvSpPr>
        <p:spPr bwMode="auto">
          <a:xfrm>
            <a:off x="4257675" y="866775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4" name="Тоншаевский"/>
          <p:cNvSpPr>
            <a:spLocks/>
          </p:cNvSpPr>
          <p:nvPr/>
        </p:nvSpPr>
        <p:spPr bwMode="auto">
          <a:xfrm>
            <a:off x="4972050" y="952500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5" name="Уреньский"/>
          <p:cNvSpPr>
            <a:spLocks/>
          </p:cNvSpPr>
          <p:nvPr/>
        </p:nvSpPr>
        <p:spPr bwMode="auto">
          <a:xfrm>
            <a:off x="3619500" y="1466850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6" name="Тонкинский"/>
          <p:cNvSpPr>
            <a:spLocks/>
          </p:cNvSpPr>
          <p:nvPr/>
        </p:nvSpPr>
        <p:spPr bwMode="auto">
          <a:xfrm>
            <a:off x="4171950" y="1847850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7" name="Варнавинский"/>
          <p:cNvSpPr>
            <a:spLocks/>
          </p:cNvSpPr>
          <p:nvPr/>
        </p:nvSpPr>
        <p:spPr bwMode="auto">
          <a:xfrm>
            <a:off x="2628900" y="1266825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3" name="Краснобаковский"/>
          <p:cNvSpPr>
            <a:spLocks/>
          </p:cNvSpPr>
          <p:nvPr/>
        </p:nvSpPr>
        <p:spPr bwMode="auto">
          <a:xfrm>
            <a:off x="2971800" y="2076450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4" name="Шарангский"/>
          <p:cNvSpPr>
            <a:spLocks/>
          </p:cNvSpPr>
          <p:nvPr/>
        </p:nvSpPr>
        <p:spPr bwMode="auto">
          <a:xfrm>
            <a:off x="4314825" y="2076450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5" name="Ковернинский"/>
          <p:cNvSpPr>
            <a:spLocks/>
          </p:cNvSpPr>
          <p:nvPr/>
        </p:nvSpPr>
        <p:spPr bwMode="auto">
          <a:xfrm>
            <a:off x="1895475" y="1828800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6" name="Сокольский"/>
          <p:cNvSpPr>
            <a:spLocks/>
          </p:cNvSpPr>
          <p:nvPr/>
        </p:nvSpPr>
        <p:spPr bwMode="auto">
          <a:xfrm>
            <a:off x="1590675" y="1743075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7" name="Воскресенский"/>
          <p:cNvSpPr>
            <a:spLocks/>
          </p:cNvSpPr>
          <p:nvPr/>
        </p:nvSpPr>
        <p:spPr bwMode="auto">
          <a:xfrm>
            <a:off x="3200400" y="2352675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8" name="Семеновский"/>
          <p:cNvSpPr>
            <a:spLocks/>
          </p:cNvSpPr>
          <p:nvPr/>
        </p:nvSpPr>
        <p:spPr bwMode="auto">
          <a:xfrm>
            <a:off x="2371725" y="2028825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9" name="Городецкий"/>
          <p:cNvSpPr>
            <a:spLocks/>
          </p:cNvSpPr>
          <p:nvPr/>
        </p:nvSpPr>
        <p:spPr bwMode="auto">
          <a:xfrm>
            <a:off x="1752600" y="2676525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0" name="Чкаловский"/>
          <p:cNvSpPr>
            <a:spLocks/>
          </p:cNvSpPr>
          <p:nvPr/>
        </p:nvSpPr>
        <p:spPr bwMode="auto">
          <a:xfrm>
            <a:off x="1228725" y="2952750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1" name="Борский"/>
          <p:cNvSpPr>
            <a:spLocks/>
          </p:cNvSpPr>
          <p:nvPr/>
        </p:nvSpPr>
        <p:spPr bwMode="auto">
          <a:xfrm>
            <a:off x="2133600" y="2895600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2" name="Лысковский"/>
          <p:cNvSpPr>
            <a:spLocks/>
          </p:cNvSpPr>
          <p:nvPr/>
        </p:nvSpPr>
        <p:spPr bwMode="auto">
          <a:xfrm>
            <a:off x="3219450" y="3600450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3" name="Лысковский 2"/>
          <p:cNvSpPr>
            <a:spLocks/>
          </p:cNvSpPr>
          <p:nvPr/>
        </p:nvSpPr>
        <p:spPr bwMode="auto">
          <a:xfrm>
            <a:off x="3028950" y="4286250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4" name="Воротынский"/>
          <p:cNvSpPr>
            <a:spLocks/>
          </p:cNvSpPr>
          <p:nvPr/>
        </p:nvSpPr>
        <p:spPr bwMode="auto">
          <a:xfrm>
            <a:off x="3705225" y="3600450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5" name="Воротынский 2"/>
          <p:cNvSpPr>
            <a:spLocks/>
          </p:cNvSpPr>
          <p:nvPr/>
        </p:nvSpPr>
        <p:spPr bwMode="auto">
          <a:xfrm>
            <a:off x="3790950" y="4219575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6" name="Балахнинский"/>
          <p:cNvSpPr>
            <a:spLocks/>
          </p:cNvSpPr>
          <p:nvPr/>
        </p:nvSpPr>
        <p:spPr bwMode="auto">
          <a:xfrm>
            <a:off x="1438275" y="3362325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7" name="Нижний Новгород"/>
          <p:cNvSpPr>
            <a:spLocks/>
          </p:cNvSpPr>
          <p:nvPr/>
        </p:nvSpPr>
        <p:spPr bwMode="auto">
          <a:xfrm>
            <a:off x="2085975" y="3790950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8" name="Дзержинск"/>
          <p:cNvSpPr>
            <a:spLocks/>
          </p:cNvSpPr>
          <p:nvPr/>
        </p:nvSpPr>
        <p:spPr bwMode="auto">
          <a:xfrm>
            <a:off x="1724025" y="3876675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9" name="Кстовский"/>
          <p:cNvSpPr>
            <a:spLocks/>
          </p:cNvSpPr>
          <p:nvPr/>
        </p:nvSpPr>
        <p:spPr bwMode="auto">
          <a:xfrm>
            <a:off x="2219325" y="4019550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0" name="Богородский"/>
          <p:cNvSpPr>
            <a:spLocks/>
          </p:cNvSpPr>
          <p:nvPr/>
        </p:nvSpPr>
        <p:spPr bwMode="auto">
          <a:xfrm>
            <a:off x="1571625" y="4086225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1" name="Дальнеконстантиновский"/>
          <p:cNvSpPr>
            <a:spLocks/>
          </p:cNvSpPr>
          <p:nvPr/>
        </p:nvSpPr>
        <p:spPr bwMode="auto">
          <a:xfrm>
            <a:off x="1952625" y="4371975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2" name="Перевозский"/>
          <p:cNvSpPr>
            <a:spLocks/>
          </p:cNvSpPr>
          <p:nvPr/>
        </p:nvSpPr>
        <p:spPr bwMode="auto">
          <a:xfrm>
            <a:off x="2667000" y="4762500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3" name="Вадский"/>
          <p:cNvSpPr>
            <a:spLocks/>
          </p:cNvSpPr>
          <p:nvPr/>
        </p:nvSpPr>
        <p:spPr bwMode="auto">
          <a:xfrm>
            <a:off x="2314575" y="4981575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4" name="Большемурашкинский"/>
          <p:cNvSpPr>
            <a:spLocks/>
          </p:cNvSpPr>
          <p:nvPr/>
        </p:nvSpPr>
        <p:spPr bwMode="auto">
          <a:xfrm>
            <a:off x="2781300" y="4657725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5" name="Княгининский"/>
          <p:cNvSpPr>
            <a:spLocks/>
          </p:cNvSpPr>
          <p:nvPr/>
        </p:nvSpPr>
        <p:spPr bwMode="auto">
          <a:xfrm>
            <a:off x="3209925" y="4667250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6" name="Спасский"/>
          <p:cNvSpPr>
            <a:spLocks/>
          </p:cNvSpPr>
          <p:nvPr/>
        </p:nvSpPr>
        <p:spPr bwMode="auto">
          <a:xfrm>
            <a:off x="3695700" y="4438650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7" name="Пильненский"/>
          <p:cNvSpPr>
            <a:spLocks/>
          </p:cNvSpPr>
          <p:nvPr/>
        </p:nvSpPr>
        <p:spPr bwMode="auto">
          <a:xfrm>
            <a:off x="3971925" y="4619625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8" name="Вачский"/>
          <p:cNvSpPr>
            <a:spLocks/>
          </p:cNvSpPr>
          <p:nvPr/>
        </p:nvSpPr>
        <p:spPr bwMode="auto">
          <a:xfrm>
            <a:off x="723900" y="4505325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9" name="Сосновский"/>
          <p:cNvSpPr>
            <a:spLocks/>
          </p:cNvSpPr>
          <p:nvPr/>
        </p:nvSpPr>
        <p:spPr bwMode="auto">
          <a:xfrm>
            <a:off x="1276350" y="4581525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0" name="Арзамасский"/>
          <p:cNvSpPr>
            <a:spLocks/>
          </p:cNvSpPr>
          <p:nvPr/>
        </p:nvSpPr>
        <p:spPr bwMode="auto">
          <a:xfrm>
            <a:off x="1628775" y="5029200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1" name="Бутурлинский"/>
          <p:cNvSpPr>
            <a:spLocks/>
          </p:cNvSpPr>
          <p:nvPr/>
        </p:nvSpPr>
        <p:spPr bwMode="auto">
          <a:xfrm>
            <a:off x="2809875" y="4991100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2" name="Сергачский"/>
          <p:cNvSpPr>
            <a:spLocks/>
          </p:cNvSpPr>
          <p:nvPr/>
        </p:nvSpPr>
        <p:spPr bwMode="auto">
          <a:xfrm>
            <a:off x="3448050" y="4905375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3" name="Краснооктябрьский"/>
          <p:cNvSpPr>
            <a:spLocks/>
          </p:cNvSpPr>
          <p:nvPr/>
        </p:nvSpPr>
        <p:spPr bwMode="auto">
          <a:xfrm>
            <a:off x="3609975" y="5476875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4" name="Сеченовский"/>
          <p:cNvSpPr>
            <a:spLocks/>
          </p:cNvSpPr>
          <p:nvPr/>
        </p:nvSpPr>
        <p:spPr bwMode="auto">
          <a:xfrm>
            <a:off x="3905250" y="5524500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5" name="Навашинский"/>
          <p:cNvSpPr>
            <a:spLocks/>
          </p:cNvSpPr>
          <p:nvPr/>
        </p:nvSpPr>
        <p:spPr bwMode="auto">
          <a:xfrm>
            <a:off x="371475" y="4886325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6" name="Ардатовский"/>
          <p:cNvSpPr>
            <a:spLocks/>
          </p:cNvSpPr>
          <p:nvPr/>
        </p:nvSpPr>
        <p:spPr bwMode="auto">
          <a:xfrm>
            <a:off x="1038225" y="5172075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7" name="Шатковский"/>
          <p:cNvSpPr>
            <a:spLocks/>
          </p:cNvSpPr>
          <p:nvPr/>
        </p:nvSpPr>
        <p:spPr bwMode="auto">
          <a:xfrm>
            <a:off x="2095500" y="5619750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8" name="Гагинский"/>
          <p:cNvSpPr>
            <a:spLocks/>
          </p:cNvSpPr>
          <p:nvPr/>
        </p:nvSpPr>
        <p:spPr bwMode="auto">
          <a:xfrm>
            <a:off x="2943225" y="5524500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9" name="Большеболдинский"/>
          <p:cNvSpPr>
            <a:spLocks/>
          </p:cNvSpPr>
          <p:nvPr/>
        </p:nvSpPr>
        <p:spPr bwMode="auto">
          <a:xfrm>
            <a:off x="3171825" y="5962650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0" name="Кулебакский"/>
          <p:cNvSpPr>
            <a:spLocks/>
          </p:cNvSpPr>
          <p:nvPr/>
        </p:nvSpPr>
        <p:spPr bwMode="auto">
          <a:xfrm>
            <a:off x="523875" y="5334000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1" name="Выксунский"/>
          <p:cNvSpPr>
            <a:spLocks/>
          </p:cNvSpPr>
          <p:nvPr/>
        </p:nvSpPr>
        <p:spPr bwMode="auto">
          <a:xfrm>
            <a:off x="114300" y="5419725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FF4B4B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2" name="Вознесенский"/>
          <p:cNvSpPr>
            <a:spLocks/>
          </p:cNvSpPr>
          <p:nvPr/>
        </p:nvSpPr>
        <p:spPr bwMode="auto">
          <a:xfrm>
            <a:off x="714375" y="6105525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3" name="Дивеевский"/>
          <p:cNvSpPr>
            <a:spLocks/>
          </p:cNvSpPr>
          <p:nvPr/>
        </p:nvSpPr>
        <p:spPr bwMode="auto">
          <a:xfrm>
            <a:off x="1238250" y="5695950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4" name="Первомайский"/>
          <p:cNvSpPr>
            <a:spLocks/>
          </p:cNvSpPr>
          <p:nvPr/>
        </p:nvSpPr>
        <p:spPr bwMode="auto">
          <a:xfrm>
            <a:off x="1743075" y="5972175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5" name="Лукояновский"/>
          <p:cNvSpPr>
            <a:spLocks/>
          </p:cNvSpPr>
          <p:nvPr/>
        </p:nvSpPr>
        <p:spPr bwMode="auto">
          <a:xfrm>
            <a:off x="2371725" y="5953125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6" name="Починковский"/>
          <p:cNvSpPr>
            <a:spLocks/>
          </p:cNvSpPr>
          <p:nvPr/>
        </p:nvSpPr>
        <p:spPr bwMode="auto">
          <a:xfrm>
            <a:off x="2514600" y="6410325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7" name="Павловский"/>
          <p:cNvSpPr>
            <a:spLocks/>
          </p:cNvSpPr>
          <p:nvPr/>
        </p:nvSpPr>
        <p:spPr bwMode="auto">
          <a:xfrm>
            <a:off x="1057275" y="4114800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8" name="Володарский"/>
          <p:cNvSpPr>
            <a:spLocks/>
          </p:cNvSpPr>
          <p:nvPr/>
        </p:nvSpPr>
        <p:spPr bwMode="auto">
          <a:xfrm>
            <a:off x="1047750" y="3562350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9" name="rvet"/>
          <p:cNvSpPr txBox="1">
            <a:spLocks noChangeAspect="1" noChangeArrowheads="1"/>
          </p:cNvSpPr>
          <p:nvPr/>
        </p:nvSpPr>
        <p:spPr bwMode="auto">
          <a:xfrm>
            <a:off x="3563888" y="1196752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270" name="rhah"/>
          <p:cNvSpPr txBox="1">
            <a:spLocks noChangeArrowheads="1"/>
          </p:cNvSpPr>
          <p:nvPr/>
        </p:nvSpPr>
        <p:spPr bwMode="auto">
          <a:xfrm>
            <a:off x="4355976" y="1412776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271" name="rtoha"/>
          <p:cNvSpPr txBox="1">
            <a:spLocks noChangeArrowheads="1"/>
          </p:cNvSpPr>
          <p:nvPr/>
        </p:nvSpPr>
        <p:spPr bwMode="auto">
          <a:xfrm flipV="1">
            <a:off x="5148064" y="1196752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Тоншаевский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72" name="rtonk" descr="Подпись: Тонкинский"/>
          <p:cNvSpPr txBox="1">
            <a:spLocks noChangeArrowheads="1"/>
          </p:cNvSpPr>
          <p:nvPr/>
        </p:nvSpPr>
        <p:spPr bwMode="auto">
          <a:xfrm>
            <a:off x="4355976" y="2060848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Тонкинский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73" name="rure"/>
          <p:cNvSpPr txBox="1">
            <a:spLocks noChangeArrowheads="1"/>
          </p:cNvSpPr>
          <p:nvPr/>
        </p:nvSpPr>
        <p:spPr bwMode="auto">
          <a:xfrm>
            <a:off x="3851920" y="1844824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Уренский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74" name="rvarn"/>
          <p:cNvSpPr txBox="1">
            <a:spLocks noChangeArrowheads="1"/>
          </p:cNvSpPr>
          <p:nvPr/>
        </p:nvSpPr>
        <p:spPr bwMode="auto">
          <a:xfrm>
            <a:off x="2843808" y="1628800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Варнавинский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75" name="rkras"/>
          <p:cNvSpPr txBox="1">
            <a:spLocks noChangeArrowheads="1"/>
          </p:cNvSpPr>
          <p:nvPr/>
        </p:nvSpPr>
        <p:spPr bwMode="auto">
          <a:xfrm>
            <a:off x="3203848" y="2420888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Краснобаковский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76" name="rsar"/>
          <p:cNvSpPr txBox="1">
            <a:spLocks noChangeArrowheads="1"/>
          </p:cNvSpPr>
          <p:nvPr/>
        </p:nvSpPr>
        <p:spPr bwMode="auto">
          <a:xfrm>
            <a:off x="4427984" y="2492896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Шарангский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77" name="rsem"/>
          <p:cNvSpPr txBox="1">
            <a:spLocks noChangeArrowheads="1"/>
          </p:cNvSpPr>
          <p:nvPr/>
        </p:nvSpPr>
        <p:spPr bwMode="auto">
          <a:xfrm>
            <a:off x="2495550" y="2867025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278" name="rvosk"/>
          <p:cNvSpPr txBox="1">
            <a:spLocks noChangeArrowheads="1"/>
          </p:cNvSpPr>
          <p:nvPr/>
        </p:nvSpPr>
        <p:spPr bwMode="auto">
          <a:xfrm>
            <a:off x="3635896" y="2852936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279" name="rkovr"/>
          <p:cNvSpPr txBox="1">
            <a:spLocks noChangeArrowheads="1"/>
          </p:cNvSpPr>
          <p:nvPr/>
        </p:nvSpPr>
        <p:spPr bwMode="auto">
          <a:xfrm>
            <a:off x="1979712" y="2348880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Ковернинский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80" name="rsokol"/>
          <p:cNvSpPr txBox="1">
            <a:spLocks noChangeArrowheads="1"/>
          </p:cNvSpPr>
          <p:nvPr/>
        </p:nvSpPr>
        <p:spPr bwMode="auto">
          <a:xfrm>
            <a:off x="1743074" y="2019300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г.о.Сокольский</a:t>
            </a:r>
          </a:p>
        </p:txBody>
      </p:sp>
      <p:sp>
        <p:nvSpPr>
          <p:cNvPr id="281" name="rgor"/>
          <p:cNvSpPr txBox="1">
            <a:spLocks noChangeArrowheads="1"/>
          </p:cNvSpPr>
          <p:nvPr/>
        </p:nvSpPr>
        <p:spPr bwMode="auto">
          <a:xfrm>
            <a:off x="1752600" y="3057525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Городец-кий</a:t>
            </a:r>
          </a:p>
        </p:txBody>
      </p:sp>
      <p:sp>
        <p:nvSpPr>
          <p:cNvPr id="282" name="rbors"/>
          <p:cNvSpPr txBox="1">
            <a:spLocks noChangeArrowheads="1"/>
          </p:cNvSpPr>
          <p:nvPr/>
        </p:nvSpPr>
        <p:spPr bwMode="auto">
          <a:xfrm>
            <a:off x="2505075" y="3676650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283" name="rlisk"/>
          <p:cNvSpPr txBox="1">
            <a:spLocks noChangeArrowheads="1"/>
          </p:cNvSpPr>
          <p:nvPr/>
        </p:nvSpPr>
        <p:spPr bwMode="auto">
          <a:xfrm>
            <a:off x="3347864" y="3861048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Лыско-вский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84" name="rvorot"/>
          <p:cNvSpPr txBox="1">
            <a:spLocks noChangeArrowheads="1"/>
          </p:cNvSpPr>
          <p:nvPr/>
        </p:nvSpPr>
        <p:spPr bwMode="auto">
          <a:xfrm>
            <a:off x="3779912" y="3789040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г.о.Воро-тынский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85" name="rchka"/>
          <p:cNvSpPr txBox="1">
            <a:spLocks noChangeArrowheads="1"/>
          </p:cNvSpPr>
          <p:nvPr/>
        </p:nvSpPr>
        <p:spPr bwMode="auto">
          <a:xfrm>
            <a:off x="1247775" y="3114675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Чкаловскск</a:t>
            </a:r>
          </a:p>
        </p:txBody>
      </p:sp>
      <p:sp>
        <p:nvSpPr>
          <p:cNvPr id="286" name="rbalah"/>
          <p:cNvSpPr txBox="1">
            <a:spLocks noChangeArrowheads="1"/>
          </p:cNvSpPr>
          <p:nvPr/>
        </p:nvSpPr>
        <p:spPr bwMode="auto">
          <a:xfrm>
            <a:off x="1547664" y="3573016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Балах-нинский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87" name="rdzer"/>
          <p:cNvSpPr txBox="1">
            <a:spLocks noChangeArrowheads="1"/>
          </p:cNvSpPr>
          <p:nvPr/>
        </p:nvSpPr>
        <p:spPr bwMode="auto">
          <a:xfrm>
            <a:off x="1733550" y="3952875"/>
            <a:ext cx="4381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88" name="rvolod"/>
          <p:cNvSpPr txBox="1">
            <a:spLocks noChangeArrowheads="1"/>
          </p:cNvSpPr>
          <p:nvPr/>
        </p:nvSpPr>
        <p:spPr bwMode="auto">
          <a:xfrm>
            <a:off x="1057275" y="3743325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Володар-ский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89" name="rnovgr"/>
          <p:cNvSpPr txBox="1">
            <a:spLocks noChangeArrowheads="1"/>
          </p:cNvSpPr>
          <p:nvPr/>
        </p:nvSpPr>
        <p:spPr bwMode="auto">
          <a:xfrm>
            <a:off x="2123728" y="3356992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290" name="rpavlo"/>
          <p:cNvSpPr txBox="1">
            <a:spLocks noChangeArrowheads="1"/>
          </p:cNvSpPr>
          <p:nvPr/>
        </p:nvSpPr>
        <p:spPr bwMode="auto">
          <a:xfrm>
            <a:off x="1133475" y="4019550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291" name="rvacha"/>
          <p:cNvSpPr txBox="1">
            <a:spLocks noChangeArrowheads="1"/>
          </p:cNvSpPr>
          <p:nvPr/>
        </p:nvSpPr>
        <p:spPr bwMode="auto">
          <a:xfrm>
            <a:off x="885825" y="4438650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Вачский</a:t>
            </a:r>
          </a:p>
        </p:txBody>
      </p:sp>
      <p:sp>
        <p:nvSpPr>
          <p:cNvPr id="292" name="rsosn"/>
          <p:cNvSpPr txBox="1">
            <a:spLocks noChangeArrowheads="1"/>
          </p:cNvSpPr>
          <p:nvPr/>
        </p:nvSpPr>
        <p:spPr bwMode="auto">
          <a:xfrm>
            <a:off x="1352550" y="4572000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293" name="rbogor"/>
          <p:cNvSpPr txBox="1">
            <a:spLocks noChangeArrowheads="1"/>
          </p:cNvSpPr>
          <p:nvPr/>
        </p:nvSpPr>
        <p:spPr bwMode="auto">
          <a:xfrm>
            <a:off x="1691680" y="4293096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Богородский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94" name="rkstov"/>
          <p:cNvSpPr txBox="1">
            <a:spLocks noChangeArrowheads="1"/>
          </p:cNvSpPr>
          <p:nvPr/>
        </p:nvSpPr>
        <p:spPr bwMode="auto">
          <a:xfrm>
            <a:off x="2699792" y="4077072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295" name="rspas"/>
          <p:cNvSpPr txBox="1">
            <a:spLocks noChangeArrowheads="1"/>
          </p:cNvSpPr>
          <p:nvPr/>
        </p:nvSpPr>
        <p:spPr bwMode="auto">
          <a:xfrm>
            <a:off x="3995936" y="4437112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296" name="rdalk"/>
          <p:cNvSpPr txBox="1">
            <a:spLocks noChangeArrowheads="1"/>
          </p:cNvSpPr>
          <p:nvPr/>
        </p:nvSpPr>
        <p:spPr bwMode="auto">
          <a:xfrm>
            <a:off x="1979712" y="4725144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Дальне-константиновский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97" name="rbolmu"/>
          <p:cNvSpPr txBox="1">
            <a:spLocks noChangeArrowheads="1"/>
          </p:cNvSpPr>
          <p:nvPr/>
        </p:nvSpPr>
        <p:spPr bwMode="auto">
          <a:xfrm>
            <a:off x="2847976" y="474345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Больше-мураш-кинский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98" name="rknag"/>
          <p:cNvSpPr txBox="1">
            <a:spLocks noChangeArrowheads="1"/>
          </p:cNvSpPr>
          <p:nvPr/>
        </p:nvSpPr>
        <p:spPr bwMode="auto">
          <a:xfrm>
            <a:off x="3275856" y="4437112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 dirty="0" err="1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  <a:endParaRPr lang="ru-RU" sz="6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99" name="rnava"/>
          <p:cNvSpPr txBox="1">
            <a:spLocks noChangeArrowheads="1"/>
          </p:cNvSpPr>
          <p:nvPr/>
        </p:nvSpPr>
        <p:spPr bwMode="auto">
          <a:xfrm>
            <a:off x="504825" y="5172075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300" name="rarda"/>
          <p:cNvSpPr txBox="1">
            <a:spLocks noChangeArrowheads="1"/>
          </p:cNvSpPr>
          <p:nvPr/>
        </p:nvSpPr>
        <p:spPr bwMode="auto">
          <a:xfrm>
            <a:off x="1259632" y="5733256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Ардатов-ский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301" name="rarza"/>
          <p:cNvSpPr txBox="1">
            <a:spLocks noChangeArrowheads="1"/>
          </p:cNvSpPr>
          <p:nvPr/>
        </p:nvSpPr>
        <p:spPr bwMode="auto">
          <a:xfrm>
            <a:off x="1876425" y="5476875"/>
            <a:ext cx="4762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Арзамас-ский</a:t>
            </a:r>
          </a:p>
        </p:txBody>
      </p:sp>
      <p:sp>
        <p:nvSpPr>
          <p:cNvPr id="302" name="rvad"/>
          <p:cNvSpPr txBox="1">
            <a:spLocks noChangeArrowheads="1"/>
          </p:cNvSpPr>
          <p:nvPr/>
        </p:nvSpPr>
        <p:spPr bwMode="auto">
          <a:xfrm>
            <a:off x="2339752" y="5229200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Вадский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303" name="rperev"/>
          <p:cNvSpPr txBox="1">
            <a:spLocks noChangeArrowheads="1"/>
          </p:cNvSpPr>
          <p:nvPr/>
        </p:nvSpPr>
        <p:spPr bwMode="auto">
          <a:xfrm>
            <a:off x="2627784" y="4365104"/>
            <a:ext cx="333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Перевоз-ский</a:t>
            </a:r>
          </a:p>
        </p:txBody>
      </p:sp>
      <p:sp>
        <p:nvSpPr>
          <p:cNvPr id="304" name="rbytyr"/>
          <p:cNvSpPr txBox="1">
            <a:spLocks noChangeArrowheads="1"/>
          </p:cNvSpPr>
          <p:nvPr/>
        </p:nvSpPr>
        <p:spPr bwMode="auto">
          <a:xfrm>
            <a:off x="3059832" y="5229200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Бутур-линский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305" name="rserg"/>
          <p:cNvSpPr txBox="1">
            <a:spLocks noChangeArrowheads="1"/>
          </p:cNvSpPr>
          <p:nvPr/>
        </p:nvSpPr>
        <p:spPr bwMode="auto">
          <a:xfrm>
            <a:off x="3347864" y="4797152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Сергач-ский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306" name="rpila"/>
          <p:cNvSpPr txBox="1">
            <a:spLocks noChangeArrowheads="1"/>
          </p:cNvSpPr>
          <p:nvPr/>
        </p:nvSpPr>
        <p:spPr bwMode="auto">
          <a:xfrm>
            <a:off x="4086224" y="5210175"/>
            <a:ext cx="557783" cy="37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 dirty="0" err="1" smtClean="0">
                <a:solidFill>
                  <a:srgbClr val="000000"/>
                </a:solidFill>
                <a:latin typeface="Arial CYR"/>
                <a:cs typeface="Arial CYR"/>
              </a:rPr>
              <a:t>Пильнен-ский</a:t>
            </a:r>
            <a:endParaRPr lang="ru-RU" sz="7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307" name="rkyle"/>
          <p:cNvSpPr txBox="1">
            <a:spLocks noChangeArrowheads="1"/>
          </p:cNvSpPr>
          <p:nvPr/>
        </p:nvSpPr>
        <p:spPr bwMode="auto">
          <a:xfrm>
            <a:off x="755576" y="4797152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308" name="rhat"/>
          <p:cNvSpPr txBox="1">
            <a:spLocks noChangeArrowheads="1"/>
          </p:cNvSpPr>
          <p:nvPr/>
        </p:nvSpPr>
        <p:spPr bwMode="auto">
          <a:xfrm>
            <a:off x="2295525" y="55054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309" name="rgaga"/>
          <p:cNvSpPr txBox="1">
            <a:spLocks noChangeArrowheads="1"/>
          </p:cNvSpPr>
          <p:nvPr/>
        </p:nvSpPr>
        <p:spPr bwMode="auto">
          <a:xfrm>
            <a:off x="3059832" y="5733256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 dirty="0" err="1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  <a:endParaRPr lang="ru-RU" sz="7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310" name="rkrso"/>
          <p:cNvSpPr txBox="1">
            <a:spLocks noChangeArrowheads="1"/>
          </p:cNvSpPr>
          <p:nvPr/>
        </p:nvSpPr>
        <p:spPr bwMode="auto">
          <a:xfrm>
            <a:off x="3563888" y="5157192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Красно-октябрь</a:t>
            </a: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-</a:t>
            </a:r>
          </a:p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311" name="rsech"/>
          <p:cNvSpPr txBox="1">
            <a:spLocks noChangeArrowheads="1"/>
          </p:cNvSpPr>
          <p:nvPr/>
        </p:nvSpPr>
        <p:spPr bwMode="auto">
          <a:xfrm>
            <a:off x="3995936" y="5877272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Сеченовский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312" name="rviks"/>
          <p:cNvSpPr txBox="1">
            <a:spLocks noChangeArrowheads="1"/>
          </p:cNvSpPr>
          <p:nvPr/>
        </p:nvSpPr>
        <p:spPr bwMode="auto">
          <a:xfrm>
            <a:off x="755576" y="5517232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313" name="rvozn"/>
          <p:cNvSpPr txBox="1">
            <a:spLocks noChangeArrowheads="1"/>
          </p:cNvSpPr>
          <p:nvPr/>
        </p:nvSpPr>
        <p:spPr bwMode="auto">
          <a:xfrm>
            <a:off x="179512" y="5877272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314" name="rdivo"/>
          <p:cNvSpPr txBox="1">
            <a:spLocks noChangeArrowheads="1"/>
          </p:cNvSpPr>
          <p:nvPr/>
        </p:nvSpPr>
        <p:spPr bwMode="auto">
          <a:xfrm>
            <a:off x="827584" y="6309320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Диве-евский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315" name="rpervo"/>
          <p:cNvSpPr txBox="1">
            <a:spLocks noChangeArrowheads="1"/>
          </p:cNvSpPr>
          <p:nvPr/>
        </p:nvSpPr>
        <p:spPr bwMode="auto">
          <a:xfrm>
            <a:off x="1828800" y="6248400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316" name="rluko"/>
          <p:cNvSpPr txBox="1">
            <a:spLocks noChangeArrowheads="1"/>
          </p:cNvSpPr>
          <p:nvPr/>
        </p:nvSpPr>
        <p:spPr bwMode="auto">
          <a:xfrm>
            <a:off x="2555776" y="6165304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Лукояновский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317" name="rbbol"/>
          <p:cNvSpPr txBox="1">
            <a:spLocks noChangeArrowheads="1"/>
          </p:cNvSpPr>
          <p:nvPr/>
        </p:nvSpPr>
        <p:spPr bwMode="auto">
          <a:xfrm>
            <a:off x="3347864" y="6237312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Больше-болдинский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318" name="rpoch"/>
          <p:cNvSpPr txBox="1">
            <a:spLocks noChangeArrowheads="1"/>
          </p:cNvSpPr>
          <p:nvPr/>
        </p:nvSpPr>
        <p:spPr bwMode="auto">
          <a:xfrm>
            <a:off x="2699792" y="6597352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Починковский</a:t>
            </a:r>
          </a:p>
        </p:txBody>
      </p:sp>
      <p:sp>
        <p:nvSpPr>
          <p:cNvPr id="319" name="Oval 511"/>
          <p:cNvSpPr>
            <a:spLocks noChangeArrowheads="1"/>
          </p:cNvSpPr>
          <p:nvPr/>
        </p:nvSpPr>
        <p:spPr bwMode="auto">
          <a:xfrm>
            <a:off x="1495425" y="6419850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20" name="Oval 512"/>
          <p:cNvSpPr>
            <a:spLocks noChangeArrowheads="1"/>
          </p:cNvSpPr>
          <p:nvPr/>
        </p:nvSpPr>
        <p:spPr bwMode="auto">
          <a:xfrm>
            <a:off x="1438275" y="6410325"/>
            <a:ext cx="466725" cy="266700"/>
          </a:xfrm>
          <a:prstGeom prst="ellipse">
            <a:avLst/>
          </a:prstGeom>
          <a:solidFill>
            <a:srgbClr val="AFDD7D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 Саров</a:t>
            </a:r>
          </a:p>
        </p:txBody>
      </p:sp>
      <p:sp>
        <p:nvSpPr>
          <p:cNvPr id="321" name="Oval 512"/>
          <p:cNvSpPr>
            <a:spLocks noChangeArrowheads="1"/>
          </p:cNvSpPr>
          <p:nvPr/>
        </p:nvSpPr>
        <p:spPr bwMode="auto">
          <a:xfrm>
            <a:off x="1838325" y="5248275"/>
            <a:ext cx="466725" cy="266700"/>
          </a:xfrm>
          <a:prstGeom prst="ellipse">
            <a:avLst/>
          </a:prstGeom>
          <a:solidFill>
            <a:srgbClr val="E2870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г.Арзамас</a:t>
            </a:r>
          </a:p>
        </p:txBody>
      </p:sp>
      <p:graphicFrame>
        <p:nvGraphicFramePr>
          <p:cNvPr id="322" name="Таблица 321"/>
          <p:cNvGraphicFramePr>
            <a:graphicFrameLocks noGrp="1"/>
          </p:cNvGraphicFramePr>
          <p:nvPr/>
        </p:nvGraphicFramePr>
        <p:xfrm>
          <a:off x="6156176" y="2924944"/>
          <a:ext cx="2232245" cy="2847952"/>
        </p:xfrm>
        <a:graphic>
          <a:graphicData uri="http://schemas.openxmlformats.org/drawingml/2006/table">
            <a:tbl>
              <a:tblPr/>
              <a:tblGrid>
                <a:gridCol w="772701"/>
                <a:gridCol w="120197"/>
                <a:gridCol w="446449"/>
                <a:gridCol w="446449"/>
                <a:gridCol w="446449"/>
              </a:tblGrid>
              <a:tr h="5437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Критерии состояния наркоситуации: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700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Зеленый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нейтральное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Желтый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сложное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Оранжевый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предкризисное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Красный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критическое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3"/>
            <a:ext cx="12961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19672" y="188640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Смертность, связанная с острым отравлением наркотиками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4"/>
          <p:cNvSpPr/>
          <p:nvPr/>
        </p:nvSpPr>
        <p:spPr>
          <a:xfrm>
            <a:off x="683568" y="4293096"/>
            <a:ext cx="8064896" cy="223224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0800" tIns="50800" rIns="50800" bIns="50800" spcCol="1270" anchor="ctr"/>
          <a:lstStyle/>
          <a:p>
            <a:pPr algn="ctr"/>
            <a:endParaRPr lang="ru-RU" sz="2200" dirty="0"/>
          </a:p>
        </p:txBody>
      </p:sp>
      <p:graphicFrame>
        <p:nvGraphicFramePr>
          <p:cNvPr id="111" name="Таблица 110"/>
          <p:cNvGraphicFramePr>
            <a:graphicFrameLocks noGrp="1"/>
          </p:cNvGraphicFramePr>
          <p:nvPr/>
        </p:nvGraphicFramePr>
        <p:xfrm>
          <a:off x="6228184" y="2924944"/>
          <a:ext cx="2232245" cy="2847952"/>
        </p:xfrm>
        <a:graphic>
          <a:graphicData uri="http://schemas.openxmlformats.org/drawingml/2006/table">
            <a:tbl>
              <a:tblPr/>
              <a:tblGrid>
                <a:gridCol w="772701"/>
                <a:gridCol w="120197"/>
                <a:gridCol w="446449"/>
                <a:gridCol w="446449"/>
                <a:gridCol w="446449"/>
              </a:tblGrid>
              <a:tr h="5437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Критерии состояния наркоситуации: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700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Зеленый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нейтральное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Желтый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сложное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Оранжевый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предкризисное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Красный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критическое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3" name="Ветлужский"/>
          <p:cNvSpPr>
            <a:spLocks/>
          </p:cNvSpPr>
          <p:nvPr/>
        </p:nvSpPr>
        <p:spPr bwMode="auto">
          <a:xfrm>
            <a:off x="3171825" y="847725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4" name="Шахунский"/>
          <p:cNvSpPr>
            <a:spLocks/>
          </p:cNvSpPr>
          <p:nvPr/>
        </p:nvSpPr>
        <p:spPr bwMode="auto">
          <a:xfrm>
            <a:off x="4257675" y="866775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5" name="Тоншаевский"/>
          <p:cNvSpPr>
            <a:spLocks/>
          </p:cNvSpPr>
          <p:nvPr/>
        </p:nvSpPr>
        <p:spPr bwMode="auto">
          <a:xfrm>
            <a:off x="4972050" y="952500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6" name="Уреньский"/>
          <p:cNvSpPr>
            <a:spLocks/>
          </p:cNvSpPr>
          <p:nvPr/>
        </p:nvSpPr>
        <p:spPr bwMode="auto">
          <a:xfrm>
            <a:off x="3619500" y="1466850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7" name="Тонкинский"/>
          <p:cNvSpPr>
            <a:spLocks/>
          </p:cNvSpPr>
          <p:nvPr/>
        </p:nvSpPr>
        <p:spPr bwMode="auto">
          <a:xfrm>
            <a:off x="4171950" y="1847850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8" name="Варнавинский"/>
          <p:cNvSpPr>
            <a:spLocks/>
          </p:cNvSpPr>
          <p:nvPr/>
        </p:nvSpPr>
        <p:spPr bwMode="auto">
          <a:xfrm>
            <a:off x="2628900" y="1266825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3" name="Краснобаковский"/>
          <p:cNvSpPr>
            <a:spLocks/>
          </p:cNvSpPr>
          <p:nvPr/>
        </p:nvSpPr>
        <p:spPr bwMode="auto">
          <a:xfrm>
            <a:off x="2971800" y="2076450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4" name="Шарангский"/>
          <p:cNvSpPr>
            <a:spLocks/>
          </p:cNvSpPr>
          <p:nvPr/>
        </p:nvSpPr>
        <p:spPr bwMode="auto">
          <a:xfrm>
            <a:off x="4314825" y="2076450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5" name="Ковернинский"/>
          <p:cNvSpPr>
            <a:spLocks/>
          </p:cNvSpPr>
          <p:nvPr/>
        </p:nvSpPr>
        <p:spPr bwMode="auto">
          <a:xfrm>
            <a:off x="1895475" y="1828800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6" name="Сокольский"/>
          <p:cNvSpPr>
            <a:spLocks/>
          </p:cNvSpPr>
          <p:nvPr/>
        </p:nvSpPr>
        <p:spPr bwMode="auto">
          <a:xfrm>
            <a:off x="1590675" y="1743075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7" name="Воскресенский"/>
          <p:cNvSpPr>
            <a:spLocks/>
          </p:cNvSpPr>
          <p:nvPr/>
        </p:nvSpPr>
        <p:spPr bwMode="auto">
          <a:xfrm>
            <a:off x="3200400" y="2352675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8" name="Семеновский"/>
          <p:cNvSpPr>
            <a:spLocks/>
          </p:cNvSpPr>
          <p:nvPr/>
        </p:nvSpPr>
        <p:spPr bwMode="auto">
          <a:xfrm>
            <a:off x="2371725" y="2028825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9" name="Городецкий"/>
          <p:cNvSpPr>
            <a:spLocks/>
          </p:cNvSpPr>
          <p:nvPr/>
        </p:nvSpPr>
        <p:spPr bwMode="auto">
          <a:xfrm>
            <a:off x="1752600" y="2676525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0" name="Чкаловский"/>
          <p:cNvSpPr>
            <a:spLocks/>
          </p:cNvSpPr>
          <p:nvPr/>
        </p:nvSpPr>
        <p:spPr bwMode="auto">
          <a:xfrm>
            <a:off x="1228725" y="2952750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1" name="Борский"/>
          <p:cNvSpPr>
            <a:spLocks/>
          </p:cNvSpPr>
          <p:nvPr/>
        </p:nvSpPr>
        <p:spPr bwMode="auto">
          <a:xfrm>
            <a:off x="2133600" y="2895600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2" name="Лысковский"/>
          <p:cNvSpPr>
            <a:spLocks/>
          </p:cNvSpPr>
          <p:nvPr/>
        </p:nvSpPr>
        <p:spPr bwMode="auto">
          <a:xfrm>
            <a:off x="3219450" y="3600450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3" name="Лысковский 2"/>
          <p:cNvSpPr>
            <a:spLocks/>
          </p:cNvSpPr>
          <p:nvPr/>
        </p:nvSpPr>
        <p:spPr bwMode="auto">
          <a:xfrm>
            <a:off x="3028950" y="4286250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4" name="Воротынский"/>
          <p:cNvSpPr>
            <a:spLocks/>
          </p:cNvSpPr>
          <p:nvPr/>
        </p:nvSpPr>
        <p:spPr bwMode="auto">
          <a:xfrm>
            <a:off x="3705225" y="3600450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5" name="Воротынский 2"/>
          <p:cNvSpPr>
            <a:spLocks/>
          </p:cNvSpPr>
          <p:nvPr/>
        </p:nvSpPr>
        <p:spPr bwMode="auto">
          <a:xfrm>
            <a:off x="3779912" y="4221088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6" name="Балахнинский"/>
          <p:cNvSpPr>
            <a:spLocks/>
          </p:cNvSpPr>
          <p:nvPr/>
        </p:nvSpPr>
        <p:spPr bwMode="auto">
          <a:xfrm>
            <a:off x="1438275" y="3362325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7" name="Нижний Новгород"/>
          <p:cNvSpPr>
            <a:spLocks/>
          </p:cNvSpPr>
          <p:nvPr/>
        </p:nvSpPr>
        <p:spPr bwMode="auto">
          <a:xfrm>
            <a:off x="2085975" y="3790950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8" name="Дзержинск"/>
          <p:cNvSpPr>
            <a:spLocks/>
          </p:cNvSpPr>
          <p:nvPr/>
        </p:nvSpPr>
        <p:spPr bwMode="auto">
          <a:xfrm>
            <a:off x="1724025" y="3876675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9" name="Кстовский"/>
          <p:cNvSpPr>
            <a:spLocks/>
          </p:cNvSpPr>
          <p:nvPr/>
        </p:nvSpPr>
        <p:spPr bwMode="auto">
          <a:xfrm>
            <a:off x="2219325" y="4019550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FF4B4B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0" name="Богородский"/>
          <p:cNvSpPr>
            <a:spLocks/>
          </p:cNvSpPr>
          <p:nvPr/>
        </p:nvSpPr>
        <p:spPr bwMode="auto">
          <a:xfrm>
            <a:off x="1571625" y="4086225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1" name="Дальнеконстантиновский"/>
          <p:cNvSpPr>
            <a:spLocks/>
          </p:cNvSpPr>
          <p:nvPr/>
        </p:nvSpPr>
        <p:spPr bwMode="auto">
          <a:xfrm>
            <a:off x="1952625" y="4371975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2" name="Перевозский"/>
          <p:cNvSpPr>
            <a:spLocks/>
          </p:cNvSpPr>
          <p:nvPr/>
        </p:nvSpPr>
        <p:spPr bwMode="auto">
          <a:xfrm>
            <a:off x="2667000" y="4762500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3" name="Вадский"/>
          <p:cNvSpPr>
            <a:spLocks/>
          </p:cNvSpPr>
          <p:nvPr/>
        </p:nvSpPr>
        <p:spPr bwMode="auto">
          <a:xfrm>
            <a:off x="2314575" y="4981575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4" name="Большемурашкинский"/>
          <p:cNvSpPr>
            <a:spLocks/>
          </p:cNvSpPr>
          <p:nvPr/>
        </p:nvSpPr>
        <p:spPr bwMode="auto">
          <a:xfrm>
            <a:off x="2781300" y="4657725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5" name="Княгининский"/>
          <p:cNvSpPr>
            <a:spLocks/>
          </p:cNvSpPr>
          <p:nvPr/>
        </p:nvSpPr>
        <p:spPr bwMode="auto">
          <a:xfrm>
            <a:off x="3209925" y="4667250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6" name="Спасский"/>
          <p:cNvSpPr>
            <a:spLocks/>
          </p:cNvSpPr>
          <p:nvPr/>
        </p:nvSpPr>
        <p:spPr bwMode="auto">
          <a:xfrm>
            <a:off x="3695700" y="4438650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7" name="Пильненский"/>
          <p:cNvSpPr>
            <a:spLocks/>
          </p:cNvSpPr>
          <p:nvPr/>
        </p:nvSpPr>
        <p:spPr bwMode="auto">
          <a:xfrm>
            <a:off x="3971925" y="4619625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8" name="Вачский"/>
          <p:cNvSpPr>
            <a:spLocks/>
          </p:cNvSpPr>
          <p:nvPr/>
        </p:nvSpPr>
        <p:spPr bwMode="auto">
          <a:xfrm>
            <a:off x="723900" y="4505325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9" name="Сосновский"/>
          <p:cNvSpPr>
            <a:spLocks/>
          </p:cNvSpPr>
          <p:nvPr/>
        </p:nvSpPr>
        <p:spPr bwMode="auto">
          <a:xfrm>
            <a:off x="1276350" y="4581525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0" name="Арзамасский"/>
          <p:cNvSpPr>
            <a:spLocks/>
          </p:cNvSpPr>
          <p:nvPr/>
        </p:nvSpPr>
        <p:spPr bwMode="auto">
          <a:xfrm>
            <a:off x="1628775" y="5029200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1" name="Бутурлинский"/>
          <p:cNvSpPr>
            <a:spLocks/>
          </p:cNvSpPr>
          <p:nvPr/>
        </p:nvSpPr>
        <p:spPr bwMode="auto">
          <a:xfrm>
            <a:off x="2809875" y="4991100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2" name="Сергачский"/>
          <p:cNvSpPr>
            <a:spLocks/>
          </p:cNvSpPr>
          <p:nvPr/>
        </p:nvSpPr>
        <p:spPr bwMode="auto">
          <a:xfrm>
            <a:off x="3448050" y="4905375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3" name="Краснооктябрьский"/>
          <p:cNvSpPr>
            <a:spLocks/>
          </p:cNvSpPr>
          <p:nvPr/>
        </p:nvSpPr>
        <p:spPr bwMode="auto">
          <a:xfrm>
            <a:off x="3609975" y="5476875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4" name="Сеченовский"/>
          <p:cNvSpPr>
            <a:spLocks/>
          </p:cNvSpPr>
          <p:nvPr/>
        </p:nvSpPr>
        <p:spPr bwMode="auto">
          <a:xfrm>
            <a:off x="3905250" y="5524500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5" name="Навашинский"/>
          <p:cNvSpPr>
            <a:spLocks/>
          </p:cNvSpPr>
          <p:nvPr/>
        </p:nvSpPr>
        <p:spPr bwMode="auto">
          <a:xfrm>
            <a:off x="371475" y="4886325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6" name="Ардатовский"/>
          <p:cNvSpPr>
            <a:spLocks/>
          </p:cNvSpPr>
          <p:nvPr/>
        </p:nvSpPr>
        <p:spPr bwMode="auto">
          <a:xfrm>
            <a:off x="1038225" y="5172075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7" name="Шатковский"/>
          <p:cNvSpPr>
            <a:spLocks/>
          </p:cNvSpPr>
          <p:nvPr/>
        </p:nvSpPr>
        <p:spPr bwMode="auto">
          <a:xfrm>
            <a:off x="2095500" y="5619750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8" name="Гагинский"/>
          <p:cNvSpPr>
            <a:spLocks/>
          </p:cNvSpPr>
          <p:nvPr/>
        </p:nvSpPr>
        <p:spPr bwMode="auto">
          <a:xfrm>
            <a:off x="2943225" y="5524500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9" name="Большеболдинский"/>
          <p:cNvSpPr>
            <a:spLocks/>
          </p:cNvSpPr>
          <p:nvPr/>
        </p:nvSpPr>
        <p:spPr bwMode="auto">
          <a:xfrm>
            <a:off x="3171825" y="5962650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0" name="Кулебакский"/>
          <p:cNvSpPr>
            <a:spLocks/>
          </p:cNvSpPr>
          <p:nvPr/>
        </p:nvSpPr>
        <p:spPr bwMode="auto">
          <a:xfrm>
            <a:off x="523875" y="5334000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1" name="Выксунский"/>
          <p:cNvSpPr>
            <a:spLocks/>
          </p:cNvSpPr>
          <p:nvPr/>
        </p:nvSpPr>
        <p:spPr bwMode="auto">
          <a:xfrm>
            <a:off x="114300" y="5419725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FF4B4B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2" name="Вознесенский"/>
          <p:cNvSpPr>
            <a:spLocks/>
          </p:cNvSpPr>
          <p:nvPr/>
        </p:nvSpPr>
        <p:spPr bwMode="auto">
          <a:xfrm>
            <a:off x="714375" y="6105525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3" name="Дивеевский"/>
          <p:cNvSpPr>
            <a:spLocks/>
          </p:cNvSpPr>
          <p:nvPr/>
        </p:nvSpPr>
        <p:spPr bwMode="auto">
          <a:xfrm>
            <a:off x="1238250" y="5695950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4" name="Первомайский"/>
          <p:cNvSpPr>
            <a:spLocks/>
          </p:cNvSpPr>
          <p:nvPr/>
        </p:nvSpPr>
        <p:spPr bwMode="auto">
          <a:xfrm>
            <a:off x="1743075" y="5972175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5" name="Лукояновский"/>
          <p:cNvSpPr>
            <a:spLocks/>
          </p:cNvSpPr>
          <p:nvPr/>
        </p:nvSpPr>
        <p:spPr bwMode="auto">
          <a:xfrm>
            <a:off x="2371725" y="5953125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6" name="Починковский"/>
          <p:cNvSpPr>
            <a:spLocks/>
          </p:cNvSpPr>
          <p:nvPr/>
        </p:nvSpPr>
        <p:spPr bwMode="auto">
          <a:xfrm>
            <a:off x="2514600" y="6410325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7" name="Павловский"/>
          <p:cNvSpPr>
            <a:spLocks/>
          </p:cNvSpPr>
          <p:nvPr/>
        </p:nvSpPr>
        <p:spPr bwMode="auto">
          <a:xfrm>
            <a:off x="1057275" y="4114800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8" name="Володарский"/>
          <p:cNvSpPr>
            <a:spLocks/>
          </p:cNvSpPr>
          <p:nvPr/>
        </p:nvSpPr>
        <p:spPr bwMode="auto">
          <a:xfrm>
            <a:off x="1047750" y="3562350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9" name="rvet"/>
          <p:cNvSpPr txBox="1">
            <a:spLocks noChangeAspect="1" noChangeArrowheads="1"/>
          </p:cNvSpPr>
          <p:nvPr/>
        </p:nvSpPr>
        <p:spPr bwMode="auto">
          <a:xfrm>
            <a:off x="3491880" y="1268760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270" name="rhah"/>
          <p:cNvSpPr txBox="1">
            <a:spLocks noChangeArrowheads="1"/>
          </p:cNvSpPr>
          <p:nvPr/>
        </p:nvSpPr>
        <p:spPr bwMode="auto">
          <a:xfrm>
            <a:off x="4381500" y="1285876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271" name="rtoha"/>
          <p:cNvSpPr txBox="1">
            <a:spLocks noChangeArrowheads="1"/>
          </p:cNvSpPr>
          <p:nvPr/>
        </p:nvSpPr>
        <p:spPr bwMode="auto">
          <a:xfrm flipV="1">
            <a:off x="5148064" y="1268760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Тоншаевский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72" name="rtonk" descr="Подпись: Тонкинский"/>
          <p:cNvSpPr txBox="1">
            <a:spLocks noChangeArrowheads="1"/>
          </p:cNvSpPr>
          <p:nvPr/>
        </p:nvSpPr>
        <p:spPr bwMode="auto">
          <a:xfrm>
            <a:off x="4499992" y="1988840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Тонкинский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73" name="rure"/>
          <p:cNvSpPr txBox="1">
            <a:spLocks noChangeArrowheads="1"/>
          </p:cNvSpPr>
          <p:nvPr/>
        </p:nvSpPr>
        <p:spPr bwMode="auto">
          <a:xfrm>
            <a:off x="3851920" y="1844824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Уренский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74" name="rvarn"/>
          <p:cNvSpPr txBox="1">
            <a:spLocks noChangeArrowheads="1"/>
          </p:cNvSpPr>
          <p:nvPr/>
        </p:nvSpPr>
        <p:spPr bwMode="auto">
          <a:xfrm>
            <a:off x="2843808" y="1700808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Варнавинский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75" name="rkras"/>
          <p:cNvSpPr txBox="1">
            <a:spLocks noChangeArrowheads="1"/>
          </p:cNvSpPr>
          <p:nvPr/>
        </p:nvSpPr>
        <p:spPr bwMode="auto">
          <a:xfrm>
            <a:off x="3203848" y="2348880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Краснобаковский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76" name="rsar"/>
          <p:cNvSpPr txBox="1">
            <a:spLocks noChangeArrowheads="1"/>
          </p:cNvSpPr>
          <p:nvPr/>
        </p:nvSpPr>
        <p:spPr bwMode="auto">
          <a:xfrm>
            <a:off x="4499992" y="2564904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Шарангский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77" name="rsem"/>
          <p:cNvSpPr txBox="1">
            <a:spLocks noChangeArrowheads="1"/>
          </p:cNvSpPr>
          <p:nvPr/>
        </p:nvSpPr>
        <p:spPr bwMode="auto">
          <a:xfrm>
            <a:off x="2495550" y="2867025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278" name="rvosk"/>
          <p:cNvSpPr txBox="1">
            <a:spLocks noChangeArrowheads="1"/>
          </p:cNvSpPr>
          <p:nvPr/>
        </p:nvSpPr>
        <p:spPr bwMode="auto">
          <a:xfrm>
            <a:off x="3563888" y="2924944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279" name="rkovr"/>
          <p:cNvSpPr txBox="1">
            <a:spLocks noChangeArrowheads="1"/>
          </p:cNvSpPr>
          <p:nvPr/>
        </p:nvSpPr>
        <p:spPr bwMode="auto">
          <a:xfrm>
            <a:off x="2051720" y="2276872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Ковернинский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80" name="rsokol"/>
          <p:cNvSpPr txBox="1">
            <a:spLocks noChangeArrowheads="1"/>
          </p:cNvSpPr>
          <p:nvPr/>
        </p:nvSpPr>
        <p:spPr bwMode="auto">
          <a:xfrm>
            <a:off x="1743074" y="2019300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г.о.Сокольский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81" name="rgor"/>
          <p:cNvSpPr txBox="1">
            <a:spLocks noChangeArrowheads="1"/>
          </p:cNvSpPr>
          <p:nvPr/>
        </p:nvSpPr>
        <p:spPr bwMode="auto">
          <a:xfrm>
            <a:off x="1752600" y="3057525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Городец-кий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82" name="rbors"/>
          <p:cNvSpPr txBox="1">
            <a:spLocks noChangeArrowheads="1"/>
          </p:cNvSpPr>
          <p:nvPr/>
        </p:nvSpPr>
        <p:spPr bwMode="auto">
          <a:xfrm>
            <a:off x="2627784" y="4005064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283" name="rlisk"/>
          <p:cNvSpPr txBox="1">
            <a:spLocks noChangeArrowheads="1"/>
          </p:cNvSpPr>
          <p:nvPr/>
        </p:nvSpPr>
        <p:spPr bwMode="auto">
          <a:xfrm>
            <a:off x="3347864" y="3861048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Лыско-вский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84" name="rvorot"/>
          <p:cNvSpPr txBox="1">
            <a:spLocks noChangeArrowheads="1"/>
          </p:cNvSpPr>
          <p:nvPr/>
        </p:nvSpPr>
        <p:spPr bwMode="auto">
          <a:xfrm>
            <a:off x="3779912" y="3861048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г.о.Воро-тынский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85" name="rchka"/>
          <p:cNvSpPr txBox="1">
            <a:spLocks noChangeArrowheads="1"/>
          </p:cNvSpPr>
          <p:nvPr/>
        </p:nvSpPr>
        <p:spPr bwMode="auto">
          <a:xfrm>
            <a:off x="1247775" y="3114675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Чкаловскск</a:t>
            </a:r>
          </a:p>
        </p:txBody>
      </p:sp>
      <p:sp>
        <p:nvSpPr>
          <p:cNvPr id="286" name="rbalah"/>
          <p:cNvSpPr txBox="1">
            <a:spLocks noChangeArrowheads="1"/>
          </p:cNvSpPr>
          <p:nvPr/>
        </p:nvSpPr>
        <p:spPr bwMode="auto">
          <a:xfrm>
            <a:off x="1571625" y="3228975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287" name="rdzer"/>
          <p:cNvSpPr txBox="1">
            <a:spLocks noChangeArrowheads="1"/>
          </p:cNvSpPr>
          <p:nvPr/>
        </p:nvSpPr>
        <p:spPr bwMode="auto">
          <a:xfrm>
            <a:off x="1733550" y="3952875"/>
            <a:ext cx="4381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88" name="rvolod"/>
          <p:cNvSpPr txBox="1">
            <a:spLocks noChangeArrowheads="1"/>
          </p:cNvSpPr>
          <p:nvPr/>
        </p:nvSpPr>
        <p:spPr bwMode="auto">
          <a:xfrm>
            <a:off x="1057275" y="3743325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Володар-ский</a:t>
            </a:r>
          </a:p>
        </p:txBody>
      </p:sp>
      <p:sp>
        <p:nvSpPr>
          <p:cNvPr id="289" name="rnovgr"/>
          <p:cNvSpPr txBox="1">
            <a:spLocks noChangeArrowheads="1"/>
          </p:cNvSpPr>
          <p:nvPr/>
        </p:nvSpPr>
        <p:spPr bwMode="auto">
          <a:xfrm>
            <a:off x="2123728" y="3501008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290" name="rpavlo"/>
          <p:cNvSpPr txBox="1">
            <a:spLocks noChangeArrowheads="1"/>
          </p:cNvSpPr>
          <p:nvPr/>
        </p:nvSpPr>
        <p:spPr bwMode="auto">
          <a:xfrm>
            <a:off x="1115616" y="4293096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291" name="rvacha"/>
          <p:cNvSpPr txBox="1">
            <a:spLocks noChangeArrowheads="1"/>
          </p:cNvSpPr>
          <p:nvPr/>
        </p:nvSpPr>
        <p:spPr bwMode="auto">
          <a:xfrm>
            <a:off x="899592" y="4725144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Вачский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92" name="rsosn"/>
          <p:cNvSpPr txBox="1">
            <a:spLocks noChangeArrowheads="1"/>
          </p:cNvSpPr>
          <p:nvPr/>
        </p:nvSpPr>
        <p:spPr bwMode="auto">
          <a:xfrm>
            <a:off x="1331640" y="4869160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293" name="rbogor"/>
          <p:cNvSpPr txBox="1">
            <a:spLocks noChangeArrowheads="1"/>
          </p:cNvSpPr>
          <p:nvPr/>
        </p:nvSpPr>
        <p:spPr bwMode="auto">
          <a:xfrm>
            <a:off x="1619672" y="4293096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Богородский</a:t>
            </a:r>
          </a:p>
        </p:txBody>
      </p:sp>
      <p:sp>
        <p:nvSpPr>
          <p:cNvPr id="294" name="rkstov"/>
          <p:cNvSpPr txBox="1">
            <a:spLocks noChangeArrowheads="1"/>
          </p:cNvSpPr>
          <p:nvPr/>
        </p:nvSpPr>
        <p:spPr bwMode="auto">
          <a:xfrm>
            <a:off x="2483768" y="4293096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295" name="rspas"/>
          <p:cNvSpPr txBox="1">
            <a:spLocks noChangeArrowheads="1"/>
          </p:cNvSpPr>
          <p:nvPr/>
        </p:nvSpPr>
        <p:spPr bwMode="auto">
          <a:xfrm>
            <a:off x="3923928" y="4365104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296" name="rdalk"/>
          <p:cNvSpPr txBox="1">
            <a:spLocks noChangeArrowheads="1"/>
          </p:cNvSpPr>
          <p:nvPr/>
        </p:nvSpPr>
        <p:spPr bwMode="auto">
          <a:xfrm>
            <a:off x="1979712" y="4581128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Дальне-константиновский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97" name="rbolmu"/>
          <p:cNvSpPr txBox="1">
            <a:spLocks noChangeArrowheads="1"/>
          </p:cNvSpPr>
          <p:nvPr/>
        </p:nvSpPr>
        <p:spPr bwMode="auto">
          <a:xfrm>
            <a:off x="3203848" y="4365104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Больше-мураш-кинский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98" name="rknag"/>
          <p:cNvSpPr txBox="1">
            <a:spLocks noChangeArrowheads="1"/>
          </p:cNvSpPr>
          <p:nvPr/>
        </p:nvSpPr>
        <p:spPr bwMode="auto">
          <a:xfrm>
            <a:off x="3305175" y="474345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</a:p>
        </p:txBody>
      </p:sp>
      <p:sp>
        <p:nvSpPr>
          <p:cNvPr id="299" name="rnava"/>
          <p:cNvSpPr txBox="1">
            <a:spLocks noChangeArrowheads="1"/>
          </p:cNvSpPr>
          <p:nvPr/>
        </p:nvSpPr>
        <p:spPr bwMode="auto">
          <a:xfrm>
            <a:off x="504825" y="5172075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300" name="rarda"/>
          <p:cNvSpPr txBox="1">
            <a:spLocks noChangeArrowheads="1"/>
          </p:cNvSpPr>
          <p:nvPr/>
        </p:nvSpPr>
        <p:spPr bwMode="auto">
          <a:xfrm>
            <a:off x="1219200" y="5362575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Ардатов-ский</a:t>
            </a:r>
          </a:p>
        </p:txBody>
      </p:sp>
      <p:sp>
        <p:nvSpPr>
          <p:cNvPr id="301" name="rarza"/>
          <p:cNvSpPr txBox="1">
            <a:spLocks noChangeArrowheads="1"/>
          </p:cNvSpPr>
          <p:nvPr/>
        </p:nvSpPr>
        <p:spPr bwMode="auto">
          <a:xfrm>
            <a:off x="1876425" y="5476875"/>
            <a:ext cx="4762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Арзамас-ский</a:t>
            </a:r>
          </a:p>
        </p:txBody>
      </p:sp>
      <p:sp>
        <p:nvSpPr>
          <p:cNvPr id="302" name="rvad"/>
          <p:cNvSpPr txBox="1">
            <a:spLocks noChangeArrowheads="1"/>
          </p:cNvSpPr>
          <p:nvPr/>
        </p:nvSpPr>
        <p:spPr bwMode="auto">
          <a:xfrm>
            <a:off x="2333625" y="5029200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303" name="rperev"/>
          <p:cNvSpPr txBox="1">
            <a:spLocks noChangeArrowheads="1"/>
          </p:cNvSpPr>
          <p:nvPr/>
        </p:nvSpPr>
        <p:spPr bwMode="auto">
          <a:xfrm>
            <a:off x="2667000" y="4724400"/>
            <a:ext cx="333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Перевоз-ский</a:t>
            </a:r>
          </a:p>
        </p:txBody>
      </p:sp>
      <p:sp>
        <p:nvSpPr>
          <p:cNvPr id="304" name="rbytyr"/>
          <p:cNvSpPr txBox="1">
            <a:spLocks noChangeArrowheads="1"/>
          </p:cNvSpPr>
          <p:nvPr/>
        </p:nvSpPr>
        <p:spPr bwMode="auto">
          <a:xfrm>
            <a:off x="3057525" y="4905375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Бутур-линский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305" name="rserg"/>
          <p:cNvSpPr txBox="1">
            <a:spLocks noChangeArrowheads="1"/>
          </p:cNvSpPr>
          <p:nvPr/>
        </p:nvSpPr>
        <p:spPr bwMode="auto">
          <a:xfrm>
            <a:off x="3707904" y="4653136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Сергач-ский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306" name="rpila"/>
          <p:cNvSpPr txBox="1">
            <a:spLocks noChangeArrowheads="1"/>
          </p:cNvSpPr>
          <p:nvPr/>
        </p:nvSpPr>
        <p:spPr bwMode="auto">
          <a:xfrm>
            <a:off x="4086225" y="5210175"/>
            <a:ext cx="409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Пиль-нен-ский</a:t>
            </a:r>
          </a:p>
        </p:txBody>
      </p:sp>
      <p:sp>
        <p:nvSpPr>
          <p:cNvPr id="307" name="rkyle"/>
          <p:cNvSpPr txBox="1">
            <a:spLocks noChangeArrowheads="1"/>
          </p:cNvSpPr>
          <p:nvPr/>
        </p:nvSpPr>
        <p:spPr bwMode="auto">
          <a:xfrm>
            <a:off x="683568" y="5445224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308" name="rhat"/>
          <p:cNvSpPr txBox="1">
            <a:spLocks noChangeArrowheads="1"/>
          </p:cNvSpPr>
          <p:nvPr/>
        </p:nvSpPr>
        <p:spPr bwMode="auto">
          <a:xfrm>
            <a:off x="2295525" y="55054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309" name="rgaga"/>
          <p:cNvSpPr txBox="1">
            <a:spLocks noChangeArrowheads="1"/>
          </p:cNvSpPr>
          <p:nvPr/>
        </p:nvSpPr>
        <p:spPr bwMode="auto">
          <a:xfrm>
            <a:off x="3114675" y="5772150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310" name="rkrso"/>
          <p:cNvSpPr txBox="1">
            <a:spLocks noChangeArrowheads="1"/>
          </p:cNvSpPr>
          <p:nvPr/>
        </p:nvSpPr>
        <p:spPr bwMode="auto">
          <a:xfrm>
            <a:off x="3707904" y="5517232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Красно-октябрь</a:t>
            </a: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-</a:t>
            </a:r>
          </a:p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311" name="rsech"/>
          <p:cNvSpPr txBox="1">
            <a:spLocks noChangeArrowheads="1"/>
          </p:cNvSpPr>
          <p:nvPr/>
        </p:nvSpPr>
        <p:spPr bwMode="auto">
          <a:xfrm>
            <a:off x="3923928" y="5805264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Сеченовский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312" name="rviks"/>
          <p:cNvSpPr txBox="1">
            <a:spLocks noChangeArrowheads="1"/>
          </p:cNvSpPr>
          <p:nvPr/>
        </p:nvSpPr>
        <p:spPr bwMode="auto">
          <a:xfrm>
            <a:off x="276225" y="5534025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313" name="rvozn"/>
          <p:cNvSpPr txBox="1">
            <a:spLocks noChangeArrowheads="1"/>
          </p:cNvSpPr>
          <p:nvPr/>
        </p:nvSpPr>
        <p:spPr bwMode="auto">
          <a:xfrm>
            <a:off x="809625" y="6029325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314" name="rdivo"/>
          <p:cNvSpPr txBox="1">
            <a:spLocks noChangeArrowheads="1"/>
          </p:cNvSpPr>
          <p:nvPr/>
        </p:nvSpPr>
        <p:spPr bwMode="auto">
          <a:xfrm>
            <a:off x="1352550" y="5734050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Диве-евский</a:t>
            </a:r>
          </a:p>
        </p:txBody>
      </p:sp>
      <p:sp>
        <p:nvSpPr>
          <p:cNvPr id="315" name="rpervo"/>
          <p:cNvSpPr txBox="1">
            <a:spLocks noChangeArrowheads="1"/>
          </p:cNvSpPr>
          <p:nvPr/>
        </p:nvSpPr>
        <p:spPr bwMode="auto">
          <a:xfrm>
            <a:off x="1828800" y="6248400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316" name="rluko"/>
          <p:cNvSpPr txBox="1">
            <a:spLocks noChangeArrowheads="1"/>
          </p:cNvSpPr>
          <p:nvPr/>
        </p:nvSpPr>
        <p:spPr bwMode="auto">
          <a:xfrm>
            <a:off x="2619375" y="5895975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Лукояновский</a:t>
            </a:r>
          </a:p>
        </p:txBody>
      </p:sp>
      <p:sp>
        <p:nvSpPr>
          <p:cNvPr id="317" name="rbbol"/>
          <p:cNvSpPr txBox="1">
            <a:spLocks noChangeArrowheads="1"/>
          </p:cNvSpPr>
          <p:nvPr/>
        </p:nvSpPr>
        <p:spPr bwMode="auto">
          <a:xfrm>
            <a:off x="3257550" y="5915025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318" name="rpoch"/>
          <p:cNvSpPr txBox="1">
            <a:spLocks noChangeArrowheads="1"/>
          </p:cNvSpPr>
          <p:nvPr/>
        </p:nvSpPr>
        <p:spPr bwMode="auto">
          <a:xfrm>
            <a:off x="2771800" y="671512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Починковский</a:t>
            </a:r>
          </a:p>
        </p:txBody>
      </p:sp>
      <p:sp>
        <p:nvSpPr>
          <p:cNvPr id="319" name="Oval 511"/>
          <p:cNvSpPr>
            <a:spLocks noChangeArrowheads="1"/>
          </p:cNvSpPr>
          <p:nvPr/>
        </p:nvSpPr>
        <p:spPr bwMode="auto">
          <a:xfrm>
            <a:off x="1495425" y="6419850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20" name="Oval 512"/>
          <p:cNvSpPr>
            <a:spLocks noChangeArrowheads="1"/>
          </p:cNvSpPr>
          <p:nvPr/>
        </p:nvSpPr>
        <p:spPr bwMode="auto">
          <a:xfrm>
            <a:off x="1438275" y="6410325"/>
            <a:ext cx="466725" cy="266700"/>
          </a:xfrm>
          <a:prstGeom prst="ellipse">
            <a:avLst/>
          </a:prstGeom>
          <a:solidFill>
            <a:srgbClr val="AFDD7D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 Саров</a:t>
            </a:r>
          </a:p>
        </p:txBody>
      </p:sp>
      <p:sp>
        <p:nvSpPr>
          <p:cNvPr id="321" name="Oval 512"/>
          <p:cNvSpPr>
            <a:spLocks noChangeArrowheads="1"/>
          </p:cNvSpPr>
          <p:nvPr/>
        </p:nvSpPr>
        <p:spPr bwMode="auto">
          <a:xfrm>
            <a:off x="1838325" y="5248275"/>
            <a:ext cx="466725" cy="266700"/>
          </a:xfrm>
          <a:prstGeom prst="ellipse">
            <a:avLst/>
          </a:prstGeom>
          <a:solidFill>
            <a:srgbClr val="FFFF53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г.Арзамас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188641"/>
            <a:ext cx="7128916" cy="936104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4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распространенности наркомании в обществе</a:t>
            </a:r>
            <a:endParaRPr lang="en-US" altLang="ru-RU" sz="2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3681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683568" y="1412776"/>
          <a:ext cx="7344816" cy="5104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9" y="260351"/>
            <a:ext cx="6912767" cy="792386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3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 наркомании в России</a:t>
            </a:r>
            <a:endParaRPr lang="ru-RU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4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158417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/>
          <p:nvPr/>
        </p:nvGraphicFramePr>
        <p:xfrm>
          <a:off x="827584" y="1484784"/>
          <a:ext cx="72008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621</TotalTime>
  <Words>956</Words>
  <Application>Microsoft Office PowerPoint</Application>
  <PresentationFormat>Экран (4:3)</PresentationFormat>
  <Paragraphs>473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okobzan</dc:creator>
  <cp:lastModifiedBy>tguseva14</cp:lastModifiedBy>
  <cp:revision>77</cp:revision>
  <dcterms:created xsi:type="dcterms:W3CDTF">2021-03-15T13:48:10Z</dcterms:created>
  <dcterms:modified xsi:type="dcterms:W3CDTF">2022-06-01T12:28:24Z</dcterms:modified>
</cp:coreProperties>
</file>