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drawings/drawing11.xml" ContentType="application/vnd.openxmlformats-officedocument.drawingml.chartshapes+xml"/>
  <Override PartName="/ppt/charts/chart13.xml" ContentType="application/vnd.openxmlformats-officedocument.drawingml.chart+xml"/>
  <Override PartName="/ppt/drawings/drawing12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drawings/drawing14.xml" ContentType="application/vnd.openxmlformats-officedocument.drawingml.chartshapes+xml"/>
  <Override PartName="/ppt/charts/chart19.xml" ContentType="application/vnd.openxmlformats-officedocument.drawingml.chart+xml"/>
  <Override PartName="/ppt/drawings/drawing15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0.xml" ContentType="application/vnd.openxmlformats-officedocument.drawingml.chart+xml"/>
  <Override PartName="/ppt/drawings/drawing16.xml" ContentType="application/vnd.openxmlformats-officedocument.drawingml.chartshapes+xml"/>
  <Override PartName="/ppt/charts/chart21.xml" ContentType="application/vnd.openxmlformats-officedocument.drawingml.chart+xml"/>
  <Override PartName="/ppt/drawings/drawing17.xml" ContentType="application/vnd.openxmlformats-officedocument.drawingml.chartshapes+xml"/>
  <Override PartName="/ppt/charts/chart22.xml" ContentType="application/vnd.openxmlformats-officedocument.drawingml.chart+xml"/>
  <Override PartName="/ppt/drawings/drawing18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54"/>
  </p:notesMasterIdLst>
  <p:handoutMasterIdLst>
    <p:handoutMasterId r:id="rId55"/>
  </p:handoutMasterIdLst>
  <p:sldIdLst>
    <p:sldId id="385" r:id="rId2"/>
    <p:sldId id="434" r:id="rId3"/>
    <p:sldId id="258" r:id="rId4"/>
    <p:sldId id="417" r:id="rId5"/>
    <p:sldId id="435" r:id="rId6"/>
    <p:sldId id="386" r:id="rId7"/>
    <p:sldId id="418" r:id="rId8"/>
    <p:sldId id="387" r:id="rId9"/>
    <p:sldId id="436" r:id="rId10"/>
    <p:sldId id="438" r:id="rId11"/>
    <p:sldId id="391" r:id="rId12"/>
    <p:sldId id="360" r:id="rId13"/>
    <p:sldId id="308" r:id="rId14"/>
    <p:sldId id="302" r:id="rId15"/>
    <p:sldId id="270" r:id="rId16"/>
    <p:sldId id="335" r:id="rId17"/>
    <p:sldId id="361" r:id="rId18"/>
    <p:sldId id="362" r:id="rId19"/>
    <p:sldId id="392" r:id="rId20"/>
    <p:sldId id="364" r:id="rId21"/>
    <p:sldId id="365" r:id="rId22"/>
    <p:sldId id="439" r:id="rId23"/>
    <p:sldId id="366" r:id="rId24"/>
    <p:sldId id="437" r:id="rId25"/>
    <p:sldId id="420" r:id="rId26"/>
    <p:sldId id="393" r:id="rId27"/>
    <p:sldId id="369" r:id="rId28"/>
    <p:sldId id="394" r:id="rId29"/>
    <p:sldId id="395" r:id="rId30"/>
    <p:sldId id="396" r:id="rId31"/>
    <p:sldId id="397" r:id="rId32"/>
    <p:sldId id="398" r:id="rId33"/>
    <p:sldId id="440" r:id="rId34"/>
    <p:sldId id="399" r:id="rId35"/>
    <p:sldId id="423" r:id="rId36"/>
    <p:sldId id="400" r:id="rId37"/>
    <p:sldId id="421" r:id="rId38"/>
    <p:sldId id="422" r:id="rId39"/>
    <p:sldId id="424" r:id="rId40"/>
    <p:sldId id="425" r:id="rId41"/>
    <p:sldId id="40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15" r:id="rId51"/>
    <p:sldId id="414" r:id="rId52"/>
    <p:sldId id="297" r:id="rId5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EFBDA"/>
    <a:srgbClr val="346249"/>
    <a:srgbClr val="EAFAFC"/>
    <a:srgbClr val="BCEFF6"/>
    <a:srgbClr val="E0F8BA"/>
    <a:srgbClr val="D2F599"/>
    <a:srgbClr val="FEFAB4"/>
    <a:srgbClr val="C5EEFB"/>
    <a:srgbClr val="FEF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56" autoAdjust="0"/>
    <p:restoredTop sz="93143" autoAdjust="0"/>
  </p:normalViewPr>
  <p:slideViewPr>
    <p:cSldViewPr>
      <p:cViewPr varScale="1">
        <p:scale>
          <a:sx n="109" d="100"/>
          <a:sy n="109" d="100"/>
        </p:scale>
        <p:origin x="-1674" y="-78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17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18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571741032371027E-2"/>
          <c:y val="6.0659813356663754E-2"/>
          <c:w val="0.87087270341209089"/>
          <c:h val="0.79822506561679785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760448"/>
        <c:axId val="129930368"/>
        <c:axId val="0"/>
      </c:bar3DChart>
      <c:catAx>
        <c:axId val="108760448"/>
        <c:scaling>
          <c:orientation val="minMax"/>
        </c:scaling>
        <c:delete val="1"/>
        <c:axPos val="b"/>
        <c:majorTickMark val="out"/>
        <c:minorTickMark val="none"/>
        <c:tickLblPos val="none"/>
        <c:crossAx val="129930368"/>
        <c:crosses val="autoZero"/>
        <c:auto val="1"/>
        <c:lblAlgn val="ctr"/>
        <c:lblOffset val="100"/>
        <c:noMultiLvlLbl val="0"/>
      </c:catAx>
      <c:valAx>
        <c:axId val="1299303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08760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2431933508311739"/>
          <c:y val="0.84722222222222221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44696591987391"/>
          <c:y val="0"/>
          <c:w val="0.85022878234717014"/>
          <c:h val="0.94418977927696479"/>
        </c:manualLayout>
      </c:layout>
      <c:pie3DChart>
        <c:varyColors val="1"/>
        <c:ser>
          <c:idx val="0"/>
          <c:order val="0"/>
          <c:tx>
            <c:strRef>
              <c:f>'2018г'!$A$3</c:f>
              <c:strCache>
                <c:ptCount val="1"/>
              </c:strCache>
            </c:strRef>
          </c:tx>
          <c:explosion val="27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'2018г'!$B$3:$D$3</c:f>
              <c:numCache>
                <c:formatCode>0.0%</c:formatCode>
                <c:ptCount val="3"/>
                <c:pt idx="0">
                  <c:v>1.7999999999999999E-2</c:v>
                </c:pt>
                <c:pt idx="1">
                  <c:v>0.36000000000000032</c:v>
                </c:pt>
                <c:pt idx="2">
                  <c:v>0.62200000000000411</c:v>
                </c:pt>
              </c:numCache>
            </c:numRef>
          </c:val>
        </c:ser>
        <c:ser>
          <c:idx val="1"/>
          <c:order val="1"/>
          <c:tx>
            <c:strRef>
              <c:f>'2018г'!$A$4</c:f>
              <c:strCache>
                <c:ptCount val="1"/>
              </c:strCache>
            </c:strRef>
          </c:tx>
          <c:explosion val="25"/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'2018г'!$B$4:$D$4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'2018г'!$A$5</c:f>
              <c:strCache>
                <c:ptCount val="1"/>
              </c:strCache>
            </c:strRef>
          </c:tx>
          <c:explosion val="25"/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'2018г'!$B$5:$D$5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0861220472440974E-2"/>
          <c:y val="0.7638888888888952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9277661278376476"/>
          <c:w val="1"/>
          <c:h val="0.80722338721623521"/>
        </c:manualLayout>
      </c:layout>
      <c:pie3DChart>
        <c:varyColors val="1"/>
        <c:ser>
          <c:idx val="0"/>
          <c:order val="0"/>
          <c:tx>
            <c:strRef>
              <c:f>'2018г'!$A$27</c:f>
              <c:strCache>
                <c:ptCount val="1"/>
              </c:strCache>
            </c:strRef>
          </c:tx>
          <c:explosion val="24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cat>
            <c:strRef>
              <c:f>'2018г'!$B$26:$D$26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'2018г'!$B$27:$D$27</c:f>
              <c:numCache>
                <c:formatCode>0.0%</c:formatCode>
                <c:ptCount val="3"/>
                <c:pt idx="0">
                  <c:v>1.9000000000000135E-2</c:v>
                </c:pt>
                <c:pt idx="1">
                  <c:v>0.37800000000000206</c:v>
                </c:pt>
                <c:pt idx="2">
                  <c:v>0.60300000000000065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5062030144798728E-2"/>
          <c:y val="0.7927819265105864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515222151669272E-2"/>
          <c:y val="0.3312039394331755"/>
          <c:w val="0.64166905755475823"/>
          <c:h val="0.55979464691612979"/>
        </c:manualLayout>
      </c:layout>
      <c:pie3DChart>
        <c:varyColors val="1"/>
        <c:ser>
          <c:idx val="0"/>
          <c:order val="0"/>
          <c:tx>
            <c:strRef>
              <c:f>'2018г'!$A$49</c:f>
              <c:strCache>
                <c:ptCount val="1"/>
              </c:strCache>
            </c:strRef>
          </c:tx>
          <c:explosion val="19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dLbls>
            <c:dLbl>
              <c:idx val="0"/>
              <c:layout>
                <c:manualLayout>
                  <c:x val="-9.9779036897134892E-3"/>
                  <c:y val="-7.918835576534857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3,0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115055444473237"/>
                  <c:y val="5.806505897427204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21,3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75,7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'2018г'!$B$48:$D$48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'2018г'!$B$49:$D$49</c:f>
              <c:numCache>
                <c:formatCode>0.0%</c:formatCode>
                <c:ptCount val="3"/>
                <c:pt idx="0">
                  <c:v>1.9000000000000135E-2</c:v>
                </c:pt>
                <c:pt idx="1">
                  <c:v>0.37300000000000205</c:v>
                </c:pt>
                <c:pt idx="2">
                  <c:v>0.60800000000000065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587244706823109"/>
          <c:w val="0.72343973722545885"/>
          <c:h val="0.831465658669526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3"/>
            <c:bubble3D val="0"/>
            <c:spPr>
              <a:solidFill>
                <a:srgbClr val="82C836"/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Pt>
            <c:idx val="5"/>
            <c:bubble3D val="0"/>
            <c:spPr>
              <a:solidFill>
                <a:srgbClr val="D5ABFF"/>
              </a:solidFill>
            </c:spPr>
          </c:dPt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Налоги на совокупный доход</c:v>
                </c:pt>
                <c:pt idx="2">
                  <c:v>Госпошлина</c:v>
                </c:pt>
                <c:pt idx="3">
                  <c:v>Доходы от сдачи в аренду имущества и земли</c:v>
                </c:pt>
                <c:pt idx="4">
                  <c:v>Доходы от продажи имущества и земли</c:v>
                </c:pt>
                <c:pt idx="5">
                  <c:v>Штрафы</c:v>
                </c:pt>
                <c:pt idx="6">
                  <c:v>Доходы от оказания платных услуг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75.2</c:v>
                </c:pt>
                <c:pt idx="1">
                  <c:v>30</c:v>
                </c:pt>
                <c:pt idx="2">
                  <c:v>10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  <c:pt idx="6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FEFBDA">
            <a:alpha val="50000"/>
          </a:srgbClr>
        </a:solidFill>
      </c:spPr>
    </c:plotArea>
    <c:legend>
      <c:legendPos val="b"/>
      <c:layout>
        <c:manualLayout>
          <c:xMode val="edge"/>
          <c:yMode val="edge"/>
          <c:x val="0.71873127804075765"/>
          <c:y val="0.14358009404622618"/>
          <c:w val="0.23504839026193347"/>
          <c:h val="0.84165190027603765"/>
        </c:manualLayout>
      </c:layout>
      <c:overlay val="0"/>
      <c:txPr>
        <a:bodyPr/>
        <a:lstStyle/>
        <a:p>
          <a:pPr>
            <a:defRPr sz="140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2">
        <a:lumMod val="20000"/>
        <a:lumOff val="80000"/>
        <a:alpha val="7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2022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год: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837,7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  <c:spPr>
        <a:solidFill>
          <a:srgbClr val="E9FBFD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55807595190716"/>
          <c:w val="0.60640964607255476"/>
          <c:h val="0.696017207070115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Lbls>
            <c:dLbl>
              <c:idx val="0"/>
              <c:layout>
                <c:manualLayout>
                  <c:x val="-1.6089074215014532E-2"/>
                  <c:y val="-1.1085935017809067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6,0%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5,2%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817816711954064E-2"/>
                  <c:y val="3.674227855721476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6709820404171087E-2"/>
                  <c:y val="-0.27695607096871289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75,1%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0914093657298717E-3"/>
                  <c:y val="1.011521546462433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6,7%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5432475311673573E-3"/>
                  <c:y val="-3.940778582297954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5.2</c:v>
                </c:pt>
                <c:pt idx="2">
                  <c:v>5.2</c:v>
                </c:pt>
                <c:pt idx="3">
                  <c:v>75.099999999999994</c:v>
                </c:pt>
                <c:pt idx="4">
                  <c:v>6.7</c:v>
                </c:pt>
                <c:pt idx="5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44309355035318"/>
          <c:y val="0.18221810672062341"/>
          <c:w val="0.35403088649547765"/>
          <c:h val="0.5572783063828363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2023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год: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733,6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  <c:spPr>
        <a:solidFill>
          <a:srgbClr val="E9FBFD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558078616264858"/>
          <c:w val="0.71103540284601141"/>
          <c:h val="0.754419213837351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Lbls>
            <c:dLbl>
              <c:idx val="0"/>
              <c:layout>
                <c:manualLayout>
                  <c:x val="-4.3553070374478163E-2"/>
                  <c:y val="-3.628025705477169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6,1%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078593903878855E-3"/>
                  <c:y val="-2.461879235640484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066201683805378E-2"/>
                  <c:y val="3.331444075658260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3,0%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6502019488873992E-2"/>
                  <c:y val="-0.22195946482136905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7</a:t>
                    </a:r>
                    <a:r>
                      <a:rPr lang="ru-RU" b="1" dirty="0" smtClean="0"/>
                      <a:t>5,2%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780994202150796E-2"/>
                  <c:y val="3.4870257471392068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9383834941127076E-3"/>
                  <c:y val="-3.654932438062437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6.1</c:v>
                </c:pt>
                <c:pt idx="1">
                  <c:v>5.2</c:v>
                </c:pt>
                <c:pt idx="2">
                  <c:v>3</c:v>
                </c:pt>
                <c:pt idx="3">
                  <c:v>75.2</c:v>
                </c:pt>
                <c:pt idx="4">
                  <c:v>7.3</c:v>
                </c:pt>
                <c:pt idx="5">
                  <c:v>3.2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2024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год: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762,4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7101736172"/>
          <c:y val="2.2046161537606933E-2"/>
        </c:manualLayout>
      </c:layout>
      <c:overlay val="0"/>
      <c:spPr>
        <a:solidFill>
          <a:srgbClr val="E9FBFD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85514740786377"/>
          <c:y val="0.16837745149217137"/>
          <c:w val="0.72826478876084477"/>
          <c:h val="0.83162254850782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explosion val="24"/>
            <c:spPr>
              <a:solidFill>
                <a:schemeClr val="accent4">
                  <a:lumMod val="20000"/>
                  <a:lumOff val="80000"/>
                </a:schemeClr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Lbls>
            <c:dLbl>
              <c:idx val="0"/>
              <c:layout>
                <c:manualLayout>
                  <c:x val="-3.6445697952752786E-2"/>
                  <c:y val="-2.522794645710145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4256597751764953E-3"/>
                  <c:y val="-1.78770291347525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4,8%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953742513458101E-2"/>
                  <c:y val="5.366905211605812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5286313369475676E-2"/>
                  <c:y val="-0.2472551660926563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74,0%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7321913726757637E-3"/>
                  <c:y val="-1.361549023515975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7,0%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219268566118917E-2"/>
                  <c:y val="-2.071686867057070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4,4%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5.9</c:v>
                </c:pt>
                <c:pt idx="1">
                  <c:v>4.8</c:v>
                </c:pt>
                <c:pt idx="2">
                  <c:v>3.9</c:v>
                </c:pt>
                <c:pt idx="3">
                  <c:v>74</c:v>
                </c:pt>
                <c:pt idx="4">
                  <c:v>7</c:v>
                </c:pt>
                <c:pt idx="5">
                  <c:v>4.4000000000000004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2022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3091220684474211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191957507366904E-2"/>
          <c:y val="0.29068603563588963"/>
          <c:w val="0.90761608498526614"/>
          <c:h val="0.381605356526442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94.5</c:v>
                </c:pt>
                <c:pt idx="1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5.0000066130218339E-2"/>
          <c:y val="0.64192997939523777"/>
          <c:w val="0.89999986773956331"/>
          <c:h val="0.1603408148667452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2023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28812572412589077"/>
          <c:y val="5.039122637167299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391226371672988E-2"/>
          <c:y val="0.2838581427460441"/>
          <c:w val="0.81103290110622628"/>
          <c:h val="0.378540624489673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94.7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delete val="1"/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4.527803788996991E-2"/>
          <c:y val="0.62762828566953177"/>
          <c:w val="0.84225562239116292"/>
          <c:h val="0.1819053633858018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2024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21889360714657682"/>
          <c:y val="5.7733885881473693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019730194433226E-2"/>
          <c:y val="0.32510723955653104"/>
          <c:w val="0.88916643670416551"/>
          <c:h val="0.41637496658708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94.7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27021660467882"/>
          <c:y val="5.6484768265046226E-2"/>
          <c:w val="0.85290525323182331"/>
          <c:h val="0.82449745636377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2F2E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  <c:pt idx="3">
                  <c:v>2023 г.</c:v>
                </c:pt>
                <c:pt idx="4">
                  <c:v>2024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2822.9</c:v>
                </c:pt>
                <c:pt idx="1">
                  <c:v>1856.6</c:v>
                </c:pt>
                <c:pt idx="2">
                  <c:v>1956.1</c:v>
                </c:pt>
                <c:pt idx="3">
                  <c:v>2074.9</c:v>
                </c:pt>
                <c:pt idx="4">
                  <c:v>2194.6999999999998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6562432"/>
        <c:axId val="186563968"/>
      </c:barChart>
      <c:catAx>
        <c:axId val="1865624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86563968"/>
        <c:crosses val="autoZero"/>
        <c:auto val="1"/>
        <c:lblAlgn val="ctr"/>
        <c:lblOffset val="100"/>
        <c:noMultiLvlLbl val="0"/>
      </c:catAx>
      <c:valAx>
        <c:axId val="186563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8656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C5EEFB"/>
              </a:solidFill>
            </c:spPr>
          </c:dPt>
          <c:dPt>
            <c:idx val="1"/>
            <c:bubble3D val="0"/>
            <c:spPr>
              <a:solidFill>
                <a:srgbClr val="FEFAB4"/>
              </a:solidFill>
              <a:ln>
                <a:solidFill>
                  <a:srgbClr val="E7D5EF"/>
                </a:solidFill>
              </a:ln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78.3</c:v>
                </c:pt>
                <c:pt idx="1">
                  <c:v>21.7</c:v>
                </c:pt>
                <c:pt idx="2">
                  <c:v>10.9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rgbClr val="C5EEFB"/>
              </a:solidFill>
            </c:spPr>
          </c:dPt>
          <c:dPt>
            <c:idx val="1"/>
            <c:bubble3D val="0"/>
            <c:spPr>
              <a:solidFill>
                <a:srgbClr val="FEFAB4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84.5</c:v>
                </c:pt>
                <c:pt idx="1">
                  <c:v>30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7D5EF"/>
            </a:solidFill>
          </c:spPr>
          <c:dPt>
            <c:idx val="0"/>
            <c:bubble3D val="0"/>
            <c:explosion val="15"/>
            <c:spPr>
              <a:solidFill>
                <a:srgbClr val="C5EEFB"/>
              </a:solidFill>
            </c:spPr>
          </c:dPt>
          <c:dPt>
            <c:idx val="1"/>
            <c:bubble3D val="0"/>
            <c:spPr>
              <a:solidFill>
                <a:srgbClr val="FEFAB4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86.3</c:v>
                </c:pt>
                <c:pt idx="1">
                  <c:v>30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43649556179587E-2"/>
          <c:y val="6.0326074588323807E-2"/>
          <c:w val="0.86100275256772241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  <c:pt idx="3">
                  <c:v>2023 г.</c:v>
                </c:pt>
                <c:pt idx="4">
                  <c:v>2024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147.19999999999999</c:v>
                </c:pt>
                <c:pt idx="1">
                  <c:v>98.1</c:v>
                </c:pt>
                <c:pt idx="2">
                  <c:v>104.8</c:v>
                </c:pt>
                <c:pt idx="3">
                  <c:v>112.5</c:v>
                </c:pt>
                <c:pt idx="4">
                  <c:v>120.5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6577664"/>
        <c:axId val="186579200"/>
      </c:barChart>
      <c:catAx>
        <c:axId val="186577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86579200"/>
        <c:crosses val="autoZero"/>
        <c:auto val="1"/>
        <c:lblAlgn val="ctr"/>
        <c:lblOffset val="100"/>
        <c:noMultiLvlLbl val="0"/>
      </c:catAx>
      <c:valAx>
        <c:axId val="186579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86577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9440645028512"/>
          <c:y val="6.0326182395504441E-2"/>
          <c:w val="0.86100275256772241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  <c:pt idx="3">
                  <c:v>2023 г.</c:v>
                </c:pt>
                <c:pt idx="4">
                  <c:v>2024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1188.7</c:v>
                </c:pt>
                <c:pt idx="1">
                  <c:v>1285.5</c:v>
                </c:pt>
                <c:pt idx="2">
                  <c:v>1372.8</c:v>
                </c:pt>
                <c:pt idx="3">
                  <c:v>1463.4</c:v>
                </c:pt>
                <c:pt idx="4">
                  <c:v>1560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7985280"/>
        <c:axId val="187991168"/>
      </c:barChart>
      <c:catAx>
        <c:axId val="187985280"/>
        <c:scaling>
          <c:orientation val="minMax"/>
        </c:scaling>
        <c:delete val="0"/>
        <c:axPos val="b"/>
        <c:majorTickMark val="out"/>
        <c:minorTickMark val="none"/>
        <c:tickLblPos val="nextTo"/>
        <c:crossAx val="187991168"/>
        <c:crosses val="autoZero"/>
        <c:auto val="1"/>
        <c:lblAlgn val="ctr"/>
        <c:lblOffset val="100"/>
        <c:noMultiLvlLbl val="0"/>
      </c:catAx>
      <c:valAx>
        <c:axId val="187991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87985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solidFill>
            <a:schemeClr val="bg2">
              <a:lumMod val="2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9222181141986"/>
          <c:y val="3.876557602884359E-2"/>
          <c:w val="0.88518648201201677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2020 г.</c:v>
                </c:pt>
                <c:pt idx="1">
                  <c:v>2021 г.</c:v>
                </c:pt>
                <c:pt idx="2">
                  <c:v>2022 г.</c:v>
                </c:pt>
                <c:pt idx="3">
                  <c:v>2023 г.</c:v>
                </c:pt>
                <c:pt idx="4">
                  <c:v>2024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2002.9</c:v>
                </c:pt>
                <c:pt idx="1">
                  <c:v>2148.4</c:v>
                </c:pt>
                <c:pt idx="2">
                  <c:v>2270.1999999999998</c:v>
                </c:pt>
                <c:pt idx="3">
                  <c:v>2405.9</c:v>
                </c:pt>
                <c:pt idx="4">
                  <c:v>2549.6999999999998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8070144"/>
        <c:axId val="188071936"/>
      </c:barChart>
      <c:catAx>
        <c:axId val="1880701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88071936"/>
        <c:crosses val="autoZero"/>
        <c:auto val="1"/>
        <c:lblAlgn val="ctr"/>
        <c:lblOffset val="100"/>
        <c:noMultiLvlLbl val="0"/>
      </c:catAx>
      <c:valAx>
        <c:axId val="188071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88070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038467353773142E-2"/>
          <c:w val="1"/>
          <c:h val="0.7877125754943582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19172</c:v>
                </c:pt>
                <c:pt idx="1">
                  <c:v>18917</c:v>
                </c:pt>
                <c:pt idx="2">
                  <c:v>18672</c:v>
                </c:pt>
                <c:pt idx="3">
                  <c:v>18437</c:v>
                </c:pt>
                <c:pt idx="4">
                  <c:v>18212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099968"/>
        <c:axId val="188118144"/>
      </c:lineChart>
      <c:catAx>
        <c:axId val="18809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8118144"/>
        <c:crosses val="autoZero"/>
        <c:auto val="1"/>
        <c:lblAlgn val="ctr"/>
        <c:lblOffset val="100"/>
        <c:noMultiLvlLbl val="0"/>
      </c:catAx>
      <c:valAx>
        <c:axId val="188118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8099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896820517920184E-2"/>
          <c:y val="0.14343527216206078"/>
          <c:w val="0.98110317948207981"/>
          <c:h val="0.6634744431111901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20053</c:v>
                </c:pt>
                <c:pt idx="1">
                  <c:v>21559</c:v>
                </c:pt>
                <c:pt idx="2">
                  <c:v>23023</c:v>
                </c:pt>
                <c:pt idx="3">
                  <c:v>24542</c:v>
                </c:pt>
                <c:pt idx="4">
                  <c:v>26162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188148736"/>
        <c:axId val="196625152"/>
      </c:lineChart>
      <c:catAx>
        <c:axId val="188148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96625152"/>
        <c:crosses val="autoZero"/>
        <c:auto val="1"/>
        <c:lblAlgn val="ctr"/>
        <c:lblOffset val="100"/>
        <c:noMultiLvlLbl val="0"/>
      </c:catAx>
      <c:valAx>
        <c:axId val="196625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14873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200" baseline="0">
          <a:latin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6956679958977915E-2"/>
          <c:w val="1"/>
          <c:h val="0.6936168913296297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103.9</c:v>
                </c:pt>
                <c:pt idx="1">
                  <c:v>105.5</c:v>
                </c:pt>
                <c:pt idx="2">
                  <c:v>104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439424"/>
        <c:axId val="196445312"/>
      </c:lineChart>
      <c:catAx>
        <c:axId val="196439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445312"/>
        <c:crosses val="autoZero"/>
        <c:auto val="1"/>
        <c:lblAlgn val="ctr"/>
        <c:lblOffset val="100"/>
        <c:noMultiLvlLbl val="0"/>
      </c:catAx>
      <c:valAx>
        <c:axId val="196445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6439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03750845830073E-2"/>
          <c:y val="4.2415691613103344E-2"/>
          <c:w val="0.62658027253610726"/>
          <c:h val="0.863544498612669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налоговые и неналоговые доходы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Первоначальный план 2021 года</c:v>
                </c:pt>
                <c:pt idx="1">
                  <c:v>Прогноз 2022 год</c:v>
                </c:pt>
                <c:pt idx="2">
                  <c:v>Прогноз 2023 год</c:v>
                </c:pt>
                <c:pt idx="3">
                  <c:v>Прогноз 2024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200.7</c:v>
                </c:pt>
                <c:pt idx="1">
                  <c:v>220.9</c:v>
                </c:pt>
                <c:pt idx="2">
                  <c:v>233.7</c:v>
                </c:pt>
                <c:pt idx="3">
                  <c:v>247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перечисления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Первоначальный план 2021 года</c:v>
                </c:pt>
                <c:pt idx="1">
                  <c:v>Прогноз 2022 год</c:v>
                </c:pt>
                <c:pt idx="2">
                  <c:v>Прогноз 2023 год</c:v>
                </c:pt>
                <c:pt idx="3">
                  <c:v>Прогноз 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637.5</c:v>
                </c:pt>
                <c:pt idx="1">
                  <c:v>664.3</c:v>
                </c:pt>
                <c:pt idx="2">
                  <c:v>557.6</c:v>
                </c:pt>
                <c:pt idx="3">
                  <c:v>575.70000000000005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7020288"/>
        <c:axId val="197022080"/>
      </c:barChart>
      <c:catAx>
        <c:axId val="197020288"/>
        <c:scaling>
          <c:orientation val="minMax"/>
        </c:scaling>
        <c:delete val="1"/>
        <c:axPos val="b"/>
        <c:majorTickMark val="none"/>
        <c:minorTickMark val="none"/>
        <c:tickLblPos val="none"/>
        <c:crossAx val="197022080"/>
        <c:crosses val="autoZero"/>
        <c:auto val="0"/>
        <c:lblAlgn val="ctr"/>
        <c:lblOffset val="100"/>
        <c:noMultiLvlLbl val="0"/>
      </c:catAx>
      <c:valAx>
        <c:axId val="197022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7020288"/>
        <c:crosses val="autoZero"/>
        <c:crossBetween val="between"/>
      </c:valAx>
    </c:plotArea>
    <c:legend>
      <c:legendPos val="r"/>
      <c:legendEntry>
        <c:idx val="0"/>
        <c:delete val="1"/>
      </c:legendEntry>
      <c:layout/>
      <c:overlay val="0"/>
      <c:txPr>
        <a:bodyPr/>
        <a:lstStyle/>
        <a:p>
          <a:pPr>
            <a:defRPr sz="140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eg"/><Relationship Id="rId1" Type="http://schemas.openxmlformats.org/officeDocument/2006/relationships/image" Target="../media/image26.jpeg"/><Relationship Id="rId6" Type="http://schemas.openxmlformats.org/officeDocument/2006/relationships/image" Target="../media/image23.png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relationship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>
        <a:solidFill>
          <a:srgbClr val="FFFFCC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400" b="1" i="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  <a:endParaRPr lang="ru-RU" sz="1400" b="1" i="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3BA0FA79-0F0A-4F39-8C6F-85BF113366C3}">
      <dgm:prSet phldrT="[Текст]"/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 dirty="0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/>
      <dgm:t>
        <a:bodyPr/>
        <a:lstStyle/>
        <a:p>
          <a:endParaRPr lang="ru-RU" dirty="0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/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/>
      <dgm:t>
        <a:bodyPr/>
        <a:lstStyle/>
        <a:p>
          <a:endParaRPr lang="ru-RU" dirty="0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78F1D4C-A2EF-4C56-940B-FB3F18A7298D}">
      <dgm:prSet phldrT="[Текст]"/>
      <dgm:spPr/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/>
      <dgm:t>
        <a:bodyPr/>
        <a:lstStyle/>
        <a:p>
          <a:endParaRPr lang="ru-RU" dirty="0"/>
        </a:p>
      </dgm:t>
    </dgm:pt>
    <dgm:pt modelId="{62E153EB-408C-4CB3-B6CA-2A439518E14B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/>
      <dgm:t>
        <a:bodyPr/>
        <a:lstStyle/>
        <a:p>
          <a:endParaRPr lang="ru-RU" dirty="0"/>
        </a:p>
      </dgm:t>
    </dgm:pt>
    <dgm:pt modelId="{9F96D360-CB55-48DB-9778-BF90DCE1129E}">
      <dgm:prSet phldrT="[Текст]"/>
      <dgm:spPr>
        <a:solidFill>
          <a:srgbClr val="0070C0"/>
        </a:solidFill>
      </dgm:spPr>
      <dgm:t>
        <a:bodyPr/>
        <a:lstStyle/>
        <a:p>
          <a:endParaRPr lang="ru-RU" dirty="0"/>
        </a:p>
      </dgm:t>
    </dgm:pt>
    <dgm:pt modelId="{286A4893-ECEC-4EFE-BAC3-3F1C84511E21}" type="sibTrans" cxnId="{ABB8D3AC-32ED-44B8-98D1-601987ACC1D1}">
      <dgm:prSet/>
      <dgm:spPr/>
      <dgm:t>
        <a:bodyPr/>
        <a:lstStyle/>
        <a:p>
          <a:endParaRPr lang="ru-RU"/>
        </a:p>
      </dgm:t>
    </dgm:pt>
    <dgm:pt modelId="{BC4B6763-2F33-4CCB-B9CC-377BBD0F0800}" type="parTrans" cxnId="{ABB8D3AC-32ED-44B8-98D1-601987ACC1D1}">
      <dgm:prSet/>
      <dgm:spPr>
        <a:solidFill>
          <a:srgbClr val="0070C0"/>
        </a:solidFill>
      </dgm:spPr>
      <dgm:t>
        <a:bodyPr/>
        <a:lstStyle/>
        <a:p>
          <a:endParaRPr lang="ru-RU" dirty="0">
            <a:solidFill>
              <a:srgbClr val="00B0F0"/>
            </a:solidFill>
          </a:endParaRPr>
        </a:p>
      </dgm:t>
    </dgm:pt>
    <dgm:pt modelId="{637E412C-91EE-486E-8354-15F2384BE3EA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/>
      <dgm:t>
        <a:bodyPr/>
        <a:lstStyle/>
        <a:p>
          <a:endParaRPr lang="ru-RU" dirty="0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/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/>
      <dgm:t>
        <a:bodyPr/>
        <a:lstStyle/>
        <a:p>
          <a:endParaRPr lang="ru-RU" dirty="0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5744066-B02E-4576-A7F1-E2464C0E1366}">
      <dgm:prSet phldrT="[Текст]"/>
      <dgm:spPr/>
      <dgm:t>
        <a:bodyPr/>
        <a:lstStyle/>
        <a:p>
          <a:endParaRPr lang="ru-RU" dirty="0"/>
        </a:p>
      </dgm:t>
    </dgm:pt>
    <dgm:pt modelId="{0677F5B0-6215-44F3-BDE3-BB79C72F21B8}" type="parTrans" cxnId="{22EC0AB5-9012-4936-BE1B-AF6CC7AEDCDB}">
      <dgm:prSet custScaleX="131984" custLinFactNeighborX="57500" custLinFactNeighborY="6492"/>
      <dgm:spPr/>
      <dgm:t>
        <a:bodyPr/>
        <a:lstStyle/>
        <a:p>
          <a:endParaRPr lang="ru-RU"/>
        </a:p>
      </dgm:t>
    </dgm:pt>
    <dgm:pt modelId="{BC236EC9-8B41-443E-BEDA-2F2BE533A095}" type="sibTrans" cxnId="{22EC0AB5-9012-4936-BE1B-AF6CC7AEDCDB}">
      <dgm:prSet/>
      <dgm:spPr/>
      <dgm:t>
        <a:bodyPr/>
        <a:lstStyle/>
        <a:p>
          <a:endParaRPr lang="ru-RU"/>
        </a:p>
      </dgm:t>
    </dgm:pt>
    <dgm:pt modelId="{9C91FA12-AC62-4A52-92E6-5E87EAE28BF6}">
      <dgm:prSet phldrT="[Текст]"/>
      <dgm:spPr/>
      <dgm:t>
        <a:bodyPr/>
        <a:lstStyle/>
        <a:p>
          <a:endParaRPr lang="ru-RU" dirty="0"/>
        </a:p>
      </dgm:t>
    </dgm:pt>
    <dgm:pt modelId="{0EFC1585-8944-4D09-8DCC-075604E1DAB7}" type="parTrans" cxnId="{AC09677F-9062-421F-BB43-4AC0612AEA44}">
      <dgm:prSet/>
      <dgm:spPr/>
      <dgm:t>
        <a:bodyPr/>
        <a:lstStyle/>
        <a:p>
          <a:endParaRPr lang="ru-RU"/>
        </a:p>
      </dgm:t>
    </dgm:pt>
    <dgm:pt modelId="{DF7A1295-DB09-4F60-BE2B-256F67B784CD}" type="sibTrans" cxnId="{AC09677F-9062-421F-BB43-4AC0612AEA44}">
      <dgm:prSet/>
      <dgm:spPr/>
      <dgm:t>
        <a:bodyPr/>
        <a:lstStyle/>
        <a:p>
          <a:endParaRPr lang="ru-RU"/>
        </a:p>
      </dgm:t>
    </dgm:pt>
    <dgm:pt modelId="{5BF636BB-5DDB-443B-BF03-7A764813EFC9}">
      <dgm:prSet phldrT="[Текст]"/>
      <dgm:spPr/>
      <dgm:t>
        <a:bodyPr/>
        <a:lstStyle/>
        <a:p>
          <a:endParaRPr lang="ru-RU" dirty="0"/>
        </a:p>
      </dgm:t>
    </dgm:pt>
    <dgm:pt modelId="{ECBC13CB-0E4B-4202-AAA0-8D11A0067FDC}" type="parTrans" cxnId="{71FA8F34-8092-4517-887C-26050E9F2A90}">
      <dgm:prSet/>
      <dgm:spPr/>
      <dgm:t>
        <a:bodyPr/>
        <a:lstStyle/>
        <a:p>
          <a:endParaRPr lang="ru-RU"/>
        </a:p>
      </dgm:t>
    </dgm:pt>
    <dgm:pt modelId="{E28794F7-086C-4C94-AB2B-831CC1639D1F}" type="sibTrans" cxnId="{71FA8F34-8092-4517-887C-26050E9F2A90}">
      <dgm:prSet/>
      <dgm:spPr/>
      <dgm:t>
        <a:bodyPr/>
        <a:lstStyle/>
        <a:p>
          <a:endParaRPr lang="ru-RU"/>
        </a:p>
      </dgm:t>
    </dgm:pt>
    <dgm:pt modelId="{B0A1EC5B-815C-4425-973C-68029EF41D7F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ru-RU" dirty="0"/>
        </a:p>
      </dgm:t>
    </dgm:pt>
    <dgm:pt modelId="{DC5D5739-3654-4815-83B1-177EAF0BDD25}" type="parTrans" cxnId="{580A3158-E80C-4C86-8105-5AE393BA664B}">
      <dgm:prSet/>
      <dgm:spPr/>
      <dgm:t>
        <a:bodyPr/>
        <a:lstStyle/>
        <a:p>
          <a:endParaRPr lang="ru-RU" dirty="0"/>
        </a:p>
      </dgm:t>
    </dgm:pt>
    <dgm:pt modelId="{AA1BE4F7-E012-4997-ADED-902B244BA27E}" type="sibTrans" cxnId="{580A3158-E80C-4C86-8105-5AE393BA664B}">
      <dgm:prSet/>
      <dgm:spPr/>
      <dgm:t>
        <a:bodyPr/>
        <a:lstStyle/>
        <a:p>
          <a:endParaRPr lang="ru-RU"/>
        </a:p>
      </dgm:t>
    </dgm:pt>
    <dgm:pt modelId="{C35BFE0D-8D40-49C7-84A0-D02CDA978B8B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2A91E05-862A-476E-8C90-5D9C83A7BD2B}" type="parTrans" cxnId="{A9FD25EB-6056-4200-A1EC-1866E2BB1080}">
      <dgm:prSet/>
      <dgm:spPr/>
      <dgm:t>
        <a:bodyPr/>
        <a:lstStyle/>
        <a:p>
          <a:endParaRPr lang="ru-RU" dirty="0"/>
        </a:p>
      </dgm:t>
    </dgm:pt>
    <dgm:pt modelId="{CFA0926F-5890-43B8-94D6-CB7F1D59C669}" type="sibTrans" cxnId="{A9FD25EB-6056-4200-A1EC-1866E2BB1080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082CE592-953F-441B-B0C2-F864433A8493}" type="parTrans" cxnId="{C76B1FDD-1515-4548-A84A-CDE5C2B7076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4E037BB9-0FBE-485B-9D96-CA97E236F16F}">
      <dgm:prSet/>
      <dgm:spPr/>
      <dgm:t>
        <a:bodyPr/>
        <a:lstStyle/>
        <a:p>
          <a:endParaRPr lang="ru-RU" dirty="0"/>
        </a:p>
      </dgm:t>
    </dgm:pt>
    <dgm:pt modelId="{1BC0C76F-59B3-4CB2-A81C-773F8BFBB2D1}" type="parTrans" cxnId="{30BC86BE-C78E-4BDF-A18F-EC67709D7EF3}">
      <dgm:prSet/>
      <dgm:spPr/>
      <dgm:t>
        <a:bodyPr/>
        <a:lstStyle/>
        <a:p>
          <a:endParaRPr lang="ru-RU"/>
        </a:p>
      </dgm:t>
    </dgm:pt>
    <dgm:pt modelId="{661EBCA7-E4FC-4670-AE0C-E6651D40875B}" type="sibTrans" cxnId="{30BC86BE-C78E-4BDF-A18F-EC67709D7EF3}">
      <dgm:prSet/>
      <dgm:spPr/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/>
      <dgm:t>
        <a:bodyPr/>
        <a:lstStyle/>
        <a:p>
          <a:endParaRPr lang="ru-RU" dirty="0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2E44C-8498-48F8-9652-E5DD6AC5818D}" type="pres">
      <dgm:prSet presAssocID="{6F647F05-65E5-443B-9310-4AF895EEC1B0}" presName="centerShape" presStyleLbl="node0" presStyleIdx="0" presStyleCnt="1" custScaleX="211958" custScaleY="179647" custLinFactNeighborX="-1450" custLinFactNeighborY="-8146"/>
      <dgm:spPr/>
      <dgm:t>
        <a:bodyPr/>
        <a:lstStyle/>
        <a:p>
          <a:endParaRPr lang="ru-RU"/>
        </a:p>
      </dgm:t>
    </dgm:pt>
    <dgm:pt modelId="{4731EA70-1FA8-49F5-A6BF-4AE9CB97C303}" type="pres">
      <dgm:prSet presAssocID="{8D513BD1-7137-4BB2-A1F4-1B02EFB0F34F}" presName="parTrans" presStyleLbl="sibTrans2D1" presStyleIdx="0" presStyleCnt="12"/>
      <dgm:spPr/>
      <dgm:t>
        <a:bodyPr/>
        <a:lstStyle/>
        <a:p>
          <a:endParaRPr lang="ru-RU"/>
        </a:p>
      </dgm:t>
    </dgm:pt>
    <dgm:pt modelId="{8D15C70B-27DC-4BC4-8B54-1A6B8CC1DBC1}" type="pres">
      <dgm:prSet presAssocID="{8D513BD1-7137-4BB2-A1F4-1B02EFB0F34F}" presName="connectorText" presStyleLbl="sibTrans2D1" presStyleIdx="0" presStyleCnt="12"/>
      <dgm:spPr/>
      <dgm:t>
        <a:bodyPr/>
        <a:lstStyle/>
        <a:p>
          <a:endParaRPr lang="ru-RU"/>
        </a:p>
      </dgm:t>
    </dgm:pt>
    <dgm:pt modelId="{E2EC1D87-F728-458A-8AB1-7A3D78F9D25E}" type="pres">
      <dgm:prSet presAssocID="{D63A74EC-A1EC-4823-AB28-835C2DE63D58}" presName="node" presStyleLbl="node1" presStyleIdx="0" presStyleCnt="12" custScaleX="95235" custScaleY="86332" custRadScaleRad="99182" custRadScaleInc="107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B02449-4EBC-4302-B256-364ED94D6C2F}" type="pres">
      <dgm:prSet presAssocID="{DC5D5739-3654-4815-83B1-177EAF0BDD25}" presName="parTrans" presStyleLbl="sibTrans2D1" presStyleIdx="1" presStyleCnt="12"/>
      <dgm:spPr/>
      <dgm:t>
        <a:bodyPr/>
        <a:lstStyle/>
        <a:p>
          <a:endParaRPr lang="ru-RU"/>
        </a:p>
      </dgm:t>
    </dgm:pt>
    <dgm:pt modelId="{FE506610-9E90-41A7-A422-EB70C350B050}" type="pres">
      <dgm:prSet presAssocID="{DC5D5739-3654-4815-83B1-177EAF0BDD25}" presName="connectorText" presStyleLbl="sibTrans2D1" presStyleIdx="1" presStyleCnt="12"/>
      <dgm:spPr/>
      <dgm:t>
        <a:bodyPr/>
        <a:lstStyle/>
        <a:p>
          <a:endParaRPr lang="ru-RU"/>
        </a:p>
      </dgm:t>
    </dgm:pt>
    <dgm:pt modelId="{790C8D0D-7FCC-415C-91A5-F97C81F47FA6}" type="pres">
      <dgm:prSet presAssocID="{B0A1EC5B-815C-4425-973C-68029EF41D7F}" presName="node" presStyleLbl="node1" presStyleIdx="1" presStyleCnt="12" custRadScaleRad="105713" custRadScaleInc="71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222DD-64BD-4A89-BBB9-2B80D8318D4A}" type="pres">
      <dgm:prSet presAssocID="{082CE592-953F-441B-B0C2-F864433A8493}" presName="parTrans" presStyleLbl="sibTrans2D1" presStyleIdx="2" presStyleCnt="12" custScaleX="131984" custLinFactNeighborX="-10052" custLinFactNeighborY="3100"/>
      <dgm:spPr/>
      <dgm:t>
        <a:bodyPr/>
        <a:lstStyle/>
        <a:p>
          <a:endParaRPr lang="ru-RU"/>
        </a:p>
      </dgm:t>
    </dgm:pt>
    <dgm:pt modelId="{839DF450-14DD-4280-9AEE-DA73938E9B9D}" type="pres">
      <dgm:prSet presAssocID="{082CE592-953F-441B-B0C2-F864433A8493}" presName="connectorText" presStyleLbl="sibTrans2D1" presStyleIdx="2" presStyleCnt="12"/>
      <dgm:spPr/>
      <dgm:t>
        <a:bodyPr/>
        <a:lstStyle/>
        <a:p>
          <a:endParaRPr lang="ru-RU"/>
        </a:p>
      </dgm:t>
    </dgm:pt>
    <dgm:pt modelId="{73BC26A8-8D0F-45E6-9E3B-37EADD227262}" type="pres">
      <dgm:prSet presAssocID="{4B1A8440-411B-4A5D-AFC7-3583C59ADD0E}" presName="node" presStyleLbl="node1" presStyleIdx="2" presStyleCnt="12" custScaleX="105031" custScaleY="104463" custRadScaleRad="89449" custRadScaleInc="248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93DE9-E67A-4CE1-BC6B-5C458B1137B0}" type="pres">
      <dgm:prSet presAssocID="{C021BE46-16AF-4372-B2A0-67875E2C82CF}" presName="parTrans" presStyleLbl="sibTrans2D1" presStyleIdx="3" presStyleCnt="12"/>
      <dgm:spPr/>
      <dgm:t>
        <a:bodyPr/>
        <a:lstStyle/>
        <a:p>
          <a:endParaRPr lang="ru-RU"/>
        </a:p>
      </dgm:t>
    </dgm:pt>
    <dgm:pt modelId="{DA660ED5-C4B7-4208-928A-B8DD66837486}" type="pres">
      <dgm:prSet presAssocID="{C021BE46-16AF-4372-B2A0-67875E2C82CF}" presName="connectorText" presStyleLbl="sibTrans2D1" presStyleIdx="3" presStyleCnt="12"/>
      <dgm:spPr/>
      <dgm:t>
        <a:bodyPr/>
        <a:lstStyle/>
        <a:p>
          <a:endParaRPr lang="ru-RU"/>
        </a:p>
      </dgm:t>
    </dgm:pt>
    <dgm:pt modelId="{D8B200F5-4D07-49B2-A587-C2FE6CEC49F8}" type="pres">
      <dgm:prSet presAssocID="{637E412C-91EE-486E-8354-15F2384BE3EA}" presName="node" presStyleLbl="node1" presStyleIdx="3" presStyleCnt="12" custRadScaleRad="96208" custRadScaleInc="-161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AB10C-E176-4610-B2C6-BE8F83AD0F9B}" type="pres">
      <dgm:prSet presAssocID="{A8FC0520-4E1C-47C9-9459-5A566E2A3269}" presName="parTrans" presStyleLbl="sibTrans2D1" presStyleIdx="4" presStyleCnt="12"/>
      <dgm:spPr/>
      <dgm:t>
        <a:bodyPr/>
        <a:lstStyle/>
        <a:p>
          <a:endParaRPr lang="ru-RU"/>
        </a:p>
      </dgm:t>
    </dgm:pt>
    <dgm:pt modelId="{47F0322C-5978-482D-A409-1280E22C6D82}" type="pres">
      <dgm:prSet presAssocID="{A8FC0520-4E1C-47C9-9459-5A566E2A3269}" presName="connectorText" presStyleLbl="sibTrans2D1" presStyleIdx="4" presStyleCnt="12"/>
      <dgm:spPr/>
      <dgm:t>
        <a:bodyPr/>
        <a:lstStyle/>
        <a:p>
          <a:endParaRPr lang="ru-RU"/>
        </a:p>
      </dgm:t>
    </dgm:pt>
    <dgm:pt modelId="{FFE63D16-C443-42C8-BB30-4CA61876A647}" type="pres">
      <dgm:prSet presAssocID="{420BA717-63F2-4ED1-9193-BDF0AD7BC7EB}" presName="node" presStyleLbl="node1" presStyleIdx="4" presStyleCnt="12" custRadScaleRad="69339" custRadScaleInc="293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50D33-9BD9-4D37-A533-789F5554AFB5}" type="pres">
      <dgm:prSet presAssocID="{6598F354-400C-439C-BDD5-729D663E252E}" presName="parTrans" presStyleLbl="sibTrans2D1" presStyleIdx="5" presStyleCnt="12"/>
      <dgm:spPr/>
      <dgm:t>
        <a:bodyPr/>
        <a:lstStyle/>
        <a:p>
          <a:endParaRPr lang="ru-RU"/>
        </a:p>
      </dgm:t>
    </dgm:pt>
    <dgm:pt modelId="{F326903B-AF5C-41D9-A950-9DE60C069BDF}" type="pres">
      <dgm:prSet presAssocID="{6598F354-400C-439C-BDD5-729D663E252E}" presName="connectorText" presStyleLbl="sibTrans2D1" presStyleIdx="5" presStyleCnt="12"/>
      <dgm:spPr/>
      <dgm:t>
        <a:bodyPr/>
        <a:lstStyle/>
        <a:p>
          <a:endParaRPr lang="ru-RU"/>
        </a:p>
      </dgm:t>
    </dgm:pt>
    <dgm:pt modelId="{EB1C3899-7B42-47CD-912B-DD035472498D}" type="pres">
      <dgm:prSet presAssocID="{AA0A2BD5-A368-4F17-8E9D-23F1FC377812}" presName="node" presStyleLbl="node1" presStyleIdx="5" presStyleCnt="12" custRadScaleRad="76503" custRadScaleInc="-141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553CB-2478-4421-B002-5FA728364A78}" type="pres">
      <dgm:prSet presAssocID="{9DEE7B50-C1CB-48D2-999B-DF1098A88396}" presName="parTrans" presStyleLbl="sibTrans2D1" presStyleIdx="6" presStyleCnt="12" custScaleX="138492"/>
      <dgm:spPr/>
      <dgm:t>
        <a:bodyPr/>
        <a:lstStyle/>
        <a:p>
          <a:endParaRPr lang="ru-RU"/>
        </a:p>
      </dgm:t>
    </dgm:pt>
    <dgm:pt modelId="{881BA4B6-6173-4BE7-ACB0-127409627ABA}" type="pres">
      <dgm:prSet presAssocID="{9DEE7B50-C1CB-48D2-999B-DF1098A88396}" presName="connectorText" presStyleLbl="sibTrans2D1" presStyleIdx="6" presStyleCnt="12"/>
      <dgm:spPr/>
      <dgm:t>
        <a:bodyPr/>
        <a:lstStyle/>
        <a:p>
          <a:endParaRPr lang="ru-RU"/>
        </a:p>
      </dgm:t>
    </dgm:pt>
    <dgm:pt modelId="{FED909B6-8F19-4D98-AAC2-EBEEF4830C2B}" type="pres">
      <dgm:prSet presAssocID="{D2A69AB7-A0A6-4501-95CD-2902A3384DE3}" presName="node" presStyleLbl="node1" presStyleIdx="6" presStyleCnt="12" custRadScaleRad="71107" custRadScaleInc="135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7EB92-DF16-476D-BB87-6C0D26E26F61}" type="pres">
      <dgm:prSet presAssocID="{BC4B6763-2F33-4CCB-B9CC-377BBD0F0800}" presName="parTrans" presStyleLbl="sibTrans2D1" presStyleIdx="7" presStyleCnt="12"/>
      <dgm:spPr/>
      <dgm:t>
        <a:bodyPr/>
        <a:lstStyle/>
        <a:p>
          <a:endParaRPr lang="ru-RU"/>
        </a:p>
      </dgm:t>
    </dgm:pt>
    <dgm:pt modelId="{E3A5A4EE-729B-477E-AEA8-7FC61FA6B941}" type="pres">
      <dgm:prSet presAssocID="{BC4B6763-2F33-4CCB-B9CC-377BBD0F0800}" presName="connectorText" presStyleLbl="sibTrans2D1" presStyleIdx="7" presStyleCnt="12"/>
      <dgm:spPr/>
      <dgm:t>
        <a:bodyPr/>
        <a:lstStyle/>
        <a:p>
          <a:endParaRPr lang="ru-RU"/>
        </a:p>
      </dgm:t>
    </dgm:pt>
    <dgm:pt modelId="{69EA0517-EDCB-4CEB-899F-D56DCF7B4404}" type="pres">
      <dgm:prSet presAssocID="{9F96D360-CB55-48DB-9778-BF90DCE1129E}" presName="node" presStyleLbl="node1" presStyleIdx="7" presStyleCnt="12" custRadScaleRad="97478" custRadScaleInc="927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78620-3ECE-4B34-9A73-1D7C770EA3FB}" type="pres">
      <dgm:prSet presAssocID="{32A91E05-862A-476E-8C90-5D9C83A7BD2B}" presName="parTrans" presStyleLbl="sibTrans2D1" presStyleIdx="8" presStyleCnt="12"/>
      <dgm:spPr/>
      <dgm:t>
        <a:bodyPr/>
        <a:lstStyle/>
        <a:p>
          <a:endParaRPr lang="ru-RU"/>
        </a:p>
      </dgm:t>
    </dgm:pt>
    <dgm:pt modelId="{B2C5D6C6-7F34-4066-A2C1-3A1FA7BA6F70}" type="pres">
      <dgm:prSet presAssocID="{32A91E05-862A-476E-8C90-5D9C83A7BD2B}" presName="connectorText" presStyleLbl="sibTrans2D1" presStyleIdx="8" presStyleCnt="12"/>
      <dgm:spPr/>
      <dgm:t>
        <a:bodyPr/>
        <a:lstStyle/>
        <a:p>
          <a:endParaRPr lang="ru-RU"/>
        </a:p>
      </dgm:t>
    </dgm:pt>
    <dgm:pt modelId="{1E3E2163-F1EA-4E3B-9876-7601B98655DD}" type="pres">
      <dgm:prSet presAssocID="{C35BFE0D-8D40-49C7-84A0-D02CDA978B8B}" presName="node" presStyleLbl="node1" presStyleIdx="8" presStyleCnt="12" custRadScaleRad="84425" custRadScaleInc="-13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35AEB-3A20-4DC3-9A60-032AB2743B03}" type="pres">
      <dgm:prSet presAssocID="{77DF95E1-3397-43CE-99EF-E82D1E9B2066}" presName="parTrans" presStyleLbl="sibTrans2D1" presStyleIdx="9" presStyleCnt="12"/>
      <dgm:spPr/>
      <dgm:t>
        <a:bodyPr/>
        <a:lstStyle/>
        <a:p>
          <a:endParaRPr lang="ru-RU"/>
        </a:p>
      </dgm:t>
    </dgm:pt>
    <dgm:pt modelId="{4273F29E-B93C-44D6-A671-FCDC77ED9BA3}" type="pres">
      <dgm:prSet presAssocID="{77DF95E1-3397-43CE-99EF-E82D1E9B2066}" presName="connectorText" presStyleLbl="sibTrans2D1" presStyleIdx="9" presStyleCnt="12"/>
      <dgm:spPr/>
      <dgm:t>
        <a:bodyPr/>
        <a:lstStyle/>
        <a:p>
          <a:endParaRPr lang="ru-RU"/>
        </a:p>
      </dgm:t>
    </dgm:pt>
    <dgm:pt modelId="{83F11675-07D9-406F-853D-13FD28BBB805}" type="pres">
      <dgm:prSet presAssocID="{62E153EB-408C-4CB3-B6CA-2A439518E14B}" presName="node" presStyleLbl="node1" presStyleIdx="9" presStyleCnt="12" custRadScaleRad="99927" custRadScaleInc="195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7FC25-052B-426A-9E06-117E992234F6}" type="pres">
      <dgm:prSet presAssocID="{08170AFC-8E89-4179-A96D-636AFFD8C3F3}" presName="parTrans" presStyleLbl="sibTrans2D1" presStyleIdx="10" presStyleCnt="12"/>
      <dgm:spPr/>
      <dgm:t>
        <a:bodyPr/>
        <a:lstStyle/>
        <a:p>
          <a:endParaRPr lang="ru-RU"/>
        </a:p>
      </dgm:t>
    </dgm:pt>
    <dgm:pt modelId="{53D78D63-5F88-4163-9535-46A64127BD3A}" type="pres">
      <dgm:prSet presAssocID="{08170AFC-8E89-4179-A96D-636AFFD8C3F3}" presName="connectorText" presStyleLbl="sibTrans2D1" presStyleIdx="10" presStyleCnt="12"/>
      <dgm:spPr/>
      <dgm:t>
        <a:bodyPr/>
        <a:lstStyle/>
        <a:p>
          <a:endParaRPr lang="ru-RU"/>
        </a:p>
      </dgm:t>
    </dgm:pt>
    <dgm:pt modelId="{EDA34655-9131-4731-957F-5382F53A0660}" type="pres">
      <dgm:prSet presAssocID="{D78F1D4C-A2EF-4C56-940B-FB3F18A7298D}" presName="node" presStyleLbl="node1" presStyleIdx="10" presStyleCnt="12" custRadScaleRad="104609" custRadScaleInc="170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B84E4-4A31-43DB-B3BF-8E8EF2B79F2D}" type="pres">
      <dgm:prSet presAssocID="{66E51CD7-05D6-4658-BDAA-92C6F3E19708}" presName="parTrans" presStyleLbl="sibTrans2D1" presStyleIdx="11" presStyleCnt="12"/>
      <dgm:spPr/>
      <dgm:t>
        <a:bodyPr/>
        <a:lstStyle/>
        <a:p>
          <a:endParaRPr lang="ru-RU"/>
        </a:p>
      </dgm:t>
    </dgm:pt>
    <dgm:pt modelId="{C47D9E4B-AD47-4E79-B529-9B264E8F4F6B}" type="pres">
      <dgm:prSet presAssocID="{66E51CD7-05D6-4658-BDAA-92C6F3E19708}" presName="connectorText" presStyleLbl="sibTrans2D1" presStyleIdx="11" presStyleCnt="12"/>
      <dgm:spPr/>
      <dgm:t>
        <a:bodyPr/>
        <a:lstStyle/>
        <a:p>
          <a:endParaRPr lang="ru-RU"/>
        </a:p>
      </dgm:t>
    </dgm:pt>
    <dgm:pt modelId="{E0AC84DD-2093-416F-85DE-E547FE520660}" type="pres">
      <dgm:prSet presAssocID="{3BA0FA79-0F0A-4F39-8C6F-85BF113366C3}" presName="node" presStyleLbl="node1" presStyleIdx="11" presStyleCnt="12" custRadScaleRad="90306" custRadScaleInc="-391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700FF3-5EF2-4556-B7CB-5EBE7BC8D130}" type="presOf" srcId="{C35BFE0D-8D40-49C7-84A0-D02CDA978B8B}" destId="{1E3E2163-F1EA-4E3B-9876-7601B98655DD}" srcOrd="0" destOrd="0" presId="urn:microsoft.com/office/officeart/2005/8/layout/radial5"/>
    <dgm:cxn modelId="{4A189105-0239-4451-ACE0-D31E9CBF66B8}" srcId="{6F647F05-65E5-443B-9310-4AF895EEC1B0}" destId="{3BA0FA79-0F0A-4F39-8C6F-85BF113366C3}" srcOrd="11" destOrd="0" parTransId="{66E51CD7-05D6-4658-BDAA-92C6F3E19708}" sibTransId="{3F86135B-3CC7-4CEB-B411-92453A9354E3}"/>
    <dgm:cxn modelId="{32EE6B59-151B-4DFF-91A5-B8BBF9E5CFAB}" type="presOf" srcId="{BC4B6763-2F33-4CCB-B9CC-377BBD0F0800}" destId="{A0B7EB92-DF16-476D-BB87-6C0D26E26F61}" srcOrd="0" destOrd="0" presId="urn:microsoft.com/office/officeart/2005/8/layout/radial5"/>
    <dgm:cxn modelId="{C76B1FDD-1515-4548-A84A-CDE5C2B70761}" srcId="{6F647F05-65E5-443B-9310-4AF895EEC1B0}" destId="{4B1A8440-411B-4A5D-AFC7-3583C59ADD0E}" srcOrd="2" destOrd="0" parTransId="{082CE592-953F-441B-B0C2-F864433A8493}" sibTransId="{0D0679BE-35CF-4C4A-B8A9-7CB6E4D6163D}"/>
    <dgm:cxn modelId="{FF0768D5-736B-4303-BD6A-9E5CCF52E764}" type="presOf" srcId="{C021BE46-16AF-4372-B2A0-67875E2C82CF}" destId="{DA660ED5-C4B7-4208-928A-B8DD66837486}" srcOrd="1" destOrd="0" presId="urn:microsoft.com/office/officeart/2005/8/layout/radial5"/>
    <dgm:cxn modelId="{92C789A7-50FC-487C-835A-422FCFB1CF44}" type="presOf" srcId="{62E153EB-408C-4CB3-B6CA-2A439518E14B}" destId="{83F11675-07D9-406F-853D-13FD28BBB805}" srcOrd="0" destOrd="0" presId="urn:microsoft.com/office/officeart/2005/8/layout/radial5"/>
    <dgm:cxn modelId="{BDBC8127-C9A5-4636-AF0A-79E42F53D923}" srcId="{6F647F05-65E5-443B-9310-4AF895EEC1B0}" destId="{D2A69AB7-A0A6-4501-95CD-2902A3384DE3}" srcOrd="6" destOrd="0" parTransId="{9DEE7B50-C1CB-48D2-999B-DF1098A88396}" sibTransId="{B4AB27D7-F679-4C2F-B351-354C992C8F30}"/>
    <dgm:cxn modelId="{C4418C66-D1E8-4DD3-B783-689F2DA23817}" type="presOf" srcId="{08170AFC-8E89-4179-A96D-636AFFD8C3F3}" destId="{53D78D63-5F88-4163-9535-46A64127BD3A}" srcOrd="1" destOrd="0" presId="urn:microsoft.com/office/officeart/2005/8/layout/radial5"/>
    <dgm:cxn modelId="{07B537B3-157E-4163-BE0B-90C491EC5951}" type="presOf" srcId="{DC5D5739-3654-4815-83B1-177EAF0BDD25}" destId="{3AB02449-4EBC-4302-B256-364ED94D6C2F}" srcOrd="0" destOrd="0" presId="urn:microsoft.com/office/officeart/2005/8/layout/radial5"/>
    <dgm:cxn modelId="{580A3158-E80C-4C86-8105-5AE393BA664B}" srcId="{6F647F05-65E5-443B-9310-4AF895EEC1B0}" destId="{B0A1EC5B-815C-4425-973C-68029EF41D7F}" srcOrd="1" destOrd="0" parTransId="{DC5D5739-3654-4815-83B1-177EAF0BDD25}" sibTransId="{AA1BE4F7-E012-4997-ADED-902B244BA27E}"/>
    <dgm:cxn modelId="{E7BE5A31-4107-4281-9F7B-A5141996E5C9}" type="presOf" srcId="{B0A1EC5B-815C-4425-973C-68029EF41D7F}" destId="{790C8D0D-7FCC-415C-91A5-F97C81F47FA6}" srcOrd="0" destOrd="0" presId="urn:microsoft.com/office/officeart/2005/8/layout/radial5"/>
    <dgm:cxn modelId="{DA3D17C2-8A65-4160-9B01-A012F2CC24FE}" type="presOf" srcId="{082CE592-953F-441B-B0C2-F864433A8493}" destId="{A0E222DD-64BD-4A89-BBB9-2B80D8318D4A}" srcOrd="0" destOrd="0" presId="urn:microsoft.com/office/officeart/2005/8/layout/radial5"/>
    <dgm:cxn modelId="{52F6D51B-E8B4-48A5-929D-277E9CA65A91}" type="presOf" srcId="{8D513BD1-7137-4BB2-A1F4-1B02EFB0F34F}" destId="{4731EA70-1FA8-49F5-A6BF-4AE9CB97C303}" srcOrd="0" destOrd="0" presId="urn:microsoft.com/office/officeart/2005/8/layout/radial5"/>
    <dgm:cxn modelId="{89CDE29E-2BC4-4916-BB9C-B01E0BA2FF9D}" type="presOf" srcId="{A8FC0520-4E1C-47C9-9459-5A566E2A3269}" destId="{47F0322C-5978-482D-A409-1280E22C6D82}" srcOrd="1" destOrd="0" presId="urn:microsoft.com/office/officeart/2005/8/layout/radial5"/>
    <dgm:cxn modelId="{86B075AB-06CB-4837-8A66-F837EFDCED30}" type="presOf" srcId="{9F96D360-CB55-48DB-9778-BF90DCE1129E}" destId="{69EA0517-EDCB-4CEB-899F-D56DCF7B4404}" srcOrd="0" destOrd="0" presId="urn:microsoft.com/office/officeart/2005/8/layout/radial5"/>
    <dgm:cxn modelId="{A9FD25EB-6056-4200-A1EC-1866E2BB1080}" srcId="{6F647F05-65E5-443B-9310-4AF895EEC1B0}" destId="{C35BFE0D-8D40-49C7-84A0-D02CDA978B8B}" srcOrd="8" destOrd="0" parTransId="{32A91E05-862A-476E-8C90-5D9C83A7BD2B}" sibTransId="{CFA0926F-5890-43B8-94D6-CB7F1D59C669}"/>
    <dgm:cxn modelId="{ABB8D3AC-32ED-44B8-98D1-601987ACC1D1}" srcId="{6F647F05-65E5-443B-9310-4AF895EEC1B0}" destId="{9F96D360-CB55-48DB-9778-BF90DCE1129E}" srcOrd="7" destOrd="0" parTransId="{BC4B6763-2F33-4CCB-B9CC-377BBD0F0800}" sibTransId="{286A4893-ECEC-4EFE-BAC3-3F1C84511E21}"/>
    <dgm:cxn modelId="{06644786-9A3F-48CE-BA93-68B8D6261C53}" type="presOf" srcId="{77DF95E1-3397-43CE-99EF-E82D1E9B2066}" destId="{7A035AEB-3A20-4DC3-9A60-032AB2743B03}" srcOrd="0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9728AA65-842C-43A2-8B30-A677AF8FB95F}" type="presOf" srcId="{8D513BD1-7137-4BB2-A1F4-1B02EFB0F34F}" destId="{8D15C70B-27DC-4BC4-8B54-1A6B8CC1DBC1}" srcOrd="1" destOrd="0" presId="urn:microsoft.com/office/officeart/2005/8/layout/radial5"/>
    <dgm:cxn modelId="{4C4E36CB-4790-4586-8B5E-24DE45FF7A3C}" type="presOf" srcId="{082CE592-953F-441B-B0C2-F864433A8493}" destId="{839DF450-14DD-4280-9AEE-DA73938E9B9D}" srcOrd="1" destOrd="0" presId="urn:microsoft.com/office/officeart/2005/8/layout/radial5"/>
    <dgm:cxn modelId="{420E5929-73A4-4A38-8264-96367E09F888}" srcId="{6F647F05-65E5-443B-9310-4AF895EEC1B0}" destId="{420BA717-63F2-4ED1-9193-BDF0AD7BC7EB}" srcOrd="4" destOrd="0" parTransId="{A8FC0520-4E1C-47C9-9459-5A566E2A3269}" sibTransId="{93B10FAD-F9FB-447F-AB26-67CC3C3A8B52}"/>
    <dgm:cxn modelId="{993E2A50-E631-4EC5-A161-67020F5A34D9}" type="presOf" srcId="{D2A69AB7-A0A6-4501-95CD-2902A3384DE3}" destId="{FED909B6-8F19-4D98-AAC2-EBEEF4830C2B}" srcOrd="0" destOrd="0" presId="urn:microsoft.com/office/officeart/2005/8/layout/radial5"/>
    <dgm:cxn modelId="{13A3C060-02C2-440C-8999-733ED30C8C7E}" type="presOf" srcId="{6B4A9C71-5243-4375-98C7-BA189146832B}" destId="{8B82EA68-B59A-424E-9756-C221A13DB47F}" srcOrd="0" destOrd="0" presId="urn:microsoft.com/office/officeart/2005/8/layout/radial5"/>
    <dgm:cxn modelId="{22EC0AB5-9012-4936-BE1B-AF6CC7AEDCDB}" srcId="{6B4A9C71-5243-4375-98C7-BA189146832B}" destId="{45744066-B02E-4576-A7F1-E2464C0E1366}" srcOrd="1" destOrd="0" parTransId="{0677F5B0-6215-44F3-BDE3-BB79C72F21B8}" sibTransId="{BC236EC9-8B41-443E-BEDA-2F2BE533A095}"/>
    <dgm:cxn modelId="{CA650B5A-484E-4FA4-A2C3-60E7E8F817FF}" type="presOf" srcId="{77DF95E1-3397-43CE-99EF-E82D1E9B2066}" destId="{4273F29E-B93C-44D6-A671-FCDC77ED9BA3}" srcOrd="1" destOrd="0" presId="urn:microsoft.com/office/officeart/2005/8/layout/radial5"/>
    <dgm:cxn modelId="{091EB92C-55BC-43B4-903B-CA4A30485601}" type="presOf" srcId="{66E51CD7-05D6-4658-BDAA-92C6F3E19708}" destId="{C47D9E4B-AD47-4E79-B529-9B264E8F4F6B}" srcOrd="1" destOrd="0" presId="urn:microsoft.com/office/officeart/2005/8/layout/radial5"/>
    <dgm:cxn modelId="{B17AD0AC-43E3-45E1-9E48-EC8B1CB5BD5D}" type="presOf" srcId="{08170AFC-8E89-4179-A96D-636AFFD8C3F3}" destId="{DF27FC25-052B-426A-9E06-117E992234F6}" srcOrd="0" destOrd="0" presId="urn:microsoft.com/office/officeart/2005/8/layout/radial5"/>
    <dgm:cxn modelId="{9BCB608A-0A5E-4ADA-86A9-283215221B88}" type="presOf" srcId="{DC5D5739-3654-4815-83B1-177EAF0BDD25}" destId="{FE506610-9E90-41A7-A422-EB70C350B050}" srcOrd="1" destOrd="0" presId="urn:microsoft.com/office/officeart/2005/8/layout/radial5"/>
    <dgm:cxn modelId="{E7239DBA-8E0C-43F4-B5F3-3E3AFB946141}" type="presOf" srcId="{AA0A2BD5-A368-4F17-8E9D-23F1FC377812}" destId="{EB1C3899-7B42-47CD-912B-DD035472498D}" srcOrd="0" destOrd="0" presId="urn:microsoft.com/office/officeart/2005/8/layout/radial5"/>
    <dgm:cxn modelId="{8F149D82-5BC9-4056-BD5B-386F018DE736}" type="presOf" srcId="{637E412C-91EE-486E-8354-15F2384BE3EA}" destId="{D8B200F5-4D07-49B2-A587-C2FE6CEC49F8}" srcOrd="0" destOrd="0" presId="urn:microsoft.com/office/officeart/2005/8/layout/radial5"/>
    <dgm:cxn modelId="{48ECD170-E6C5-489E-A263-20CC615C17AB}" srcId="{6F647F05-65E5-443B-9310-4AF895EEC1B0}" destId="{AA0A2BD5-A368-4F17-8E9D-23F1FC377812}" srcOrd="5" destOrd="0" parTransId="{6598F354-400C-439C-BDD5-729D663E252E}" sibTransId="{0A69E1AC-CA25-4F66-967D-B64CF01B740F}"/>
    <dgm:cxn modelId="{E27D181F-A955-4A58-9BBB-A64A6703201C}" type="presOf" srcId="{4E037BB9-0FBE-485B-9D96-CA97E236F16F}" destId="{EB1C3899-7B42-47CD-912B-DD035472498D}" srcOrd="0" destOrd="1" presId="urn:microsoft.com/office/officeart/2005/8/layout/radial5"/>
    <dgm:cxn modelId="{AA42EE02-6032-42A8-9987-55036734DA83}" type="presOf" srcId="{6F647F05-65E5-443B-9310-4AF895EEC1B0}" destId="{ED72E44C-8498-48F8-9652-E5DD6AC5818D}" srcOrd="0" destOrd="0" presId="urn:microsoft.com/office/officeart/2005/8/layout/radial5"/>
    <dgm:cxn modelId="{EA60BD94-54CE-450D-A117-19A3057D3DE3}" srcId="{6F647F05-65E5-443B-9310-4AF895EEC1B0}" destId="{637E412C-91EE-486E-8354-15F2384BE3EA}" srcOrd="3" destOrd="0" parTransId="{C021BE46-16AF-4372-B2A0-67875E2C82CF}" sibTransId="{6923DAD3-03A3-4184-9D76-6CCF9386A60A}"/>
    <dgm:cxn modelId="{3D298F8D-7730-4720-94EF-B08F939E41C7}" type="presOf" srcId="{BC4B6763-2F33-4CCB-B9CC-377BBD0F0800}" destId="{E3A5A4EE-729B-477E-AEA8-7FC61FA6B941}" srcOrd="1" destOrd="0" presId="urn:microsoft.com/office/officeart/2005/8/layout/radial5"/>
    <dgm:cxn modelId="{1A976768-17E0-4135-90C3-A0A1FBEE2DE4}" type="presOf" srcId="{66E51CD7-05D6-4658-BDAA-92C6F3E19708}" destId="{553B84E4-4A31-43DB-B3BF-8E8EF2B79F2D}" srcOrd="0" destOrd="0" presId="urn:microsoft.com/office/officeart/2005/8/layout/radial5"/>
    <dgm:cxn modelId="{30BC86BE-C78E-4BDF-A18F-EC67709D7EF3}" srcId="{AA0A2BD5-A368-4F17-8E9D-23F1FC377812}" destId="{4E037BB9-0FBE-485B-9D96-CA97E236F16F}" srcOrd="0" destOrd="0" parTransId="{1BC0C76F-59B3-4CB2-A81C-773F8BFBB2D1}" sibTransId="{661EBCA7-E4FC-4670-AE0C-E6651D40875B}"/>
    <dgm:cxn modelId="{71320FC6-68C8-4145-AACE-CB7B90450F25}" type="presOf" srcId="{C021BE46-16AF-4372-B2A0-67875E2C82CF}" destId="{06F93DE9-E67A-4CE1-BC6B-5C458B1137B0}" srcOrd="0" destOrd="0" presId="urn:microsoft.com/office/officeart/2005/8/layout/radial5"/>
    <dgm:cxn modelId="{AA9A52AA-5D6D-4ABC-8ACC-7EA59C750694}" type="presOf" srcId="{32A91E05-862A-476E-8C90-5D9C83A7BD2B}" destId="{F6C78620-3ECE-4B34-9A73-1D7C770EA3FB}" srcOrd="0" destOrd="0" presId="urn:microsoft.com/office/officeart/2005/8/layout/radial5"/>
    <dgm:cxn modelId="{0E4B93AF-11EF-4A03-9B49-1609FBF16A43}" type="presOf" srcId="{32A91E05-862A-476E-8C90-5D9C83A7BD2B}" destId="{B2C5D6C6-7F34-4066-A2C1-3A1FA7BA6F70}" srcOrd="1" destOrd="0" presId="urn:microsoft.com/office/officeart/2005/8/layout/radial5"/>
    <dgm:cxn modelId="{4DBF7B55-349F-4B42-90EA-AFBAC2EEB052}" type="presOf" srcId="{D78F1D4C-A2EF-4C56-940B-FB3F18A7298D}" destId="{EDA34655-9131-4731-957F-5382F53A0660}" srcOrd="0" destOrd="0" presId="urn:microsoft.com/office/officeart/2005/8/layout/radial5"/>
    <dgm:cxn modelId="{ABED2E02-15A5-4C16-B1D1-602D9ACBE16D}" type="presOf" srcId="{4B1A8440-411B-4A5D-AFC7-3583C59ADD0E}" destId="{73BC26A8-8D0F-45E6-9E3B-37EADD227262}" srcOrd="0" destOrd="0" presId="urn:microsoft.com/office/officeart/2005/8/layout/radial5"/>
    <dgm:cxn modelId="{71FA8F34-8092-4517-887C-26050E9F2A90}" srcId="{6B4A9C71-5243-4375-98C7-BA189146832B}" destId="{5BF636BB-5DDB-443B-BF03-7A764813EFC9}" srcOrd="3" destOrd="0" parTransId="{ECBC13CB-0E4B-4202-AAA0-8D11A0067FDC}" sibTransId="{E28794F7-086C-4C94-AB2B-831CC1639D1F}"/>
    <dgm:cxn modelId="{A00878C0-A87A-42B9-83D7-EE8880E34935}" srcId="{6F647F05-65E5-443B-9310-4AF895EEC1B0}" destId="{D78F1D4C-A2EF-4C56-940B-FB3F18A7298D}" srcOrd="10" destOrd="0" parTransId="{08170AFC-8E89-4179-A96D-636AFFD8C3F3}" sibTransId="{3B6B2775-EA0D-4CA6-A4A3-0187E341F68C}"/>
    <dgm:cxn modelId="{2699B24F-ACF8-4550-AD9A-F2660EC49258}" type="presOf" srcId="{420BA717-63F2-4ED1-9193-BDF0AD7BC7EB}" destId="{FFE63D16-C443-42C8-BB30-4CA61876A647}" srcOrd="0" destOrd="0" presId="urn:microsoft.com/office/officeart/2005/8/layout/radial5"/>
    <dgm:cxn modelId="{6F196EAE-17CF-4414-9FA3-1C9E9DAFB1F0}" type="presOf" srcId="{D63A74EC-A1EC-4823-AB28-835C2DE63D58}" destId="{E2EC1D87-F728-458A-8AB1-7A3D78F9D25E}" srcOrd="0" destOrd="0" presId="urn:microsoft.com/office/officeart/2005/8/layout/radial5"/>
    <dgm:cxn modelId="{41818503-99A8-476A-96AC-0287D543A5D6}" type="presOf" srcId="{A8FC0520-4E1C-47C9-9459-5A566E2A3269}" destId="{E7EAB10C-E176-4610-B2C6-BE8F83AD0F9B}" srcOrd="0" destOrd="0" presId="urn:microsoft.com/office/officeart/2005/8/layout/radial5"/>
    <dgm:cxn modelId="{AC09677F-9062-421F-BB43-4AC0612AEA44}" srcId="{6B4A9C71-5243-4375-98C7-BA189146832B}" destId="{9C91FA12-AC62-4A52-92E6-5E87EAE28BF6}" srcOrd="2" destOrd="0" parTransId="{0EFC1585-8944-4D09-8DCC-075604E1DAB7}" sibTransId="{DF7A1295-DB09-4F60-BE2B-256F67B784CD}"/>
    <dgm:cxn modelId="{6AFCD85F-4E83-4253-B57C-63DBA47E25CC}" type="presOf" srcId="{9DEE7B50-C1CB-48D2-999B-DF1098A88396}" destId="{881BA4B6-6173-4BE7-ACB0-127409627ABA}" srcOrd="1" destOrd="0" presId="urn:microsoft.com/office/officeart/2005/8/layout/radial5"/>
    <dgm:cxn modelId="{67C9C16B-C80C-4673-891A-0E15E285D84B}" type="presOf" srcId="{6598F354-400C-439C-BDD5-729D663E252E}" destId="{FA950D33-9BD9-4D37-A533-789F5554AFB5}" srcOrd="0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AF519C85-44F7-4E4D-AF80-8051405C3F98}" type="presOf" srcId="{3BA0FA79-0F0A-4F39-8C6F-85BF113366C3}" destId="{E0AC84DD-2093-416F-85DE-E547FE520660}" srcOrd="0" destOrd="0" presId="urn:microsoft.com/office/officeart/2005/8/layout/radial5"/>
    <dgm:cxn modelId="{773FC4FE-F49B-43D6-8994-46D6605CBA43}" type="presOf" srcId="{6598F354-400C-439C-BDD5-729D663E252E}" destId="{F326903B-AF5C-41D9-A950-9DE60C069BDF}" srcOrd="1" destOrd="0" presId="urn:microsoft.com/office/officeart/2005/8/layout/radial5"/>
    <dgm:cxn modelId="{ADC9DA9E-F2B6-4896-9683-798475FBAEB4}" type="presOf" srcId="{9DEE7B50-C1CB-48D2-999B-DF1098A88396}" destId="{2F5553CB-2478-4421-B002-5FA728364A78}" srcOrd="0" destOrd="0" presId="urn:microsoft.com/office/officeart/2005/8/layout/radial5"/>
    <dgm:cxn modelId="{54059384-7D56-4783-9E6B-CB7051B26B45}" srcId="{6F647F05-65E5-443B-9310-4AF895EEC1B0}" destId="{62E153EB-408C-4CB3-B6CA-2A439518E14B}" srcOrd="9" destOrd="0" parTransId="{77DF95E1-3397-43CE-99EF-E82D1E9B2066}" sibTransId="{69F9F7AF-4DAB-4B6C-A26F-22C945FB8A80}"/>
    <dgm:cxn modelId="{A7B02A78-EB42-463F-8CCA-740665AB810D}" type="presParOf" srcId="{8B82EA68-B59A-424E-9756-C221A13DB47F}" destId="{ED72E44C-8498-48F8-9652-E5DD6AC5818D}" srcOrd="0" destOrd="0" presId="urn:microsoft.com/office/officeart/2005/8/layout/radial5"/>
    <dgm:cxn modelId="{FDAD871A-62C1-4ACB-A9F5-E00A6097AAA7}" type="presParOf" srcId="{8B82EA68-B59A-424E-9756-C221A13DB47F}" destId="{4731EA70-1FA8-49F5-A6BF-4AE9CB97C303}" srcOrd="1" destOrd="0" presId="urn:microsoft.com/office/officeart/2005/8/layout/radial5"/>
    <dgm:cxn modelId="{1C413B24-9EBF-433B-89E6-0F7F9916767B}" type="presParOf" srcId="{4731EA70-1FA8-49F5-A6BF-4AE9CB97C303}" destId="{8D15C70B-27DC-4BC4-8B54-1A6B8CC1DBC1}" srcOrd="0" destOrd="0" presId="urn:microsoft.com/office/officeart/2005/8/layout/radial5"/>
    <dgm:cxn modelId="{2DA8793B-D65F-4C2F-8DF8-E76123ACCA2F}" type="presParOf" srcId="{8B82EA68-B59A-424E-9756-C221A13DB47F}" destId="{E2EC1D87-F728-458A-8AB1-7A3D78F9D25E}" srcOrd="2" destOrd="0" presId="urn:microsoft.com/office/officeart/2005/8/layout/radial5"/>
    <dgm:cxn modelId="{DD56AADB-EA41-4FC8-BCBF-2B902B13E6B5}" type="presParOf" srcId="{8B82EA68-B59A-424E-9756-C221A13DB47F}" destId="{3AB02449-4EBC-4302-B256-364ED94D6C2F}" srcOrd="3" destOrd="0" presId="urn:microsoft.com/office/officeart/2005/8/layout/radial5"/>
    <dgm:cxn modelId="{B0DD324F-5131-45A4-8E74-517D72293AF9}" type="presParOf" srcId="{3AB02449-4EBC-4302-B256-364ED94D6C2F}" destId="{FE506610-9E90-41A7-A422-EB70C350B050}" srcOrd="0" destOrd="0" presId="urn:microsoft.com/office/officeart/2005/8/layout/radial5"/>
    <dgm:cxn modelId="{7C24DD8F-6B75-4AF8-87A8-2025EBB5E0B2}" type="presParOf" srcId="{8B82EA68-B59A-424E-9756-C221A13DB47F}" destId="{790C8D0D-7FCC-415C-91A5-F97C81F47FA6}" srcOrd="4" destOrd="0" presId="urn:microsoft.com/office/officeart/2005/8/layout/radial5"/>
    <dgm:cxn modelId="{4857C1DB-3B6C-4EBE-B2DD-290D1C2FA5A4}" type="presParOf" srcId="{8B82EA68-B59A-424E-9756-C221A13DB47F}" destId="{A0E222DD-64BD-4A89-BBB9-2B80D8318D4A}" srcOrd="5" destOrd="0" presId="urn:microsoft.com/office/officeart/2005/8/layout/radial5"/>
    <dgm:cxn modelId="{7A558448-173A-419C-BFE0-616C6382638D}" type="presParOf" srcId="{A0E222DD-64BD-4A89-BBB9-2B80D8318D4A}" destId="{839DF450-14DD-4280-9AEE-DA73938E9B9D}" srcOrd="0" destOrd="0" presId="urn:microsoft.com/office/officeart/2005/8/layout/radial5"/>
    <dgm:cxn modelId="{D607D196-B98F-4BEF-8BBD-FA902A82D2D8}" type="presParOf" srcId="{8B82EA68-B59A-424E-9756-C221A13DB47F}" destId="{73BC26A8-8D0F-45E6-9E3B-37EADD227262}" srcOrd="6" destOrd="0" presId="urn:microsoft.com/office/officeart/2005/8/layout/radial5"/>
    <dgm:cxn modelId="{8DF4460F-72A4-43AB-8AC1-D02EA9EA2532}" type="presParOf" srcId="{8B82EA68-B59A-424E-9756-C221A13DB47F}" destId="{06F93DE9-E67A-4CE1-BC6B-5C458B1137B0}" srcOrd="7" destOrd="0" presId="urn:microsoft.com/office/officeart/2005/8/layout/radial5"/>
    <dgm:cxn modelId="{3C464C5C-8192-4C68-8916-F106B56D4F26}" type="presParOf" srcId="{06F93DE9-E67A-4CE1-BC6B-5C458B1137B0}" destId="{DA660ED5-C4B7-4208-928A-B8DD66837486}" srcOrd="0" destOrd="0" presId="urn:microsoft.com/office/officeart/2005/8/layout/radial5"/>
    <dgm:cxn modelId="{67FD98A4-42FC-47F5-84B4-3D44F640148C}" type="presParOf" srcId="{8B82EA68-B59A-424E-9756-C221A13DB47F}" destId="{D8B200F5-4D07-49B2-A587-C2FE6CEC49F8}" srcOrd="8" destOrd="0" presId="urn:microsoft.com/office/officeart/2005/8/layout/radial5"/>
    <dgm:cxn modelId="{C549B83A-1BE4-420B-B07A-F292A10852CA}" type="presParOf" srcId="{8B82EA68-B59A-424E-9756-C221A13DB47F}" destId="{E7EAB10C-E176-4610-B2C6-BE8F83AD0F9B}" srcOrd="9" destOrd="0" presId="urn:microsoft.com/office/officeart/2005/8/layout/radial5"/>
    <dgm:cxn modelId="{DDE01CD4-2FD8-410B-9F22-83F5C4CBEAA1}" type="presParOf" srcId="{E7EAB10C-E176-4610-B2C6-BE8F83AD0F9B}" destId="{47F0322C-5978-482D-A409-1280E22C6D82}" srcOrd="0" destOrd="0" presId="urn:microsoft.com/office/officeart/2005/8/layout/radial5"/>
    <dgm:cxn modelId="{81FCAC48-B41E-439E-A9A7-E6F80AC85B1A}" type="presParOf" srcId="{8B82EA68-B59A-424E-9756-C221A13DB47F}" destId="{FFE63D16-C443-42C8-BB30-4CA61876A647}" srcOrd="10" destOrd="0" presId="urn:microsoft.com/office/officeart/2005/8/layout/radial5"/>
    <dgm:cxn modelId="{B95E3FEC-FE78-4CE0-B536-77BAF938786B}" type="presParOf" srcId="{8B82EA68-B59A-424E-9756-C221A13DB47F}" destId="{FA950D33-9BD9-4D37-A533-789F5554AFB5}" srcOrd="11" destOrd="0" presId="urn:microsoft.com/office/officeart/2005/8/layout/radial5"/>
    <dgm:cxn modelId="{BD71C661-3071-4725-8404-DD664F908192}" type="presParOf" srcId="{FA950D33-9BD9-4D37-A533-789F5554AFB5}" destId="{F326903B-AF5C-41D9-A950-9DE60C069BDF}" srcOrd="0" destOrd="0" presId="urn:microsoft.com/office/officeart/2005/8/layout/radial5"/>
    <dgm:cxn modelId="{FF3BD99B-1342-434C-91B5-D2B9F42A9B87}" type="presParOf" srcId="{8B82EA68-B59A-424E-9756-C221A13DB47F}" destId="{EB1C3899-7B42-47CD-912B-DD035472498D}" srcOrd="12" destOrd="0" presId="urn:microsoft.com/office/officeart/2005/8/layout/radial5"/>
    <dgm:cxn modelId="{1BE6F9C2-25FB-4DC0-ADE5-699808454ADB}" type="presParOf" srcId="{8B82EA68-B59A-424E-9756-C221A13DB47F}" destId="{2F5553CB-2478-4421-B002-5FA728364A78}" srcOrd="13" destOrd="0" presId="urn:microsoft.com/office/officeart/2005/8/layout/radial5"/>
    <dgm:cxn modelId="{87F3EB5F-ACDB-4E79-AE07-6043C3A48D7B}" type="presParOf" srcId="{2F5553CB-2478-4421-B002-5FA728364A78}" destId="{881BA4B6-6173-4BE7-ACB0-127409627ABA}" srcOrd="0" destOrd="0" presId="urn:microsoft.com/office/officeart/2005/8/layout/radial5"/>
    <dgm:cxn modelId="{F75FF2BE-9767-4C85-BF0E-6EDF57E9461D}" type="presParOf" srcId="{8B82EA68-B59A-424E-9756-C221A13DB47F}" destId="{FED909B6-8F19-4D98-AAC2-EBEEF4830C2B}" srcOrd="14" destOrd="0" presId="urn:microsoft.com/office/officeart/2005/8/layout/radial5"/>
    <dgm:cxn modelId="{12834C2C-3312-41FA-9435-0E7734282BAE}" type="presParOf" srcId="{8B82EA68-B59A-424E-9756-C221A13DB47F}" destId="{A0B7EB92-DF16-476D-BB87-6C0D26E26F61}" srcOrd="15" destOrd="0" presId="urn:microsoft.com/office/officeart/2005/8/layout/radial5"/>
    <dgm:cxn modelId="{007D5F66-F003-47A0-B1D6-49ADF329FA7E}" type="presParOf" srcId="{A0B7EB92-DF16-476D-BB87-6C0D26E26F61}" destId="{E3A5A4EE-729B-477E-AEA8-7FC61FA6B941}" srcOrd="0" destOrd="0" presId="urn:microsoft.com/office/officeart/2005/8/layout/radial5"/>
    <dgm:cxn modelId="{E4CE2A71-F4CE-4D59-AD3F-CB46DAA0A4A4}" type="presParOf" srcId="{8B82EA68-B59A-424E-9756-C221A13DB47F}" destId="{69EA0517-EDCB-4CEB-899F-D56DCF7B4404}" srcOrd="16" destOrd="0" presId="urn:microsoft.com/office/officeart/2005/8/layout/radial5"/>
    <dgm:cxn modelId="{31EB3F53-F6C4-4FDC-9237-874139BD69D9}" type="presParOf" srcId="{8B82EA68-B59A-424E-9756-C221A13DB47F}" destId="{F6C78620-3ECE-4B34-9A73-1D7C770EA3FB}" srcOrd="17" destOrd="0" presId="urn:microsoft.com/office/officeart/2005/8/layout/radial5"/>
    <dgm:cxn modelId="{A32D066A-A0C8-489C-BCD9-EB551ADB8F90}" type="presParOf" srcId="{F6C78620-3ECE-4B34-9A73-1D7C770EA3FB}" destId="{B2C5D6C6-7F34-4066-A2C1-3A1FA7BA6F70}" srcOrd="0" destOrd="0" presId="urn:microsoft.com/office/officeart/2005/8/layout/radial5"/>
    <dgm:cxn modelId="{F576F758-3BFF-4589-9824-9F7D9118CF66}" type="presParOf" srcId="{8B82EA68-B59A-424E-9756-C221A13DB47F}" destId="{1E3E2163-F1EA-4E3B-9876-7601B98655DD}" srcOrd="18" destOrd="0" presId="urn:microsoft.com/office/officeart/2005/8/layout/radial5"/>
    <dgm:cxn modelId="{1A9DDF7F-2E64-4216-8839-9222CD497DCE}" type="presParOf" srcId="{8B82EA68-B59A-424E-9756-C221A13DB47F}" destId="{7A035AEB-3A20-4DC3-9A60-032AB2743B03}" srcOrd="19" destOrd="0" presId="urn:microsoft.com/office/officeart/2005/8/layout/radial5"/>
    <dgm:cxn modelId="{66F8070A-F9D9-443F-870B-5B098E6EC9E4}" type="presParOf" srcId="{7A035AEB-3A20-4DC3-9A60-032AB2743B03}" destId="{4273F29E-B93C-44D6-A671-FCDC77ED9BA3}" srcOrd="0" destOrd="0" presId="urn:microsoft.com/office/officeart/2005/8/layout/radial5"/>
    <dgm:cxn modelId="{64C4F4AA-FD95-422F-887F-604CD9D31E2B}" type="presParOf" srcId="{8B82EA68-B59A-424E-9756-C221A13DB47F}" destId="{83F11675-07D9-406F-853D-13FD28BBB805}" srcOrd="20" destOrd="0" presId="urn:microsoft.com/office/officeart/2005/8/layout/radial5"/>
    <dgm:cxn modelId="{0A4E87B6-76B5-4C5A-BBB4-F6FA30D64A01}" type="presParOf" srcId="{8B82EA68-B59A-424E-9756-C221A13DB47F}" destId="{DF27FC25-052B-426A-9E06-117E992234F6}" srcOrd="21" destOrd="0" presId="urn:microsoft.com/office/officeart/2005/8/layout/radial5"/>
    <dgm:cxn modelId="{00C33842-B415-49A7-ABC1-2BF77FD76316}" type="presParOf" srcId="{DF27FC25-052B-426A-9E06-117E992234F6}" destId="{53D78D63-5F88-4163-9535-46A64127BD3A}" srcOrd="0" destOrd="0" presId="urn:microsoft.com/office/officeart/2005/8/layout/radial5"/>
    <dgm:cxn modelId="{FDB96C34-FB08-4F42-9C7B-BD841FD20D76}" type="presParOf" srcId="{8B82EA68-B59A-424E-9756-C221A13DB47F}" destId="{EDA34655-9131-4731-957F-5382F53A0660}" srcOrd="22" destOrd="0" presId="urn:microsoft.com/office/officeart/2005/8/layout/radial5"/>
    <dgm:cxn modelId="{4CF2227E-F32F-4740-B7CF-D28DFE050C3B}" type="presParOf" srcId="{8B82EA68-B59A-424E-9756-C221A13DB47F}" destId="{553B84E4-4A31-43DB-B3BF-8E8EF2B79F2D}" srcOrd="23" destOrd="0" presId="urn:microsoft.com/office/officeart/2005/8/layout/radial5"/>
    <dgm:cxn modelId="{2E60CD7C-3CBB-49DB-B9FD-5C7D98DA5D16}" type="presParOf" srcId="{553B84E4-4A31-43DB-B3BF-8E8EF2B79F2D}" destId="{C47D9E4B-AD47-4E79-B529-9B264E8F4F6B}" srcOrd="0" destOrd="0" presId="urn:microsoft.com/office/officeart/2005/8/layout/radial5"/>
    <dgm:cxn modelId="{97154806-9031-4BC5-8D8E-F7F0B6089D84}" type="presParOf" srcId="{8B82EA68-B59A-424E-9756-C221A13DB47F}" destId="{E0AC84DD-2093-416F-85DE-E547FE520660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DD7F84-EA97-45E3-A8AF-41ECED72EDA8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EACDC9A-250C-4303-A01E-80E3044DC745}" type="pres">
      <dgm:prSet presAssocID="{5ADD7F84-EA97-45E3-A8AF-41ECED72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843A049-F856-4885-B848-C0FA4315FB24}" type="presOf" srcId="{5ADD7F84-EA97-45E3-A8AF-41ECED72EDA8}" destId="{3EACDC9A-250C-4303-A01E-80E3044DC7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2948708" y="1175684"/>
          <a:ext cx="2754882" cy="2334926"/>
        </a:xfrm>
        <a:prstGeom prst="ellipse">
          <a:avLst/>
        </a:prstGeom>
        <a:solidFill>
          <a:srgbClr val="FFFFCC"/>
        </a:solidFill>
        <a:ln>
          <a:solidFill>
            <a:schemeClr val="bg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  <a:endParaRPr lang="ru-RU" sz="1400" b="1" i="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52151" y="1517626"/>
        <a:ext cx="1947996" cy="1651042"/>
      </dsp:txXfrm>
    </dsp:sp>
    <dsp:sp modelId="{4731EA70-1FA8-49F5-A6BF-4AE9CB97C303}">
      <dsp:nvSpPr>
        <dsp:cNvPr id="0" name=""/>
        <dsp:cNvSpPr/>
      </dsp:nvSpPr>
      <dsp:spPr>
        <a:xfrm rot="17460337">
          <a:off x="4720544" y="853689"/>
          <a:ext cx="185361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738381" y="968027"/>
        <a:ext cx="129753" cy="265144"/>
      </dsp:txXfrm>
    </dsp:sp>
    <dsp:sp modelId="{E2EC1D87-F728-458A-8AB1-7A3D78F9D25E}">
      <dsp:nvSpPr>
        <dsp:cNvPr id="0" name=""/>
        <dsp:cNvSpPr/>
      </dsp:nvSpPr>
      <dsp:spPr>
        <a:xfrm>
          <a:off x="4586977" y="142866"/>
          <a:ext cx="866458" cy="78545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713867" y="257894"/>
        <a:ext cx="612678" cy="555402"/>
      </dsp:txXfrm>
    </dsp:sp>
    <dsp:sp modelId="{3AB02449-4EBC-4302-B256-364ED94D6C2F}">
      <dsp:nvSpPr>
        <dsp:cNvPr id="0" name=""/>
        <dsp:cNvSpPr/>
      </dsp:nvSpPr>
      <dsp:spPr>
        <a:xfrm rot="19104442">
          <a:off x="5323530" y="1125900"/>
          <a:ext cx="250123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332989" y="1239188"/>
        <a:ext cx="175086" cy="265144"/>
      </dsp:txXfrm>
    </dsp:sp>
    <dsp:sp modelId="{790C8D0D-7FCC-415C-91A5-F97C81F47FA6}">
      <dsp:nvSpPr>
        <dsp:cNvPr id="0" name=""/>
        <dsp:cNvSpPr/>
      </dsp:nvSpPr>
      <dsp:spPr>
        <a:xfrm>
          <a:off x="5515671" y="428628"/>
          <a:ext cx="909811" cy="909811"/>
        </a:xfrm>
        <a:prstGeom prst="ellipse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648910" y="561867"/>
        <a:ext cx="643333" cy="643333"/>
      </dsp:txXfrm>
    </dsp:sp>
    <dsp:sp modelId="{A0E222DD-64BD-4A89-BBB9-2B80D8318D4A}">
      <dsp:nvSpPr>
        <dsp:cNvPr id="0" name=""/>
        <dsp:cNvSpPr/>
      </dsp:nvSpPr>
      <dsp:spPr>
        <a:xfrm rot="1007379">
          <a:off x="5645652" y="2577334"/>
          <a:ext cx="249199" cy="441908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647245" y="2654918"/>
        <a:ext cx="174439" cy="265144"/>
      </dsp:txXfrm>
    </dsp:sp>
    <dsp:sp modelId="{73BC26A8-8D0F-45E6-9E3B-37EADD227262}">
      <dsp:nvSpPr>
        <dsp:cNvPr id="0" name=""/>
        <dsp:cNvSpPr/>
      </dsp:nvSpPr>
      <dsp:spPr>
        <a:xfrm>
          <a:off x="5944302" y="2500329"/>
          <a:ext cx="955583" cy="9504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6084244" y="2639514"/>
        <a:ext cx="675699" cy="672046"/>
      </dsp:txXfrm>
    </dsp:sp>
    <dsp:sp modelId="{06F93DE9-E67A-4CE1-BC6B-5C458B1137B0}">
      <dsp:nvSpPr>
        <dsp:cNvPr id="0" name=""/>
        <dsp:cNvSpPr/>
      </dsp:nvSpPr>
      <dsp:spPr>
        <a:xfrm rot="20738101">
          <a:off x="5711063" y="1745525"/>
          <a:ext cx="171684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711868" y="1840296"/>
        <a:ext cx="120179" cy="265144"/>
      </dsp:txXfrm>
    </dsp:sp>
    <dsp:sp modelId="{D8B200F5-4D07-49B2-A587-C2FE6CEC49F8}">
      <dsp:nvSpPr>
        <dsp:cNvPr id="0" name=""/>
        <dsp:cNvSpPr/>
      </dsp:nvSpPr>
      <dsp:spPr>
        <a:xfrm>
          <a:off x="5944292" y="1357323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6077531" y="1490562"/>
        <a:ext cx="643333" cy="643333"/>
      </dsp:txXfrm>
    </dsp:sp>
    <dsp:sp modelId="{E7EAB10C-E176-4610-B2C6-BE8F83AD0F9B}">
      <dsp:nvSpPr>
        <dsp:cNvPr id="0" name=""/>
        <dsp:cNvSpPr/>
      </dsp:nvSpPr>
      <dsp:spPr>
        <a:xfrm rot="4512078">
          <a:off x="4580577" y="3416117"/>
          <a:ext cx="174821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600102" y="3479146"/>
        <a:ext cx="122375" cy="265144"/>
      </dsp:txXfrm>
    </dsp:sp>
    <dsp:sp modelId="{FFE63D16-C443-42C8-BB30-4CA61876A647}">
      <dsp:nvSpPr>
        <dsp:cNvPr id="0" name=""/>
        <dsp:cNvSpPr/>
      </dsp:nvSpPr>
      <dsp:spPr>
        <a:xfrm>
          <a:off x="4372665" y="3786220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505904" y="3919459"/>
        <a:ext cx="643333" cy="643333"/>
      </dsp:txXfrm>
    </dsp:sp>
    <dsp:sp modelId="{FA950D33-9BD9-4D37-A533-789F5554AFB5}">
      <dsp:nvSpPr>
        <dsp:cNvPr id="0" name=""/>
        <dsp:cNvSpPr/>
      </dsp:nvSpPr>
      <dsp:spPr>
        <a:xfrm rot="2746513">
          <a:off x="5227509" y="3140519"/>
          <a:ext cx="179553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235657" y="3209601"/>
        <a:ext cx="125687" cy="265144"/>
      </dsp:txXfrm>
    </dsp:sp>
    <dsp:sp modelId="{EB1C3899-7B42-47CD-912B-DD035472498D}">
      <dsp:nvSpPr>
        <dsp:cNvPr id="0" name=""/>
        <dsp:cNvSpPr/>
      </dsp:nvSpPr>
      <dsp:spPr>
        <a:xfrm>
          <a:off x="5301355" y="3357586"/>
          <a:ext cx="909811" cy="9098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>
        <a:off x="5434594" y="3490825"/>
        <a:ext cx="643333" cy="643333"/>
      </dsp:txXfrm>
    </dsp:sp>
    <dsp:sp modelId="{2F5553CB-2478-4421-B002-5FA728364A78}">
      <dsp:nvSpPr>
        <dsp:cNvPr id="0" name=""/>
        <dsp:cNvSpPr/>
      </dsp:nvSpPr>
      <dsp:spPr>
        <a:xfrm rot="6283337">
          <a:off x="3865300" y="3416185"/>
          <a:ext cx="241676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3910764" y="3469506"/>
        <a:ext cx="169173" cy="265144"/>
      </dsp:txXfrm>
    </dsp:sp>
    <dsp:sp modelId="{FED909B6-8F19-4D98-AAC2-EBEEF4830C2B}">
      <dsp:nvSpPr>
        <dsp:cNvPr id="0" name=""/>
        <dsp:cNvSpPr/>
      </dsp:nvSpPr>
      <dsp:spPr>
        <a:xfrm>
          <a:off x="3372533" y="3786204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3505772" y="3919443"/>
        <a:ext cx="643333" cy="643333"/>
      </dsp:txXfrm>
    </dsp:sp>
    <dsp:sp modelId="{A0B7EB92-DF16-476D-BB87-6C0D26E26F61}">
      <dsp:nvSpPr>
        <dsp:cNvPr id="0" name=""/>
        <dsp:cNvSpPr/>
      </dsp:nvSpPr>
      <dsp:spPr>
        <a:xfrm rot="15535099">
          <a:off x="4020752" y="864430"/>
          <a:ext cx="118103" cy="441908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solidFill>
              <a:srgbClr val="00B0F0"/>
            </a:solidFill>
          </a:endParaRPr>
        </a:p>
      </dsp:txBody>
      <dsp:txXfrm rot="10800000">
        <a:off x="4041873" y="970197"/>
        <a:ext cx="82672" cy="265144"/>
      </dsp:txXfrm>
    </dsp:sp>
    <dsp:sp modelId="{69EA0517-EDCB-4CEB-899F-D56DCF7B4404}">
      <dsp:nvSpPr>
        <dsp:cNvPr id="0" name=""/>
        <dsp:cNvSpPr/>
      </dsp:nvSpPr>
      <dsp:spPr>
        <a:xfrm>
          <a:off x="3515403" y="71434"/>
          <a:ext cx="909811" cy="909811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3648642" y="204673"/>
        <a:ext cx="643333" cy="643333"/>
      </dsp:txXfrm>
    </dsp:sp>
    <dsp:sp modelId="{F6C78620-3ECE-4B34-9A73-1D7C770EA3FB}">
      <dsp:nvSpPr>
        <dsp:cNvPr id="0" name=""/>
        <dsp:cNvSpPr/>
      </dsp:nvSpPr>
      <dsp:spPr>
        <a:xfrm rot="8299426">
          <a:off x="3140606" y="3088928"/>
          <a:ext cx="199192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3192802" y="3157443"/>
        <a:ext cx="139434" cy="265144"/>
      </dsp:txXfrm>
    </dsp:sp>
    <dsp:sp modelId="{1E3E2163-F1EA-4E3B-9876-7601B98655DD}">
      <dsp:nvSpPr>
        <dsp:cNvPr id="0" name=""/>
        <dsp:cNvSpPr/>
      </dsp:nvSpPr>
      <dsp:spPr>
        <a:xfrm>
          <a:off x="2300952" y="3286152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434191" y="3419391"/>
        <a:ext cx="643333" cy="643333"/>
      </dsp:txXfrm>
    </dsp:sp>
    <dsp:sp modelId="{7A035AEB-3A20-4DC3-9A60-032AB2743B03}">
      <dsp:nvSpPr>
        <dsp:cNvPr id="0" name=""/>
        <dsp:cNvSpPr/>
      </dsp:nvSpPr>
      <dsp:spPr>
        <a:xfrm rot="12068301">
          <a:off x="2880678" y="1590781"/>
          <a:ext cx="142049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2921859" y="1686847"/>
        <a:ext cx="99434" cy="265144"/>
      </dsp:txXfrm>
    </dsp:sp>
    <dsp:sp modelId="{83F11675-07D9-406F-853D-13FD28BBB805}">
      <dsp:nvSpPr>
        <dsp:cNvPr id="0" name=""/>
        <dsp:cNvSpPr/>
      </dsp:nvSpPr>
      <dsp:spPr>
        <a:xfrm>
          <a:off x="1943759" y="1143005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076998" y="1276244"/>
        <a:ext cx="643333" cy="643333"/>
      </dsp:txXfrm>
    </dsp:sp>
    <dsp:sp modelId="{DF27FC25-052B-426A-9E06-117E992234F6}">
      <dsp:nvSpPr>
        <dsp:cNvPr id="0" name=""/>
        <dsp:cNvSpPr/>
      </dsp:nvSpPr>
      <dsp:spPr>
        <a:xfrm rot="13877093">
          <a:off x="3346765" y="1019808"/>
          <a:ext cx="191459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3393446" y="1130598"/>
        <a:ext cx="134021" cy="265144"/>
      </dsp:txXfrm>
    </dsp:sp>
    <dsp:sp modelId="{EDA34655-9131-4731-957F-5382F53A0660}">
      <dsp:nvSpPr>
        <dsp:cNvPr id="0" name=""/>
        <dsp:cNvSpPr/>
      </dsp:nvSpPr>
      <dsp:spPr>
        <a:xfrm>
          <a:off x="2586710" y="285748"/>
          <a:ext cx="909811" cy="9098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9949" y="418987"/>
        <a:ext cx="643333" cy="643333"/>
      </dsp:txXfrm>
    </dsp:sp>
    <dsp:sp modelId="{553B84E4-4A31-43DB-B3BF-8E8EF2B79F2D}">
      <dsp:nvSpPr>
        <dsp:cNvPr id="0" name=""/>
        <dsp:cNvSpPr/>
      </dsp:nvSpPr>
      <dsp:spPr>
        <a:xfrm rot="10243667">
          <a:off x="2824858" y="2358640"/>
          <a:ext cx="105986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2856446" y="2444460"/>
        <a:ext cx="74190" cy="265144"/>
      </dsp:txXfrm>
    </dsp:sp>
    <dsp:sp modelId="{E0AC84DD-2093-416F-85DE-E547FE520660}">
      <dsp:nvSpPr>
        <dsp:cNvPr id="0" name=""/>
        <dsp:cNvSpPr/>
      </dsp:nvSpPr>
      <dsp:spPr>
        <a:xfrm>
          <a:off x="1872342" y="2214579"/>
          <a:ext cx="909811" cy="9098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005581" y="2347818"/>
        <a:ext cx="643333" cy="643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0.12905</cdr:x>
      <cdr:y>0</cdr:y>
    </cdr:from>
    <cdr:to>
      <cdr:x>0.29312</cdr:x>
      <cdr:y>0.36103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155" y="0"/>
          <a:ext cx="732504" cy="864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2822,9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0.30647</cdr:x>
      <cdr:y>0.27077</cdr:y>
    </cdr:from>
    <cdr:to>
      <cdr:x>0.45927</cdr:x>
      <cdr:y>0.42717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241" y="648072"/>
          <a:ext cx="682207" cy="374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1856,6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0.46775</cdr:x>
      <cdr:y>0.24069</cdr:y>
    </cdr:from>
    <cdr:to>
      <cdr:x>0.6207</cdr:x>
      <cdr:y>0.36103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310" y="576064"/>
          <a:ext cx="68285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1956,1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0.64517</cdr:x>
      <cdr:y>0.18051</cdr:y>
    </cdr:from>
    <cdr:to>
      <cdr:x>0.79311</cdr:x>
      <cdr:y>0.30086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80410" y="432048"/>
          <a:ext cx="66049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2074,9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0.82258</cdr:x>
      <cdr:y>0.15043</cdr:y>
    </cdr:from>
    <cdr:to>
      <cdr:x>1</cdr:x>
      <cdr:y>0.27077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72478" y="360040"/>
          <a:ext cx="792107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2194,7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0.06961</cdr:x>
      <cdr:y>0.43376</cdr:y>
    </cdr:from>
    <cdr:to>
      <cdr:x>0.41767</cdr:x>
      <cdr:y>0.67234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749629"/>
          <a:ext cx="720080" cy="412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76,2%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0.19149</cdr:x>
      <cdr:y>0.05032</cdr:y>
    </cdr:from>
    <cdr:to>
      <cdr:x>0.53191</cdr:x>
      <cdr:y>0.20331</cdr:y>
    </cdr:to>
    <cdr:sp macro="" textlink="">
      <cdr:nvSpPr>
        <cdr:cNvPr id="2" name="TextBox 13"/>
        <cdr:cNvSpPr txBox="1"/>
      </cdr:nvSpPr>
      <cdr:spPr>
        <a:xfrm xmlns:a="http://schemas.openxmlformats.org/drawingml/2006/main">
          <a:off x="648074" y="123197"/>
          <a:ext cx="1152110" cy="374571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2024 год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0.51402</cdr:x>
      <cdr:y>0.38132</cdr:y>
    </cdr:from>
    <cdr:to>
      <cdr:x>0.65421</cdr:x>
      <cdr:y>0.47901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0440" y="1967543"/>
          <a:ext cx="108014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75,2 %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0.21495</cdr:x>
      <cdr:y>0.5767</cdr:y>
    </cdr:from>
    <cdr:to>
      <cdr:x>0.40187</cdr:x>
      <cdr:y>0.68834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56184" y="2975655"/>
          <a:ext cx="1440160" cy="576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11,3 %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0.49297</cdr:y>
    </cdr:from>
    <cdr:to>
      <cdr:x>0.14953</cdr:x>
      <cdr:y>0.61857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2543607"/>
          <a:ext cx="1152107" cy="6480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0,7 %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0.27103</cdr:x>
      <cdr:y>0.15803</cdr:y>
    </cdr:from>
    <cdr:to>
      <cdr:x>0.37383</cdr:x>
      <cdr:y>0.28363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088232" y="815415"/>
          <a:ext cx="792088" cy="648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6,1 %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0.11215</cdr:x>
      <cdr:y>0.1999</cdr:y>
    </cdr:from>
    <cdr:to>
      <cdr:x>0.2243</cdr:x>
      <cdr:y>0.25572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864096" y="1031439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0,2 %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0.01869</cdr:x>
      <cdr:y>0.25572</cdr:y>
    </cdr:from>
    <cdr:to>
      <cdr:x>0.13084</cdr:x>
      <cdr:y>0.3255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44016" y="1319471"/>
          <a:ext cx="8640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0,5 %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0.40476</cdr:x>
      <cdr:y>0.43941</cdr:y>
    </cdr:from>
    <cdr:to>
      <cdr:x>0.61905</cdr:x>
      <cdr:y>0.55608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1084763"/>
          <a:ext cx="648079" cy="2880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94,4%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0.38095</cdr:x>
      <cdr:y>0.17689</cdr:y>
    </cdr:from>
    <cdr:to>
      <cdr:x>0.57143</cdr:x>
      <cdr:y>0.29357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52128" y="436691"/>
          <a:ext cx="576070" cy="2880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5,6%</a:t>
          </a:r>
          <a:endParaRPr lang="ru-RU" sz="14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0.34706</cdr:x>
      <cdr:y>0.43041</cdr:y>
    </cdr:from>
    <cdr:to>
      <cdr:x>0.56418</cdr:x>
      <cdr:y>0.5447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49622" y="1084763"/>
          <a:ext cx="656661" cy="2880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94,2%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0.31968</cdr:x>
      <cdr:y>0.17327</cdr:y>
    </cdr:from>
    <cdr:to>
      <cdr:x>0.51299</cdr:x>
      <cdr:y>0.28756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66816" y="436691"/>
          <a:ext cx="584644" cy="2880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5,8%</a:t>
          </a:r>
          <a:endParaRPr lang="ru-RU" sz="14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0.35858</cdr:x>
      <cdr:y>0.49276</cdr:y>
    </cdr:from>
    <cdr:to>
      <cdr:x>0.65462</cdr:x>
      <cdr:y>0.62332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4981" y="1083948"/>
          <a:ext cx="648062" cy="28720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94,3%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0.34213</cdr:x>
      <cdr:y>0.19815</cdr:y>
    </cdr:from>
    <cdr:to>
      <cdr:x>0.60528</cdr:x>
      <cdr:y>0.32909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48972" y="435876"/>
          <a:ext cx="576068" cy="28803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5,7%</a:t>
          </a:r>
          <a:endParaRPr lang="ru-RU" sz="1400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</cdr:x>
      <cdr:y>0.32102</cdr:y>
    </cdr:from>
    <cdr:to>
      <cdr:x>0.53745</cdr:x>
      <cdr:y>0.60901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2402"/>
          <a:ext cx="1354524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3 216,5</a:t>
          </a:r>
        </a:p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(5,6%)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0.34286</cdr:x>
      <cdr:y>0.06503</cdr:y>
    </cdr:from>
    <cdr:to>
      <cdr:x>0.83524</cdr:x>
      <cdr:y>0.32102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4096" y="146338"/>
          <a:ext cx="1240937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1 346,8 (2,3%)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0.45349</cdr:x>
      <cdr:y>0.63524</cdr:y>
    </cdr:from>
    <cdr:to>
      <cdr:x>0.93023</cdr:x>
      <cdr:y>0.80665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04156" y="1419492"/>
          <a:ext cx="1476164" cy="383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44 452,4 (80,4%)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0.11628</cdr:x>
      <cdr:y>0.37745</cdr:y>
    </cdr:from>
    <cdr:to>
      <cdr:x>0.4186</cdr:x>
      <cdr:y>0.68013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0040" y="843428"/>
          <a:ext cx="936104" cy="676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9 458,4</a:t>
          </a:r>
        </a:p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(17,1%)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0.34884</cdr:x>
      <cdr:y>0.08822</cdr:y>
    </cdr:from>
    <cdr:to>
      <cdr:x>0.69625</cdr:x>
      <cdr:y>0.34602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080120" y="197138"/>
          <a:ext cx="1075713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1 389,9 (2,5%)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0.37838</cdr:x>
      <cdr:y>0.60901</cdr:y>
    </cdr:from>
    <cdr:to>
      <cdr:x>0.94595</cdr:x>
      <cdr:y>0.769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08112" y="1370483"/>
          <a:ext cx="1512168" cy="360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45 217,1 (82,8%)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0.05405</cdr:x>
      <cdr:y>0.41701</cdr:y>
    </cdr:from>
    <cdr:to>
      <cdr:x>0.56757</cdr:x>
      <cdr:y>0.76983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017" y="938426"/>
          <a:ext cx="1368158" cy="793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7 961,5</a:t>
          </a:r>
        </a:p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(14,6%)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0.32432</cdr:x>
      <cdr:y>0.06503</cdr:y>
    </cdr:from>
    <cdr:to>
      <cdr:x>0.72973</cdr:x>
      <cdr:y>0.36617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864096" y="146338"/>
          <a:ext cx="1080119" cy="677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1 436,6 (2,6%)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0.12069</cdr:x>
      <cdr:y>4.46225E-7</cdr:y>
    </cdr:from>
    <cdr:to>
      <cdr:x>0.29312</cdr:x>
      <cdr:y>0.3895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57" y="1"/>
          <a:ext cx="720148" cy="872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147,2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0.2931</cdr:x>
      <cdr:y>0.22884</cdr:y>
    </cdr:from>
    <cdr:to>
      <cdr:x>0.47858</cdr:x>
      <cdr:y>0.35736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24122" y="512829"/>
          <a:ext cx="77465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98,1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0.44828</cdr:x>
      <cdr:y>0.19671</cdr:y>
    </cdr:from>
    <cdr:to>
      <cdr:x>0.60345</cdr:x>
      <cdr:y>0.32523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72225" y="440821"/>
          <a:ext cx="64806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 </a:t>
          </a:r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104,8</a:t>
          </a:r>
        </a:p>
        <a:p xmlns:a="http://schemas.openxmlformats.org/drawingml/2006/main"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0.63794</cdr:x>
      <cdr:y>0.16457</cdr:y>
    </cdr:from>
    <cdr:to>
      <cdr:x>0.79311</cdr:x>
      <cdr:y>0.2931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64333" y="368813"/>
          <a:ext cx="64806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112,5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0.81034</cdr:x>
      <cdr:y>0.13244</cdr:y>
    </cdr:from>
    <cdr:to>
      <cdr:x>1</cdr:x>
      <cdr:y>0.26097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84356" y="296805"/>
          <a:ext cx="79210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120,5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0.13795</cdr:x>
      <cdr:y>0.19355</cdr:y>
    </cdr:from>
    <cdr:to>
      <cdr:x>0.29312</cdr:x>
      <cdr:y>0.36103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5944" y="432048"/>
          <a:ext cx="681582" cy="373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100" b="1" dirty="0" smtClean="0">
              <a:solidFill>
                <a:srgbClr val="333300"/>
              </a:solidFill>
            </a:rPr>
            <a:t>1188,7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0.31036</cdr:x>
      <cdr:y>0.16129</cdr:y>
    </cdr:from>
    <cdr:to>
      <cdr:x>0.47858</cdr:x>
      <cdr:y>0.33094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3253" y="360040"/>
          <a:ext cx="738904" cy="378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</a:t>
          </a:r>
          <a:r>
            <a:rPr lang="ru-RU" sz="1100" b="1" dirty="0" smtClean="0">
              <a:solidFill>
                <a:srgbClr val="333300"/>
              </a:solidFill>
            </a:rPr>
            <a:t>1285,5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0.47541</cdr:x>
      <cdr:y>0.12903</cdr:y>
    </cdr:from>
    <cdr:to>
      <cdr:x>0.63393</cdr:x>
      <cdr:y>0.25806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232" y="288027"/>
          <a:ext cx="69629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 </a:t>
          </a:r>
          <a:r>
            <a:rPr lang="ru-RU" sz="1100" b="1" dirty="0" smtClean="0">
              <a:solidFill>
                <a:srgbClr val="333300"/>
              </a:solidFill>
            </a:rPr>
            <a:t>1372,8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0.63934</cdr:x>
      <cdr:y>0.09677</cdr:y>
    </cdr:from>
    <cdr:to>
      <cdr:x>0.78689</cdr:x>
      <cdr:y>0.24069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08312" y="216015"/>
          <a:ext cx="648073" cy="3212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 </a:t>
          </a:r>
          <a:r>
            <a:rPr lang="ru-RU" sz="1100" b="1" dirty="0" smtClean="0">
              <a:solidFill>
                <a:srgbClr val="333300"/>
              </a:solidFill>
            </a:rPr>
            <a:t>1463,4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0.81034</cdr:x>
      <cdr:y>0.05702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559409" y="127283"/>
          <a:ext cx="833079" cy="275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 </a:t>
          </a:r>
          <a:r>
            <a:rPr lang="ru-RU" sz="1100" b="1" dirty="0" smtClean="0">
              <a:solidFill>
                <a:srgbClr val="333300"/>
              </a:solidFill>
            </a:rPr>
            <a:t>1560,0</a:t>
          </a:r>
          <a:endParaRPr lang="ru-RU" sz="1100" b="1" dirty="0">
            <a:solidFill>
              <a:srgbClr val="3333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0.13115</cdr:x>
      <cdr:y>0.16153</cdr:y>
    </cdr:from>
    <cdr:to>
      <cdr:x>0.27869</cdr:x>
      <cdr:y>0.29384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75" y="351655"/>
          <a:ext cx="648067" cy="288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2002,9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0.31148</cdr:x>
      <cdr:y>0.12846</cdr:y>
    </cdr:from>
    <cdr:to>
      <cdr:x>0.47858</cdr:x>
      <cdr:y>0.26077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72" y="279648"/>
          <a:ext cx="733985" cy="288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 2148,4</a:t>
          </a:r>
          <a:endParaRPr lang="ru-RU" sz="1100" b="1" dirty="0">
            <a:solidFill>
              <a:schemeClr val="bg2">
                <a:lumMod val="1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0.47541</cdr:x>
      <cdr:y>0.09538</cdr:y>
    </cdr:from>
    <cdr:to>
      <cdr:x>0.63393</cdr:x>
      <cdr:y>0.22769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233" y="207640"/>
          <a:ext cx="696297" cy="288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  2270,2</a:t>
          </a:r>
          <a:endParaRPr lang="ru-RU" sz="1100" b="1" dirty="0">
            <a:solidFill>
              <a:schemeClr val="bg2">
                <a:lumMod val="1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0.65574</cdr:x>
      <cdr:y>0.0623</cdr:y>
    </cdr:from>
    <cdr:to>
      <cdr:x>0.81967</cdr:x>
      <cdr:y>0.19461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80330" y="135631"/>
          <a:ext cx="720061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  2405,9</a:t>
          </a:r>
          <a:endParaRPr lang="ru-RU" sz="1100" b="1" dirty="0">
            <a:solidFill>
              <a:schemeClr val="bg2">
                <a:lumMod val="1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0.81967</cdr:x>
      <cdr:y>0.02389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00400" y="52011"/>
          <a:ext cx="792088" cy="3409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  2549,7</a:t>
          </a:r>
          <a:endParaRPr lang="ru-RU" sz="1100" b="1" dirty="0">
            <a:solidFill>
              <a:schemeClr val="bg2">
                <a:lumMod val="10000"/>
              </a:schemeClr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0.01923</cdr:x>
      <cdr:y>0.26994</cdr:y>
    </cdr:from>
    <cdr:to>
      <cdr:x>0.19477</cdr:x>
      <cdr:y>0.3969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9" y="612362"/>
          <a:ext cx="65729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3">
                  <a:lumMod val="50000"/>
                </a:schemeClr>
              </a:solidFill>
            </a:rPr>
            <a:t>19172</a:t>
          </a:r>
        </a:p>
        <a:p xmlns:a="http://schemas.openxmlformats.org/drawingml/2006/main"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0.21477</cdr:x>
      <cdr:y>0.36516</cdr:y>
    </cdr:from>
    <cdr:to>
      <cdr:x>0.42223</cdr:x>
      <cdr:y>0.49213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04188" y="828386"/>
          <a:ext cx="776817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3">
                  <a:lumMod val="50000"/>
                </a:schemeClr>
              </a:solidFill>
            </a:rPr>
            <a:t>18917</a:t>
          </a:r>
        </a:p>
        <a:p xmlns:a="http://schemas.openxmlformats.org/drawingml/2006/main">
          <a:endParaRPr lang="ru-RU" sz="1200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0.39477</cdr:x>
      <cdr:y>0.46039</cdr:y>
    </cdr:from>
    <cdr:to>
      <cdr:x>0.55477</cdr:x>
      <cdr:y>0.58735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78183" y="1044410"/>
          <a:ext cx="599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3">
                  <a:lumMod val="50000"/>
                </a:schemeClr>
              </a:solidFill>
            </a:rPr>
            <a:t>18672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0.59477</cdr:x>
      <cdr:y>0.55561</cdr:y>
    </cdr:from>
    <cdr:to>
      <cdr:x>0.75794</cdr:x>
      <cdr:y>0.68258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27066" y="1260434"/>
          <a:ext cx="61097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3">
                  <a:lumMod val="50000"/>
                </a:schemeClr>
              </a:solidFill>
            </a:rPr>
            <a:t>18437</a:t>
          </a:r>
        </a:p>
        <a:p xmlns:a="http://schemas.openxmlformats.org/drawingml/2006/main">
          <a:endParaRPr lang="ru-RU" sz="1200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0.80769</cdr:x>
      <cdr:y>0.65084</cdr:y>
    </cdr:from>
    <cdr:to>
      <cdr:x>0.98077</cdr:x>
      <cdr:y>0.77781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24327" y="1476458"/>
          <a:ext cx="6480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3">
                  <a:lumMod val="50000"/>
                </a:schemeClr>
              </a:solidFill>
            </a:rPr>
            <a:t>18212</a:t>
          </a:r>
          <a:endParaRPr lang="ru-RU" sz="1200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0.06103</cdr:x>
      <cdr:y>0.4562</cdr:y>
    </cdr:from>
    <cdr:to>
      <cdr:x>0.26446</cdr:x>
      <cdr:y>0.61934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024" y="1208171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20053</a:t>
          </a:r>
        </a:p>
        <a:p xmlns:a="http://schemas.openxmlformats.org/drawingml/2006/main"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0.26446</cdr:x>
      <cdr:y>0.42901</cdr:y>
    </cdr:from>
    <cdr:to>
      <cdr:x>0.44755</cdr:x>
      <cdr:y>0.56496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36104" y="1136163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21559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0.44755</cdr:x>
      <cdr:y>0.40182</cdr:y>
    </cdr:from>
    <cdr:to>
      <cdr:x>0.61029</cdr:x>
      <cdr:y>0.53777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84177" y="106415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23023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0.63063</cdr:x>
      <cdr:y>0.37463</cdr:y>
    </cdr:from>
    <cdr:to>
      <cdr:x>0.79338</cdr:x>
      <cdr:y>0.48339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32248" y="992147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24542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0.80881</cdr:x>
      <cdr:y>0.32025</cdr:y>
    </cdr:from>
    <cdr:to>
      <cdr:x>0.97646</cdr:x>
      <cdr:y>0.4562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62936" y="848131"/>
          <a:ext cx="5934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26162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0.03031</cdr:x>
      <cdr:y>0.18325</cdr:y>
    </cdr:from>
    <cdr:to>
      <cdr:x>0.20694</cdr:x>
      <cdr:y>0.59555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545" y="288032"/>
          <a:ext cx="632433" cy="648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103,9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0.31743</cdr:x>
      <cdr:y>0.04581</cdr:y>
    </cdr:from>
    <cdr:to>
      <cdr:x>0.49267</cdr:x>
      <cdr:y>0.27487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36597" y="72008"/>
          <a:ext cx="627463" cy="360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105,5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0.42479</cdr:x>
      <cdr:y>0.50532</cdr:y>
    </cdr:from>
    <cdr:to>
      <cdr:x>0.58031</cdr:x>
      <cdr:y>0.68856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21015" y="794280"/>
          <a:ext cx="556867" cy="288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104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0.64414</cdr:x>
      <cdr:y>0.50532</cdr:y>
    </cdr:from>
    <cdr:to>
      <cdr:x>0.7718</cdr:x>
      <cdr:y>0.68856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79999" y="794273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104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0.83596</cdr:x>
      <cdr:y>0.50393</cdr:y>
    </cdr:from>
    <cdr:to>
      <cdr:x>0.98456</cdr:x>
      <cdr:y>0.73437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993273" y="792088"/>
          <a:ext cx="532083" cy="362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104</a:t>
          </a:r>
        </a:p>
        <a:p xmlns:a="http://schemas.openxmlformats.org/drawingml/2006/main">
          <a:endParaRPr lang="ru-RU" sz="1100" dirty="0" smtClean="0">
            <a:solidFill>
              <a:srgbClr val="336600"/>
            </a:solidFill>
          </a:endParaRP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0.59646</cdr:x>
      <cdr:y>0.75546</cdr:y>
    </cdr:from>
    <cdr:to>
      <cdr:x>0.66641</cdr:x>
      <cdr:y>0.87819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576591" y="1753604"/>
          <a:ext cx="536729" cy="284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247,0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0.59972</cdr:x>
      <cdr:y>0.07757</cdr:y>
    </cdr:from>
    <cdr:to>
      <cdr:x>0.69458</cdr:x>
      <cdr:y>0.21735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601581" y="180057"/>
          <a:ext cx="727855" cy="3244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822,7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0.72886</cdr:x>
      <cdr:y>0.67412</cdr:y>
    </cdr:from>
    <cdr:to>
      <cdr:x>0.97286</cdr:x>
      <cdr:y>0.85787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2480" y="1564796"/>
          <a:ext cx="1872208" cy="426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0.16037</cdr:x>
      <cdr:y>0.35577</cdr:y>
    </cdr:from>
    <cdr:to>
      <cdr:x>0.47829</cdr:x>
      <cdr:y>0.60126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8848" y="687563"/>
          <a:ext cx="790686" cy="4744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80,3%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/>
            </a:lvl1pPr>
          </a:lstStyle>
          <a:p>
            <a:fld id="{839D7287-5CD6-4B4A-80C9-425169D24D4C}" type="datetimeFigureOut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/>
            </a:lvl1pPr>
          </a:lstStyle>
          <a:p>
            <a:fld id="{4BCBAF5D-7B64-469B-B26C-FA62F5BA56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833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/>
            </a:lvl1pPr>
          </a:lstStyle>
          <a:p>
            <a:fld id="{4AF090C1-787D-4867-B900-CCB842A74EF5}" type="datetimeFigureOut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9" tIns="45854" rIns="91709" bIns="4585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709" tIns="45854" rIns="91709" bIns="4585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/>
            </a:lvl1pPr>
          </a:lstStyle>
          <a:p>
            <a:fld id="{1AE0FA24-06BC-49AF-B6C7-F1BB2025DF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0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8097" indent="-28412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510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2066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6035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3179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0322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7466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4609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FF2E-D9F6-4740-B989-D58CA9FB87C4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86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42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426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613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5FA0-0690-458C-AF35-3A0D4853A927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91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146-AEDC-4541-95F4-E2617E9E00A9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00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4A24-B550-4FE3-9558-56FCD5E9FE5B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19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93677-09C8-49D7-9E01-AB9C8F91AF6C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08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DD35-1F22-4577-A0E8-A981682095C7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4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C579-A7F6-4EEF-B7EE-6D16C174365E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944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C375-C46E-485C-8AA5-0447E18F2FF7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84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EB8B-FBCA-49EB-B80F-F9012336D720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81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DFA4-B2A7-4844-9B76-13197123AD9B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14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EBC8-2E35-4D88-BA02-326CCC83D4B1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03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A530-DAC2-428A-BA98-8942BE71D03F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2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78894-5896-4CEA-8D31-4C9368103229}" type="datetime1">
              <a:rPr lang="ru-RU" smtClean="0"/>
              <a:pPr/>
              <a:t>20.01.2022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20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2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diagramLayout" Target="../diagrams/layout2.xml"/><Relationship Id="rId7" Type="http://schemas.openxmlformats.org/officeDocument/2006/relationships/chart" Target="../charts/chart14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chart" Target="../charts/char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voskresenskoe-ad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1" y="450901"/>
            <a:ext cx="8053085" cy="441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AutoShape 12"/>
          <p:cNvSpPr>
            <a:spLocks noChangeArrowheads="1"/>
          </p:cNvSpPr>
          <p:nvPr/>
        </p:nvSpPr>
        <p:spPr bwMode="auto">
          <a:xfrm>
            <a:off x="1063371" y="4586510"/>
            <a:ext cx="7128792" cy="201622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  <a:effectLst>
            <a:outerShdw blurRad="76200" dir="18900000" sy="23000" kx="-1200000" algn="bl" rotWithShape="0">
              <a:schemeClr val="tx2">
                <a:lumMod val="40000"/>
                <a:lumOff val="60000"/>
                <a:alpha val="20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БЮДЖЕТ 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ДЛЯ  ГРАЖДАН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по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решению «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О бюджете муниципального района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на 2022 год и на плановый период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2023 и 2024 годов»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4356521" y="354792"/>
            <a:ext cx="4319935" cy="1200329"/>
          </a:xfrm>
          <a:prstGeom prst="rect">
            <a:avLst/>
          </a:prstGeom>
          <a:solidFill>
            <a:srgbClr val="F8F8F8"/>
          </a:solidFill>
          <a:ln w="28575">
            <a:solidFill>
              <a:schemeClr val="bg2">
                <a:lumMod val="50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Воскресенский 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муниципальный </a:t>
            </a:r>
            <a:r>
              <a:rPr lang="ru-RU" sz="2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Нижегородской области    </a:t>
            </a:r>
            <a:r>
              <a:rPr lang="ru-RU" sz="22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82" y="450900"/>
            <a:ext cx="739892" cy="1008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869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28596" y="332656"/>
            <a:ext cx="8072492" cy="86409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чего складываются доходы бюджета</a:t>
            </a:r>
          </a:p>
          <a:p>
            <a:pPr lvl="0"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9812" y="1412776"/>
            <a:ext cx="753005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https://gorbatka.ru/wp-content/uploads/2019/02/budg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2698651" cy="20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84168" y="1412776"/>
            <a:ext cx="4616920" cy="2031325"/>
          </a:xfrm>
          <a:prstGeom prst="rect">
            <a:avLst/>
          </a:prstGeom>
          <a:solidFill>
            <a:srgbClr val="FEFBDA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 </a:t>
            </a: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это денежные средства, поступающие в бюджет муниципального района в безвозмездном и безвозвратном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порядке в соответствии с законодательством Российской Федерации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3943225"/>
            <a:ext cx="2504036" cy="2277547"/>
          </a:xfrm>
          <a:prstGeom prst="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 (налог на доходы физических лиц, акцизы, налоги на совокупный доход, налог на имущество физических лиц, земельный налог и др.)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2822" y="3943225"/>
            <a:ext cx="2655321" cy="2492990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и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поступления от штрафных санкций, возмещение ущерба и другие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3789040"/>
            <a:ext cx="2648052" cy="2523768"/>
          </a:xfrm>
          <a:prstGeom prst="rect">
            <a:avLst/>
          </a:prstGeom>
          <a:solidFill>
            <a:schemeClr val="accent4">
              <a:lumMod val="20000"/>
              <a:lumOff val="80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субсидий, поступления от юридических и физических лиц, кроме налоговых и неналоговых доходов)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79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соседними углами 11"/>
          <p:cNvSpPr/>
          <p:nvPr/>
        </p:nvSpPr>
        <p:spPr>
          <a:xfrm>
            <a:off x="4376067" y="3928499"/>
            <a:ext cx="4516413" cy="254981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1484784"/>
            <a:ext cx="2664295" cy="2195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 на доходы</a:t>
            </a:r>
          </a:p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физических лиц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(поступает в районный бюджет и бюджеты поселений)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гл.23 Налогового кодекса РФ, ставка налога 13%, в отдельных случаях 9%, 30% и 35%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52120" y="1306488"/>
            <a:ext cx="3240360" cy="23739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(поступает в бюджеты поселений)</a:t>
            </a:r>
            <a:endParaRPr lang="ru-RU" sz="14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Исчисляется исходя из кадастровой стоимости земельных участков.</a:t>
            </a:r>
          </a:p>
          <a:p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Ставка налога  устанавливается представительным органом поселения: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0,3%- по участкам, занятым жилищным фондом, сельскохозяйственного назначения, для личного подсобного хозяйства, дачного хозяйства;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1,5%- в отношении других участков</a:t>
            </a:r>
            <a:endParaRPr lang="ru-RU" sz="12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4110797"/>
            <a:ext cx="4320478" cy="2185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 на имущество физических лиц  (поступает в бюджеты  поселений)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Исчисляется исходя из кадастровой стоимости объекта налогообложения. Ставка налога устанавливается представительным органом поселения: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от 0,1 %  до 0,3 % 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 имущества указанного в п.1 ст.406 гл.32 Налогового Кодекса Российской Федерации;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размере 2 %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 имущества указанного в п.2 ст.406 гл.32 Налогового Кодекса Российской Федерации;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размере 0,5 %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 имущества указанного </a:t>
            </a:r>
            <a:r>
              <a:rPr lang="ru-RU" sz="12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п.3 </a:t>
            </a:r>
            <a:r>
              <a:rPr lang="ru-RU" sz="12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ст.406 гл.32 Налогового Кодекса Российской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Федерации.</a:t>
            </a:r>
          </a:p>
        </p:txBody>
      </p:sp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22" y="1484784"/>
            <a:ext cx="2408090" cy="21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avatars.mds.yandex.net/get-zen_doc/3385201/pub_5f357eecf4f0f468957c0223_5f357ef5e935210b81328db0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5" y="4005064"/>
            <a:ext cx="3761195" cy="247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0765" y="116632"/>
            <a:ext cx="8598238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налоги уплачивают жители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бюджет Воскресенского района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571428790"/>
              </p:ext>
            </p:extLst>
          </p:nvPr>
        </p:nvGraphicFramePr>
        <p:xfrm>
          <a:off x="199338" y="1071546"/>
          <a:ext cx="8784975" cy="549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85720" y="3500438"/>
            <a:ext cx="1730504" cy="5451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Физическая культура и спорт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500694" y="5429264"/>
            <a:ext cx="2071702" cy="371923"/>
          </a:xfrm>
          <a:prstGeom prst="rect">
            <a:avLst/>
          </a:prstGeom>
          <a:ln/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Образование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57290" y="5357826"/>
            <a:ext cx="2143140" cy="357190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  <a:effectLst>
            <a:glow rad="114300">
              <a:srgbClr val="E7D5EF"/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Культура, кинематография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114210" y="2492896"/>
            <a:ext cx="1785950" cy="563051"/>
          </a:xfrm>
          <a:prstGeom prst="rect">
            <a:avLst/>
          </a:prstGeom>
          <a:ln cmpd="dbl"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экономика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720" y="2428868"/>
            <a:ext cx="1790554" cy="5491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9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Средства массовой информации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0" y="1357298"/>
            <a:ext cx="2371704" cy="57150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3768" y="3539863"/>
            <a:ext cx="1785950" cy="85725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27000">
              <a:srgbClr val="E7D5EF"/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Жилищно -коммунальное хозяйство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715140" y="1357298"/>
            <a:ext cx="2214578" cy="785818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286380" y="785794"/>
            <a:ext cx="2428444" cy="357190"/>
          </a:xfrm>
          <a:prstGeom prst="rect">
            <a:avLst/>
          </a:prstGeom>
          <a:ln/>
          <a:effectLst>
            <a:glow rad="127000">
              <a:schemeClr val="accent2">
                <a:lumMod val="20000"/>
                <a:lumOff val="8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оборона</a:t>
            </a:r>
            <a:endParaRPr lang="ru-RU" sz="1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4643446"/>
            <a:ext cx="1928826" cy="4286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Социальная политика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3" y="1714488"/>
            <a:ext cx="500065" cy="5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/>
        </p:blipFill>
        <p:spPr bwMode="auto">
          <a:xfrm>
            <a:off x="2214546" y="3429000"/>
            <a:ext cx="579262" cy="5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357298"/>
            <a:ext cx="616352" cy="45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571612"/>
            <a:ext cx="601220" cy="50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2714612" y="714356"/>
            <a:ext cx="2357454" cy="4201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1\Desktop\1111\cdf0cd9f79a0fde50e2f86a45524343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29190" y="1357298"/>
            <a:ext cx="571504" cy="495776"/>
          </a:xfrm>
          <a:prstGeom prst="rect">
            <a:avLst/>
          </a:prstGeom>
          <a:noFill/>
        </p:spPr>
      </p:pic>
      <p:pic>
        <p:nvPicPr>
          <p:cNvPr id="13" name="Picture 2" descr="C:\Users\1\Desktop\1111\inx960x64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43570" y="4643446"/>
            <a:ext cx="616699" cy="512174"/>
          </a:xfrm>
          <a:prstGeom prst="rect">
            <a:avLst/>
          </a:prstGeom>
          <a:noFill/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6572264" y="4686447"/>
            <a:ext cx="2357454" cy="4201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Охрана окружающей среды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92260" y="5949280"/>
            <a:ext cx="86079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Принципы формирования расходов бюджета: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муниципальным программам, по разделам (подразделам) функциональной структуры, по ведомствам в соответствии с расходными обязательствами, законодательно закрепленными за соответствующими уровнями бюджетов.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85720" y="142852"/>
            <a:ext cx="8246720" cy="4058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распределяются расходы по основным функциям государства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54439"/>
      </p:ext>
    </p:extLst>
  </p:cSld>
  <p:clrMapOvr>
    <a:masterClrMapping/>
  </p:clrMapOvr>
  <p:transition spd="slow"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755576" y="1988840"/>
            <a:ext cx="7776863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glow rad="101600">
              <a:schemeClr val="bg2">
                <a:lumMod val="5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Программное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бюджетирование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методологию планирования, исполнения и контроля за исполнением бюджета, обеспечивающую взаимосвязь процесса распределения расходов с результатами от реализации программ, разрабатываемых на основе стратегических целей, с учетом приоритетов государственной политики, общественной значимости ожидаемых и конечных результатов использования бюджетных средств </a:t>
            </a:r>
          </a:p>
          <a:p>
            <a:pPr algn="ctr"/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28596" y="908720"/>
            <a:ext cx="7815812" cy="93610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Программный бюджет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отличается от традиционного тем, что все или почти все расходы включены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программы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каждая программа своей целью прямо увязана с тем или иным стратегическим итогом деятельности ведомства</a:t>
            </a:r>
          </a:p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8596" y="214290"/>
            <a:ext cx="8072526" cy="5504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spc="50" dirty="0" smtClean="0">
                <a:ln w="1143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программный бюджет</a:t>
            </a:r>
          </a:p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3853" y="3655214"/>
            <a:ext cx="3495204" cy="8539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бюджетных расходов посредством финансирования муниципальных программ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3853" y="4725144"/>
            <a:ext cx="3478870" cy="9457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бюджетных расходов с результатами реализации мунципальных программ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3853" y="5877272"/>
            <a:ext cx="3510862" cy="72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бюджетного планирования и исполнения бюджета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156" y="3727341"/>
            <a:ext cx="2098043" cy="2653367"/>
          </a:xfrm>
          <a:prstGeom prst="round2Same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139700">
              <a:schemeClr val="bg2">
                <a:lumMod val="50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муниципальная программа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сформирована в бюджете Воскресенского района на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и на плановый период 2023 и 2024 годов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15254"/>
            <a:ext cx="1920803" cy="20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4790320" y="1556792"/>
            <a:ext cx="4048622" cy="408623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3 554 кв.км.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790320" y="2276872"/>
            <a:ext cx="4029162" cy="646986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района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18 672 чел.</a:t>
            </a:r>
            <a:endParaRPr lang="ru-RU" sz="1400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59848" y="5805264"/>
            <a:ext cx="4456167" cy="86832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</a:t>
            </a:r>
          </a:p>
          <a:p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1 956,1  млн.руб.</a:t>
            </a:r>
            <a:endParaRPr lang="ru-RU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55683" y="4424105"/>
            <a:ext cx="4464496" cy="374571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 23 023 руб.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40099" y="4968379"/>
            <a:ext cx="4475916" cy="64698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Инвестиции в основной капитал в действующих ценах 474,8 млн. руб.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809780" y="3140968"/>
            <a:ext cx="4064073" cy="919401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образования - 12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учреждения-27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(казенные - 24, бюджетные - 3)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595" y="285728"/>
            <a:ext cx="8425797" cy="91102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6000"/>
            </a:schemeClr>
          </a:solidFill>
          <a:ln w="19050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endParaRPr lang="ru-RU" sz="3200" b="1" cap="all" dirty="0" smtClean="0">
              <a:ln/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 smtClean="0">
              <a:ln/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Какие показатели характеризуют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наш район в 2022 году</a:t>
            </a:r>
          </a:p>
          <a:p>
            <a:pPr lvl="0" algn="ctr"/>
            <a:endParaRPr lang="ru-RU" sz="3200" b="1" cap="all" dirty="0" smtClean="0">
              <a:ln/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b="1" cap="all" dirty="0">
              <a:ln/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8" y="1389139"/>
            <a:ext cx="4229017" cy="279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293096"/>
            <a:ext cx="3744417" cy="2341504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1477" y="1071546"/>
            <a:ext cx="394533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(услуг),</a:t>
            </a:r>
          </a:p>
          <a:p>
            <a:pPr algn="ctr"/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 руб.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6381" y="1071550"/>
            <a:ext cx="3071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(услуг) в расчете на 1 жителя, тыс. руб.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8428" y="4149080"/>
            <a:ext cx="3071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Фонд оплаты труда, </a:t>
            </a:r>
          </a:p>
          <a:p>
            <a:pPr algn="ctr"/>
            <a:r>
              <a:rPr lang="ru-RU" sz="13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300" dirty="0">
              <a:solidFill>
                <a:srgbClr val="3333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86448" y="4071942"/>
            <a:ext cx="25717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розничного товарооборота, млн. руб.</a:t>
            </a:r>
            <a:endParaRPr lang="ru-RU" sz="13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6116686"/>
              </p:ext>
            </p:extLst>
          </p:nvPr>
        </p:nvGraphicFramePr>
        <p:xfrm>
          <a:off x="251430" y="1628800"/>
          <a:ext cx="4464585" cy="239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50654647"/>
              </p:ext>
            </p:extLst>
          </p:nvPr>
        </p:nvGraphicFramePr>
        <p:xfrm>
          <a:off x="4734066" y="1764043"/>
          <a:ext cx="4176464" cy="224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67727762"/>
              </p:ext>
            </p:extLst>
          </p:nvPr>
        </p:nvGraphicFramePr>
        <p:xfrm>
          <a:off x="251520" y="4437112"/>
          <a:ext cx="439248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52792735"/>
              </p:ext>
            </p:extLst>
          </p:nvPr>
        </p:nvGraphicFramePr>
        <p:xfrm>
          <a:off x="4644008" y="4589512"/>
          <a:ext cx="4392488" cy="217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1118251" y="188227"/>
            <a:ext cx="7272338" cy="857250"/>
          </a:xfrm>
          <a:prstGeom prst="roundRect">
            <a:avLst/>
          </a:prstGeom>
          <a:solidFill>
            <a:srgbClr val="F0FCFE"/>
          </a:solidFill>
          <a:ln w="28575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rgbClr val="1C4853"/>
                </a:solidFill>
                <a:latin typeface="Tahoma" pitchFamily="34" charset="0"/>
                <a:cs typeface="Tahoma" pitchFamily="34" charset="0"/>
              </a:rPr>
              <a:t>Динамика прогнозных показателей</a:t>
            </a:r>
          </a:p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rgbClr val="1C4853"/>
                </a:solidFill>
                <a:latin typeface="Tahoma" pitchFamily="34" charset="0"/>
                <a:cs typeface="Tahoma" pitchFamily="34" charset="0"/>
              </a:rPr>
              <a:t> социально - экономического развития района</a:t>
            </a:r>
          </a:p>
          <a:p>
            <a:pPr algn="ctr" eaLnBrk="1" hangingPunct="1">
              <a:defRPr/>
            </a:pPr>
            <a:endParaRPr lang="ru-RU" altLang="ru-RU" sz="2000" b="1" dirty="0" smtClean="0"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defRPr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142874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населения, человек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428741"/>
            <a:ext cx="332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Среднемесячная зарплата, рублей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4357699"/>
            <a:ext cx="282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3687401"/>
              </p:ext>
            </p:extLst>
          </p:nvPr>
        </p:nvGraphicFramePr>
        <p:xfrm>
          <a:off x="683568" y="1736518"/>
          <a:ext cx="3744416" cy="2268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31247545"/>
              </p:ext>
            </p:extLst>
          </p:nvPr>
        </p:nvGraphicFramePr>
        <p:xfrm>
          <a:off x="4932040" y="1736518"/>
          <a:ext cx="3539696" cy="234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52909327"/>
              </p:ext>
            </p:extLst>
          </p:nvPr>
        </p:nvGraphicFramePr>
        <p:xfrm>
          <a:off x="5019579" y="4797152"/>
          <a:ext cx="3580641" cy="157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199398" y="214313"/>
            <a:ext cx="7272338" cy="857250"/>
          </a:xfrm>
          <a:prstGeom prst="roundRect">
            <a:avLst/>
          </a:prstGeom>
          <a:solidFill>
            <a:srgbClr val="F0FCFE"/>
          </a:solidFill>
          <a:ln w="28575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rgbClr val="1C4853"/>
                </a:solidFill>
                <a:latin typeface="Tahoma" pitchFamily="34" charset="0"/>
                <a:cs typeface="Tahoma" pitchFamily="34" charset="0"/>
              </a:rPr>
              <a:t>Динамика прогнозных показателей</a:t>
            </a:r>
          </a:p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rgbClr val="1C4853"/>
                </a:solidFill>
                <a:latin typeface="Tahoma" pitchFamily="34" charset="0"/>
                <a:cs typeface="Tahoma" pitchFamily="34" charset="0"/>
              </a:rPr>
              <a:t> социально - экономического развития района</a:t>
            </a:r>
          </a:p>
          <a:p>
            <a:pPr algn="ctr" eaLnBrk="1" hangingPunct="1">
              <a:defRPr/>
            </a:pPr>
            <a:endParaRPr lang="ru-RU" altLang="ru-RU" sz="2000" b="1" dirty="0" smtClean="0"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defRPr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ttps://catherineasquithgallery.com/uploads/posts/2021-03/1614858634_21-p-bukhgalterskii-fon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4" descr="https://catherineasquithgallery.com/uploads/posts/2021-03/1614858634_21-p-bukhgalterskii-fon-2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6" descr="https://catherineasquithgallery.com/uploads/posts/2021-03/1614858634_21-p-bukhgalterskii-fon-2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6" name="Picture 12" descr="https://thumbs.dreamstime.com/z/%D0%B4%D0%B8%D0%B0%D0%B3%D1%80%D0%B0%D0%BC%D0%BC%D1%8B-%D0%BF-%D0%B0%D0%BD%D0%B8%D1%80%D0%BE%D0%B2%D0%B0%D0%BD%D0%B8%D1%8F-398151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5"/>
          <a:stretch/>
        </p:blipFill>
        <p:spPr bwMode="auto">
          <a:xfrm>
            <a:off x="766094" y="4221088"/>
            <a:ext cx="360040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93124499"/>
              </p:ext>
            </p:extLst>
          </p:nvPr>
        </p:nvGraphicFramePr>
        <p:xfrm>
          <a:off x="931512" y="963744"/>
          <a:ext cx="7672936" cy="232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21571" y="3190544"/>
            <a:ext cx="146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Первоначальный план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2021 года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2" y="328498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2022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2021" y="2780928"/>
            <a:ext cx="665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200,7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9764" y="1092440"/>
            <a:ext cx="671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838,2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372200" y="133866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млн.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4078101" y="328287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2023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5302971" y="328287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2024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918" y="2780927"/>
            <a:ext cx="584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220,9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14750" y="1030884"/>
            <a:ext cx="732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885,2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30903" y="1157620"/>
            <a:ext cx="64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791,3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59546" y="2780928"/>
            <a:ext cx="645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233,7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814929" y="5660414"/>
            <a:ext cx="3082092" cy="864096"/>
          </a:xfrm>
          <a:prstGeom prst="roundRect">
            <a:avLst/>
          </a:prstGeom>
          <a:solidFill>
            <a:srgbClr val="EAFFE1"/>
          </a:solidFill>
          <a:ln>
            <a:solidFill>
              <a:schemeClr val="bg2">
                <a:lumMod val="75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</a:rPr>
              <a:t>Доходы на душу населения,</a:t>
            </a:r>
            <a:r>
              <a:rPr kumimoji="0" lang="ru-RU" sz="1400" b="0" i="0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</a:rPr>
              <a:t>рублей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</a:rPr>
              <a:t> на 1 жителя в год</a:t>
            </a:r>
            <a:endParaRPr kumimoji="0" lang="ru-RU" sz="1200" b="0" i="0" u="none" strike="noStrike" cap="none" normalizeH="0" baseline="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31" name="Прямоугольная выноска 30"/>
          <p:cNvSpPr/>
          <p:nvPr/>
        </p:nvSpPr>
        <p:spPr>
          <a:xfrm>
            <a:off x="642910" y="4000504"/>
            <a:ext cx="1357322" cy="571504"/>
          </a:xfrm>
          <a:prstGeom prst="wedgeRectCallout">
            <a:avLst>
              <a:gd name="adj1" fmla="val 83595"/>
              <a:gd name="adj2" fmla="val -416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714348" y="4000504"/>
            <a:ext cx="12144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44 309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642910" y="5286388"/>
            <a:ext cx="1357322" cy="571504"/>
          </a:xfrm>
          <a:prstGeom prst="wedgeRectCallout">
            <a:avLst>
              <a:gd name="adj1" fmla="val 79384"/>
              <a:gd name="adj2" fmla="val -416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714348" y="5286388"/>
            <a:ext cx="12144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47 408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6730415" y="3968939"/>
            <a:ext cx="1357322" cy="571504"/>
          </a:xfrm>
          <a:prstGeom prst="wedgeRectCallout">
            <a:avLst>
              <a:gd name="adj1" fmla="val -86229"/>
              <a:gd name="adj2" fmla="val -749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6830872" y="3968939"/>
            <a:ext cx="12144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42 919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6759434" y="5242339"/>
            <a:ext cx="1357322" cy="571504"/>
          </a:xfrm>
          <a:prstGeom prst="wedgeRectCallout">
            <a:avLst>
              <a:gd name="adj1" fmla="val -86229"/>
              <a:gd name="adj2" fmla="val -749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784009" y="5239122"/>
            <a:ext cx="13081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45 174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99592" y="171394"/>
            <a:ext cx="7530060" cy="7373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  доходов  поступает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консолидированный   бюджет  района</a:t>
            </a: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22513"/>
            <a:ext cx="184142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https://itco.blog/images/post_blog_1000x750_%D0%9A%D1%80%D0%B0%D1%83%D0%B4%D1%81%D0%BE%CC%81%D1%80%D1%81%D0%B8%D0%BD%D0%B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18" y="3645024"/>
            <a:ext cx="3408313" cy="219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51730391"/>
              </p:ext>
            </p:extLst>
          </p:nvPr>
        </p:nvGraphicFramePr>
        <p:xfrm>
          <a:off x="240229" y="1052736"/>
          <a:ext cx="8735550" cy="502686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864096"/>
                <a:gridCol w="5332416"/>
                <a:gridCol w="1284644"/>
                <a:gridCol w="1254394"/>
              </a:tblGrid>
              <a:tr h="323193">
                <a:tc rowSpan="2">
                  <a:txBody>
                    <a:bodyPr/>
                    <a:lstStyle/>
                    <a:p>
                      <a:pPr algn="ctr"/>
                      <a:endParaRPr lang="ru-RU" sz="16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и</a:t>
                      </a:r>
                      <a:r>
                        <a:rPr lang="ru-RU" sz="1600" b="0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сборы, установленные законодательством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Уровни</a:t>
                      </a:r>
                      <a:r>
                        <a:rPr lang="ru-RU" sz="1600" b="0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82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бюджет</a:t>
                      </a:r>
                      <a:endParaRPr lang="ru-RU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Бюджеты городских и сельских поселений</a:t>
                      </a:r>
                      <a:endParaRPr lang="ru-RU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924">
                <a:tc rowSpan="8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Акцизы,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6509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нефтепродукты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9975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 на доходы физических лиц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975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3.Налоги со специальными налоговыми режимами, в т.ч.: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2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взимаемый в виде стоимости патента в связи с применением упрощенной системы налогообложения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924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924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957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Государственная пошлина ( в зависимости от установленных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полномочий)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2710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 на имущество физических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5726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Земельный налог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827584" y="260649"/>
            <a:ext cx="7560840" cy="57606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зачисляются налоги на территории района</a:t>
            </a:r>
            <a:endParaRPr lang="ru-RU" sz="2400" cap="all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6165304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Норматив отчислений от доходов от уплаты акцизов в каждом поселении зависит от протяженности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дорог в конкретном поселении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56475"/>
              </p:ext>
            </p:extLst>
          </p:nvPr>
        </p:nvGraphicFramePr>
        <p:xfrm>
          <a:off x="632163" y="1268760"/>
          <a:ext cx="7992889" cy="35342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35781"/>
                <a:gridCol w="1440160"/>
                <a:gridCol w="1440160"/>
                <a:gridCol w="1676788"/>
              </a:tblGrid>
              <a:tr h="400543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A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Доходы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A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Расходы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A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Дефицит (-), профицит (+)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AE3"/>
                    </a:solidFill>
                  </a:tcPr>
                </a:tc>
              </a:tr>
              <a:tr h="4400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Первоначальный план 2021 года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787 315,3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785 315,3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2 000,0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2022 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830 636,4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837 733,6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- 7 097,2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  <a:tr h="37283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2023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733 636,1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733 636,1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2024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762 410,6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762 410,6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Рост показателей 2022 года к 2021 году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+ 43 321,1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+ 52 418,3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- 9097,2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  <a:tr h="400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Рост показателей 2022 года к 2021 году в процентах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105,5 %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106,7 %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452320" y="100051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upload.wikimedia.org/wikipedia/commons/thumb/7/74/%D0%A3%D1%81%D0%B0%D0%B4%D1%8C%D0%B1%D0%B0_%D0%A1.%D0%9D._%D0%91%D0%B5%D0%BB%D1%8F%D0%B5%D0%B2%D0%B0-07444.jpg/1200px-%D0%A3%D1%81%D0%B0%D0%B4%D1%8C%D0%B1%D0%B0_%D0%A1.%D0%9D._%D0%91%D0%B5%D0%BB%D1%8F%D0%B5%D0%B2%D0%B0-07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68" y="4941168"/>
            <a:ext cx="3456384" cy="174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41168"/>
            <a:ext cx="3139030" cy="173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39552" y="217685"/>
            <a:ext cx="8072492" cy="765896"/>
          </a:xfrm>
          <a:prstGeom prst="roundRect">
            <a:avLst/>
          </a:prstGeom>
          <a:solidFill>
            <a:srgbClr val="FEFBCE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rgbClr val="0D431A"/>
                </a:solidFill>
                <a:latin typeface="Times New Roman" pitchFamily="18" charset="0"/>
                <a:cs typeface="Times New Roman" pitchFamily="18" charset="0"/>
              </a:rPr>
              <a:t> Основные параметры районного бюджета</a:t>
            </a:r>
          </a:p>
          <a:p>
            <a:pPr lvl="0"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torage.inovaco.ru/media/cache/05/ad/71/da/99/d2/05ad71da99d2929ab157a3a1462283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6" y="1124744"/>
            <a:ext cx="3088286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3568" y="476672"/>
            <a:ext cx="7488832" cy="49244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Воскресенского района!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2924944"/>
            <a:ext cx="8136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важным является вопрос формирования и распределения финансов. Граждане вправе знать, как и на какие цели они расходуются, ведь от этого напрямую зависит качество жизни каждого человека. Более того бюджеты разного уровня формируются в том числе за счет средств населения через налоговые и прочие платежи.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брошюра, в которой в полной и доступной форме раскрываются вопросы формирования и распределения бюджета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Воскресенского муниципального района.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надеемся, что это не только повысит информированность населения, но и вовлечет его в решение общих задач и позволит наиболее полно понимать решения органов власти, а также оценивать их эффективность. 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1268760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Залогом эффективного взаимодействия населения и органов власти, несомненно является открытость и доступность информации, возможность диалога и обсуждения. Это касается всех сфер жизни каждого из нас и всех направлений деятельности государственных и муниципальных органов власти.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580931"/>
              </p:ext>
            </p:extLst>
          </p:nvPr>
        </p:nvGraphicFramePr>
        <p:xfrm>
          <a:off x="284720" y="4931294"/>
          <a:ext cx="2487080" cy="193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 rot="10800000" flipV="1">
            <a:off x="1115616" y="4395537"/>
            <a:ext cx="1080120" cy="3745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2022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466260"/>
              </p:ext>
            </p:extLst>
          </p:nvPr>
        </p:nvGraphicFramePr>
        <p:xfrm>
          <a:off x="2915816" y="4715338"/>
          <a:ext cx="2212844" cy="1810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3299591"/>
              </p:ext>
            </p:extLst>
          </p:nvPr>
        </p:nvGraphicFramePr>
        <p:xfrm>
          <a:off x="5292080" y="4294926"/>
          <a:ext cx="3384377" cy="24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63888" y="4413546"/>
            <a:ext cx="1152129" cy="3745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1540" y="264718"/>
            <a:ext cx="8280920" cy="9361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каких поступлений формируются доходы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районного  бюджета в 2022- 2024 годах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147424"/>
              </p:ext>
            </p:extLst>
          </p:nvPr>
        </p:nvGraphicFramePr>
        <p:xfrm>
          <a:off x="431540" y="1412776"/>
          <a:ext cx="8280920" cy="2896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88"/>
                <a:gridCol w="1584176"/>
                <a:gridCol w="1728192"/>
                <a:gridCol w="1509364"/>
              </a:tblGrid>
              <a:tr h="4698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2022 год (млн.руб.)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2023 год (млн.руб)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2024 год (млн.руб.)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421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 БЮДЖЕТА,  ВСЕГО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830,6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733,6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762,4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174,5</a:t>
                      </a:r>
                      <a:endParaRPr lang="ru-RU" sz="13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185,2</a:t>
                      </a:r>
                      <a:endParaRPr lang="ru-RU" sz="13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26729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Налоговые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143,1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  <a:tr h="26729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Неналоговые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  <a:tr h="40407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</a:t>
                      </a:r>
                      <a:r>
                        <a:rPr lang="ru-RU" sz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666,4</a:t>
                      </a:r>
                      <a:endParaRPr lang="ru-RU" sz="13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559,1</a:t>
                      </a:r>
                      <a:endParaRPr lang="ru-RU" sz="13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577,2</a:t>
                      </a:r>
                      <a:endParaRPr lang="ru-RU" sz="13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34342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Дотации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  <a:tr h="304643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Субсидии, субвенции, иные  трансферты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53320" y="4849415"/>
            <a:ext cx="718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3,0%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7" y="536517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20,8%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541307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17,2%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61878848"/>
              </p:ext>
            </p:extLst>
          </p:nvPr>
        </p:nvGraphicFramePr>
        <p:xfrm>
          <a:off x="395536" y="1287377"/>
          <a:ext cx="8318159" cy="532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299"/>
                <a:gridCol w="1115396"/>
                <a:gridCol w="1144279"/>
                <a:gridCol w="1015961"/>
                <a:gridCol w="1008112"/>
                <a:gridCol w="1008112"/>
              </a:tblGrid>
              <a:tr h="851139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2020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 (первоначальный план)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2022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135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в том числе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147,3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164,2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174,5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550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доходы всего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из них: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127,8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124,3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143,1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152,7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162,6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53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0706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077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госпошлина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382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 всего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из них: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23,3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21,8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5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 и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74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 имущества и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6797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74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6797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16976" y="979600"/>
            <a:ext cx="110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0159" y="188640"/>
            <a:ext cx="8352928" cy="79208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основные налоговые и неналоговые доходы поступят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районный бюджет в 2022-2024 годах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25426341"/>
              </p:ext>
            </p:extLst>
          </p:nvPr>
        </p:nvGraphicFramePr>
        <p:xfrm>
          <a:off x="827584" y="1173425"/>
          <a:ext cx="7704856" cy="5159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31540" y="264718"/>
            <a:ext cx="8280920" cy="9361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собственных доходов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районного  бюджета в 2022 году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3068959"/>
            <a:ext cx="936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6,0 %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7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00628" y="1071546"/>
            <a:ext cx="114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1029" name="AutoShape 5" descr="https://pbs.twimg.com/media/Ca_30IaVAAA3JT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7975" y="248573"/>
            <a:ext cx="8449227" cy="6944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Какую помощь из областного бюджета получает Воскресенский район</a:t>
            </a:r>
          </a:p>
          <a:p>
            <a:pPr algn="ctr"/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92461"/>
              </p:ext>
            </p:extLst>
          </p:nvPr>
        </p:nvGraphicFramePr>
        <p:xfrm>
          <a:off x="307975" y="1165475"/>
          <a:ext cx="8516470" cy="5313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793"/>
                <a:gridCol w="1152128"/>
                <a:gridCol w="1152128"/>
                <a:gridCol w="936104"/>
                <a:gridCol w="936104"/>
                <a:gridCol w="936104"/>
                <a:gridCol w="1228109"/>
              </a:tblGrid>
              <a:tr h="7234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Исполнено</a:t>
                      </a:r>
                      <a:r>
                        <a:rPr lang="ru-RU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Прогноз 2022 год 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2023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2024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2022 года к 2021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175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(межбюджетные трансферты)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590 372,3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639 688,5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666 392,0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559 094,9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577 221,9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+ 26 703,5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: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дотации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229 334,3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220 600,4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254 225,2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209 318,8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218 244,9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+ 33 624,8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субсидии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76 259,0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128 113,0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81 253,6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29 504,4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38 042,4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- 46 859,4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субвенции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274 507,3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288 760,9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328 647,0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318 371,9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318 964,5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+ 39 886,1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09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иные межбюджетные             трансферты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10 271,7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2 214,2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2 266,2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1 899,8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1 970,1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+ 52,0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1175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МБТ прошлых лет в вышестоящий бюджет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-816,0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098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249,2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3200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безвозмездные  поступления в районный бюджет 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589 805,5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639 688,5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666 392,0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559 094,9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577 221,9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+26 703,5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96336" y="914272"/>
            <a:ext cx="1160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2344"/>
            <a:ext cx="8512496" cy="644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54929" y="2200347"/>
            <a:ext cx="4165543" cy="1368152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региональных проектов, обеспечивающих достижение целей, показателей и результатов федеральных проектов, входящих в состав национальных проектов Российской Федерации</a:t>
            </a:r>
            <a:endParaRPr lang="ru-RU" sz="1400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75" y="2196953"/>
            <a:ext cx="4054433" cy="137154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Обеспечение сохранения </a:t>
            </a:r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параметров по уровню заработной платы отдельным категориям работников социальной сферы, установленных Указом Президента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от 7 </a:t>
            </a:r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мая 2012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г. № 597 "О мероприятиях по реализации</a:t>
            </a:r>
          </a:p>
          <a:p>
            <a:pPr lvl="0" algn="ctr"/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государственной социальной политики"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54928" y="5239928"/>
            <a:ext cx="4165543" cy="14294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обеспечению экологической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безопасности, по формированию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реализация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включающих развитие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коммунальной,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инженерной и социальной инфраструктуры муниципального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400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87624" y="332657"/>
            <a:ext cx="6840760" cy="1152128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подходы к формированию расходной части бюджета на 2022 год и на плановый период 2023 и 2024 годов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7975" y="3839273"/>
            <a:ext cx="4071471" cy="110970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Софинансирование социально-значимых расходов органов местного самоуправления поселений муниципального района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2900506">
            <a:off x="5816181" y="1628714"/>
            <a:ext cx="704260" cy="532604"/>
          </a:xfrm>
          <a:prstGeom prst="rightArrow">
            <a:avLst>
              <a:gd name="adj1" fmla="val 50219"/>
              <a:gd name="adj2" fmla="val 55046"/>
            </a:avLst>
          </a:prstGeom>
          <a:solidFill>
            <a:srgbClr val="FEFBDA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 rot="8014172">
            <a:off x="2638676" y="1633768"/>
            <a:ext cx="667273" cy="522494"/>
          </a:xfrm>
          <a:prstGeom prst="rightArrow">
            <a:avLst>
              <a:gd name="adj1" fmla="val 50000"/>
              <a:gd name="adj2" fmla="val 51220"/>
            </a:avLst>
          </a:prstGeom>
          <a:solidFill>
            <a:srgbClr val="FEFBDA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4" descr="Воскресенско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54928" y="3861049"/>
            <a:ext cx="4165543" cy="108793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Приведение в нормативное состояние автомобильных дорог общего пользования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7975" y="5257371"/>
            <a:ext cx="4054433" cy="141198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Предоставление жилых помещений детям-сиротам и лицам из их числа, реализация других жилищных программ, действующих в Нижегородской области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3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1857363" y="1142986"/>
          <a:ext cx="2071703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428596" y="357166"/>
            <a:ext cx="8247860" cy="6955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распределены расходы районного бюджета </a:t>
            </a:r>
          </a:p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2022-2024 годы по отраслям</a:t>
            </a:r>
            <a:endParaRPr lang="ru-RU" sz="2200" b="1" dirty="0" smtClean="0">
              <a:ln w="18415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2714612" y="2285992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23766928"/>
              </p:ext>
            </p:extLst>
          </p:nvPr>
        </p:nvGraphicFramePr>
        <p:xfrm>
          <a:off x="611560" y="1412776"/>
          <a:ext cx="7704856" cy="23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439859099"/>
              </p:ext>
            </p:extLst>
          </p:nvPr>
        </p:nvGraphicFramePr>
        <p:xfrm>
          <a:off x="683568" y="3933056"/>
          <a:ext cx="446449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51602789"/>
              </p:ext>
            </p:extLst>
          </p:nvPr>
        </p:nvGraphicFramePr>
        <p:xfrm>
          <a:off x="4522371" y="3861048"/>
          <a:ext cx="426794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32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061266"/>
              </p:ext>
            </p:extLst>
          </p:nvPr>
        </p:nvGraphicFramePr>
        <p:xfrm>
          <a:off x="403761" y="3789042"/>
          <a:ext cx="8235735" cy="2790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055"/>
                <a:gridCol w="1139638"/>
                <a:gridCol w="1308634"/>
                <a:gridCol w="1099930"/>
                <a:gridCol w="1087739"/>
                <a:gridCol w="1087739"/>
              </a:tblGrid>
              <a:tr h="8423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(первоначальный план)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1883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488 912,6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616 186,2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629 087,3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551 996,0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564 489,3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098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395 072,1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516 037,1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503 617,3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435 299,7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450 849,4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263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64 151,2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68 825,7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95 003,8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84 408,3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84 470,6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263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29 096,5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30 823,4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29 966,2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28 575,0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28 669,3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263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592,8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3 713,0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37152" y="351030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тыс. рублей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3140968"/>
            <a:ext cx="7344816" cy="369332"/>
          </a:xfrm>
          <a:prstGeom prst="rect">
            <a:avLst/>
          </a:prstGeom>
          <a:solidFill>
            <a:srgbClr val="FEFBDA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         Как изменяются расходы по отраслям социальной сферы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9832" y="374362"/>
            <a:ext cx="2880320" cy="681038"/>
          </a:xfrm>
          <a:prstGeom prst="roundRect">
            <a:avLst/>
          </a:prstGeom>
          <a:solidFill>
            <a:srgbClr val="F3F8E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Что включают в себя отрасли социальной сферы</a:t>
            </a:r>
            <a:endParaRPr lang="ru-RU" sz="1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43107" y="2147013"/>
            <a:ext cx="1415813" cy="5847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Социальная политика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3567" y="1451834"/>
            <a:ext cx="1383153" cy="338554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   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Культура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3913" y="1478476"/>
            <a:ext cx="1431043" cy="33855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Образование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86520" y="2121656"/>
            <a:ext cx="1800200" cy="553998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5">
                    <a:lumMod val="75000"/>
                  </a:schemeClr>
                </a:solidFill>
              </a:rPr>
              <a:t>Физическая культура и спорт</a:t>
            </a:r>
            <a:endParaRPr lang="ru-RU" sz="1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4129871" y="1095208"/>
            <a:ext cx="345036" cy="105180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663823" y="1095208"/>
            <a:ext cx="248401" cy="99395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497360" y="1055400"/>
            <a:ext cx="667602" cy="40426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879478" y="1055400"/>
            <a:ext cx="608440" cy="33413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http://storage.inovaco.ru/media/cache/bf/8f/f0/36/32/70/bf8ff0363270fe1ebb0436bd4d0d2d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17030"/>
            <a:ext cx="2088232" cy="11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ttp://storage.inovaco.ru/media/cache/da/65/a1/6a/9c/fc/da65a16a9cfcadd5f307236845b32d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6"/>
          <a:stretch/>
        </p:blipFill>
        <p:spPr bwMode="auto">
          <a:xfrm>
            <a:off x="6660232" y="379253"/>
            <a:ext cx="2088232" cy="124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http://storage.inovaco.ru/media/cache/bc/4d/18/96/e5/55/bc4d1896e55560921cf6bace78d2ad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3732"/>
            <a:ext cx="1897562" cy="117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sun9-50.userapi.com/impg/Sy7FMMrifVegRmZ2BiiyoLcIXMJaAJZztJnjNA/Qwh-Wr7hf_c.jpg?size=1600x1200&amp;quality=96&amp;sign=8ba9ae67d7535580b170568357e8327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4362"/>
            <a:ext cx="2041578" cy="121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0034" y="214290"/>
            <a:ext cx="7960398" cy="64294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52705" algn="ctr">
              <a:lnSpc>
                <a:spcPct val="100000"/>
              </a:lnSpc>
              <a:spcBef>
                <a:spcPts val="100"/>
              </a:spcBef>
            </a:pPr>
            <a:r>
              <a:rPr lang="ru-RU" sz="2200" b="1" spc="-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 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2200" b="1" spc="-1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расходах  </a:t>
            </a:r>
            <a:r>
              <a:rPr lang="ru-RU" sz="2200" b="1" spc="-1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районного  </a:t>
            </a:r>
            <a:r>
              <a:rPr lang="ru-RU" sz="2200" b="1" spc="-1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2200" b="1" spc="-4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spc="-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2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R="66675" algn="ctr">
              <a:lnSpc>
                <a:spcPts val="2290"/>
              </a:lnSpc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разделам  и  </a:t>
            </a:r>
            <a:r>
              <a:rPr lang="ru-RU" sz="2200" b="1" spc="-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подразделам  </a:t>
            </a:r>
            <a:r>
              <a:rPr lang="ru-RU" sz="2200" b="1" spc="-1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бюджетной</a:t>
            </a:r>
            <a:r>
              <a:rPr lang="ru-RU" sz="2200" b="1" spc="2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spc="-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классификации</a:t>
            </a:r>
            <a:endParaRPr lang="ru-RU" sz="2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903041"/>
              </p:ext>
            </p:extLst>
          </p:nvPr>
        </p:nvGraphicFramePr>
        <p:xfrm>
          <a:off x="179513" y="1165009"/>
          <a:ext cx="8712967" cy="561567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0079"/>
                <a:gridCol w="3384376"/>
                <a:gridCol w="792088"/>
                <a:gridCol w="792088"/>
                <a:gridCol w="792088"/>
                <a:gridCol w="648072"/>
                <a:gridCol w="792088"/>
                <a:gridCol w="792088"/>
              </a:tblGrid>
              <a:tr h="607807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2020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47 336,6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44 623,3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50 250,3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112,6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44 744,3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44 699,7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7035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7035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0104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22 394,7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22 908,4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27 180,0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24 080,2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24 080,2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157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Судебная система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116,5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5,8 р.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37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10 863,5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10 294,1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11 406,3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11 315,6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11 316,1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1 400,0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323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0111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550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0113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12 171,9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10 325,4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10 438,9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8 230,6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8 186,6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33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1 128,4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1 314,2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1 346,8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1 389,9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1 436,6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2684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0203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Мобилизационная и вневойсковая подготовка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1 128,4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1 314,2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1 346,8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1 389,9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1 436,6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42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4 626,6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4 702,8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5 316,8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113,1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4 210,8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4 299,8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5289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0309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4 454,1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4 702,8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4 899,8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4 210,8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4 299,8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47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0310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пожарной безопасности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86710" y="857232"/>
            <a:ext cx="1137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407210"/>
              </p:ext>
            </p:extLst>
          </p:nvPr>
        </p:nvGraphicFramePr>
        <p:xfrm>
          <a:off x="251521" y="145097"/>
          <a:ext cx="8705950" cy="658600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37791"/>
                <a:gridCol w="3024949"/>
                <a:gridCol w="811572"/>
                <a:gridCol w="959130"/>
                <a:gridCol w="811572"/>
                <a:gridCol w="737792"/>
                <a:gridCol w="811572"/>
                <a:gridCol w="811572"/>
              </a:tblGrid>
              <a:tr h="1058983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2020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19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57 462,9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36 075,8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43 786,3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121,4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38 084,5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36 706,7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072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Общеэкономические вопросы 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53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Топливно-энергетический комплекс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707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9 401,2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15 205,4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18 318,0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16 499,6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15 691,8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756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0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13 498,3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9 096,3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12 446,2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136,8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11 882,4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11 892,4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 (дорожные фонды)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19 610,9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0410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Связь и информатика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3 592,0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788,6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67,2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356,6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356,6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23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0412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11 048,5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10 985,5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12 492,1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9 345,9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8 765,9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619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44 534,0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23 769,7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43 642,0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183,6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lang="ru-RU" sz="12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756,7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29 479,5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2951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148,3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1 805,2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1 680,6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93,1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8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29 762,6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12 589,8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22 336,4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8 282,6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17 872,7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25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14 618,8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9 370,8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19 621,2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2,1 р.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13 198,3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11 325,0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40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95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0600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5 925,7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4 755,2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4 991,6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4 743,6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4 745,7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3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0602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Сбор, удаление отходов,очистка сточных вод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1 418,4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3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0603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4 507,3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4 755,2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4 991,6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4 743,6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4 745,7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7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185721"/>
              </p:ext>
            </p:extLst>
          </p:nvPr>
        </p:nvGraphicFramePr>
        <p:xfrm>
          <a:off x="251518" y="188641"/>
          <a:ext cx="8640961" cy="652730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64690"/>
                <a:gridCol w="2732612"/>
                <a:gridCol w="960107"/>
                <a:gridCol w="960107"/>
                <a:gridCol w="886252"/>
                <a:gridCol w="738544"/>
                <a:gridCol w="886252"/>
                <a:gridCol w="812397"/>
              </a:tblGrid>
              <a:tr h="1180523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2020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07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395 072,1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516 037,1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503 617,3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435 299,7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450 849,4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2995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107 805,8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104 237,3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109 362,0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107 543,5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107 716,3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69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227 510,9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345 796,5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327 753,5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259 433,2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264 998,4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820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24 186,3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23 558,6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23 940,2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26 087,4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35 899,1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664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подготовка, переподготовка</a:t>
                      </a:r>
                      <a:r>
                        <a:rPr lang="ru-RU" sz="12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повышение квалификации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171,6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171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Молодежная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157,6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2 185,5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2 205,5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2 205,5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2 205,5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945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35 239,9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40 208,2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40 306,4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40 012,1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40 012,1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38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64 151,2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68 825,7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95 003,8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138,0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84 408,3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84 470,6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388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0801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39 838,8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42 735,4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64 573,4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151,1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54 408,2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54 470,5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94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0804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24 312,4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26 090,3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30 430,4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116,6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30 000,1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30 000,1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60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29 096,5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30 823,4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29 966,2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28 575,0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28 669,3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4379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2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492,6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6 776,1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6 620,3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6 620,3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6 620,3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94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2 007,4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1 115,3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7,5 р.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75,7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75,7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19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19 795,1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23 017,5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20 778,8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20 940,1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20 928,6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19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социальной политики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801,4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1 015,0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1 451,8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938,9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1 044,7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7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15105" y="5013176"/>
            <a:ext cx="9144000" cy="1728192"/>
          </a:xfrm>
          <a:prstGeom prst="snip2DiagRect">
            <a:avLst/>
          </a:prstGeom>
          <a:noFill/>
          <a:ln w="19050"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 расходования бюджетных средств, объемы бюджетных ассигнований, направляемых на финансирование социально-значимых мероприятий в сфере образования,  культуры,  жилищно – коммунального хозяйства и других сферах.</a:t>
            </a:r>
          </a:p>
          <a:p>
            <a:pPr algn="just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«Бюджет для граждан» нацелен на широкий круг пользователей – всех граждан Воскресенского района, интересы которых в той или иной мере затронуты районным бюджетом.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5786" y="3760258"/>
            <a:ext cx="7602638" cy="550414"/>
          </a:xfrm>
          <a:prstGeom prst="roundRect">
            <a:avLst/>
          </a:prstGeom>
          <a:solidFill>
            <a:srgbClr val="FFFFCC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550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«Бюджет для граждан»</a:t>
            </a:r>
            <a:endParaRPr lang="ru-RU" sz="2800" b="1" dirty="0" smtClean="0">
              <a:ln w="3155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642" y="4437112"/>
            <a:ext cx="8459229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–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сборник, который познакомит население района с основными положениями главного финансового документа Воскресенского района – районного бюджета, а именно проекта районного бюджета на 2022 год и на плановый период 2023 и 2024 годов.  </a:t>
            </a:r>
            <a:endParaRPr lang="ru-RU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0179" y="188640"/>
            <a:ext cx="7602638" cy="504056"/>
          </a:xfrm>
          <a:prstGeom prst="roundRect">
            <a:avLst/>
          </a:prstGeom>
          <a:solidFill>
            <a:srgbClr val="FFFFCC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550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Бюджет</a:t>
            </a:r>
            <a:endParaRPr lang="ru-RU" sz="2800" b="1" dirty="0" smtClean="0">
              <a:ln w="31550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1" y="1628800"/>
            <a:ext cx="501081" cy="534120"/>
          </a:xfrm>
          <a:prstGeom prst="rect">
            <a:avLst/>
          </a:prstGeom>
          <a:effectLst>
            <a:outerShdw blurRad="76200" dist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6" y="2348880"/>
            <a:ext cx="554402" cy="5544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7" y="3068960"/>
            <a:ext cx="638950" cy="638950"/>
          </a:xfrm>
          <a:prstGeom prst="rect">
            <a:avLst/>
          </a:prstGeom>
          <a:effectLst>
            <a:outerShdw blurRad="76200" dist="1016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41915" y="793858"/>
            <a:ext cx="6912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 старо нормандского buogette - сумка, кошелек, мешок с деньгами) </a:t>
            </a:r>
            <a:r>
              <a:rPr lang="ru-RU" sz="1400" b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 доходов и расходов определённого объекта (семьи, бизнеса, организации, государства и т.д.), устанавливаемый на определённый период времени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3" y="1484784"/>
            <a:ext cx="6984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pc="-1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400" b="1" spc="-1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</a:p>
          <a:p>
            <a:pPr>
              <a:lnSpc>
                <a:spcPct val="100000"/>
              </a:lnSpc>
            </a:pPr>
            <a:r>
              <a:rPr lang="ru-RU" sz="14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14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ейший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</a:t>
            </a:r>
            <a:r>
              <a:rPr lang="ru-RU" sz="1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</a:t>
            </a:r>
            <a:r>
              <a:rPr lang="ru-RU" sz="14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предназначенный</a:t>
            </a:r>
            <a:r>
              <a:rPr lang="ru-RU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</a:t>
            </a:r>
            <a:r>
              <a:rPr lang="ru-RU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обеспечения</a:t>
            </a:r>
            <a:r>
              <a:rPr lang="ru-RU"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ru-RU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</a:t>
            </a:r>
            <a:r>
              <a:rPr lang="ru-RU" sz="1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300392"/>
            <a:ext cx="6271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-1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бюджет </a:t>
            </a:r>
          </a:p>
          <a:p>
            <a:r>
              <a:rPr lang="ru-RU" sz="14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доходов и расходов семьи на определенный промежуток времени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259632" y="2823612"/>
            <a:ext cx="715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pc="-1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400" b="1" spc="-1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</a:t>
            </a:r>
            <a:endParaRPr lang="ru-RU" sz="14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12750">
              <a:lnSpc>
                <a:spcPct val="100000"/>
              </a:lnSpc>
              <a:tabLst>
                <a:tab pos="2662555" algn="l"/>
                <a:tab pos="4162425" algn="l"/>
                <a:tab pos="5394325" algn="l"/>
              </a:tabLst>
            </a:pPr>
            <a:r>
              <a:rPr lang="ru-RU" sz="14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план доходов и расходов организации, сформулированный в стоимостных и количественных величинах, для принятия решений, планирования и контроля в процессе управления деятельностью организации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996696"/>
              </p:ext>
            </p:extLst>
          </p:nvPr>
        </p:nvGraphicFramePr>
        <p:xfrm>
          <a:off x="251520" y="260648"/>
          <a:ext cx="8640960" cy="640871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0080"/>
                <a:gridCol w="2952328"/>
                <a:gridCol w="864096"/>
                <a:gridCol w="864096"/>
                <a:gridCol w="864096"/>
                <a:gridCol w="792088"/>
                <a:gridCol w="792088"/>
                <a:gridCol w="792088"/>
              </a:tblGrid>
              <a:tr h="1228957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2020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592,8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3 713,0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Массовый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592,8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3 713,0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3 299,0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3 191,6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3 203,0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3 203,0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3203,0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43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Телевидение и радиовещание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310,5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310,5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319,1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319,1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319,1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Периодическая печать и издательства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2 806,5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2 697,5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2 883,9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2 883,9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2 883,9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50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50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7843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57 478,1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50 693,9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56 108,3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53 910,8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53 178,6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5896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 субъектов Российской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Федерации  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муниципальных образований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48 528,4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47 493,3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52 891,8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44 452,4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45 217,1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50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 общего характера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949,7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3 200,6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3 216,5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9 458,4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7 961,5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6615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Условно  утверждаемые</a:t>
                      </a:r>
                      <a:r>
                        <a:rPr lang="ru-RU" sz="12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расходы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9 596,5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20 171,7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710 708,7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785 315,3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837 733,6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733 636,1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762 410,6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0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88640"/>
            <a:ext cx="7488832" cy="783193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  И   НЕПРОГРАММНЫЕ 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РАЙОННОГО   БЮДЖЕТА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83483220"/>
              </p:ext>
            </p:extLst>
          </p:nvPr>
        </p:nvGraphicFramePr>
        <p:xfrm>
          <a:off x="611560" y="2852936"/>
          <a:ext cx="3024336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97328603"/>
              </p:ext>
            </p:extLst>
          </p:nvPr>
        </p:nvGraphicFramePr>
        <p:xfrm>
          <a:off x="3555308" y="2852935"/>
          <a:ext cx="3024336" cy="2371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29120780"/>
              </p:ext>
            </p:extLst>
          </p:nvPr>
        </p:nvGraphicFramePr>
        <p:xfrm>
          <a:off x="6465766" y="2852935"/>
          <a:ext cx="2261140" cy="1984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1124744"/>
            <a:ext cx="8208912" cy="1723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распределены исходя из необходимости достижения запланированных индикаторов и конечных результатов по муниципальным программам Воскресенского района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2022 году по 21 муниципальной программе)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Непрограммые расходы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не вошедшие в мероприятия муниципальных программ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869160"/>
            <a:ext cx="2736304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2022 год- 837,7 млн.рублей: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790,7 млн.рублей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47,0 млн.рублей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7884" y="4853064"/>
            <a:ext cx="2520280" cy="1770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2023 год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(без условно утвержденных)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724,0 млн.рублей: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681,9 млн.рублей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42,1 млн.рублей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4869160"/>
            <a:ext cx="2592288" cy="1770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2024 год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(без условно утвержденных)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742,2 млн.рублей: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700,1 млн.рублей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42,1 млн.рублей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608931"/>
              </p:ext>
            </p:extLst>
          </p:nvPr>
        </p:nvGraphicFramePr>
        <p:xfrm>
          <a:off x="232205" y="1340766"/>
          <a:ext cx="8640960" cy="5382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451"/>
                <a:gridCol w="7397509"/>
              </a:tblGrid>
              <a:tr h="355883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429 457,0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Воскресенского</a:t>
                      </a:r>
                      <a:r>
                        <a:rPr lang="ru-RU" sz="1400" b="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403335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110 637,4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инвестиционная программа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414118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105 265,9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культуры, туризма, молодежной политики и спорта Воскресенского района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414118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70 293,0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414118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17 997,1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Воскресенского района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414118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12 446,2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услуг пассажирского транспорта на территории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414118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8 951,0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хозяйства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414118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7 659,0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газоснабжения населенных пунктов Воскресенского района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414118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6 110,8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593137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5 584,8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территории Воскресенского муниципального района от ЧС, противодействие терроризму и экстремизму, обеспечение безопасности дорожного движения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357333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3 253,0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 общество Воскресенского района</a:t>
                      </a:r>
                      <a:endParaRPr lang="ru-RU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3 112,6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414118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2 959,3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имуществом Воскресенского района</a:t>
                      </a:r>
                      <a:endParaRPr lang="ru-RU"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4927" y="135426"/>
            <a:ext cx="8598238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муниципальные программы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будут финансироваться в 2022 году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6296" y="102133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тыс.рублей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6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927" y="168923"/>
            <a:ext cx="8598238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муниципальные программы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будут финансироваться в 2022 году      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957237"/>
              </p:ext>
            </p:extLst>
          </p:nvPr>
        </p:nvGraphicFramePr>
        <p:xfrm>
          <a:off x="274927" y="1412776"/>
          <a:ext cx="8640960" cy="3384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729"/>
                <a:gridCol w="7440231"/>
              </a:tblGrid>
              <a:tr h="399483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2 806,7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предпринимательства в Воскресенском районе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399483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2 040,0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внутреннего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въездного туризма в Воскресенском районе</a:t>
                      </a:r>
                      <a:endParaRPr lang="ru-RU" sz="14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399483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1 131,8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ветеранов и инвалидов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399483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320,0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семей Воскресенского района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399483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201,0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муниципальной службы в Воскресенском районе</a:t>
                      </a:r>
                      <a:endParaRPr lang="ru-RU" sz="14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587993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189,0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общественного правопорядка и противодействия преступности в Воскресенском районе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399483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180,6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сохранности архивных фондов Воскресенского района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  <a:tr h="399483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условий и охраны труда в Воскресенском районе</a:t>
                      </a:r>
                      <a:endParaRPr lang="ru-RU" sz="14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8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https://investmegion.ru/upload/medialibrary/409/409325fb5b8b53616a5e2ae8d4d69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007" y="4797152"/>
            <a:ext cx="3042409" cy="185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essonovka.pnzreg.ru/upload/iblock/9e7/9e7b72a1aa33ff4770745cbde34ad7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05308"/>
            <a:ext cx="31683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8344" y="108832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тыс.рублей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2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88640"/>
            <a:ext cx="6984776" cy="85129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2022-2024 годах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692524"/>
              </p:ext>
            </p:extLst>
          </p:nvPr>
        </p:nvGraphicFramePr>
        <p:xfrm>
          <a:off x="251519" y="1324707"/>
          <a:ext cx="8496945" cy="5416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936104"/>
                <a:gridCol w="864096"/>
                <a:gridCol w="864096"/>
                <a:gridCol w="792088"/>
                <a:gridCol w="864096"/>
                <a:gridCol w="936104"/>
              </a:tblGrid>
              <a:tr h="603167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2020 год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2021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483366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 ВСЕГО (без условно утвержденных), в том числе:</a:t>
                      </a:r>
                      <a:endParaRPr lang="ru-RU" sz="1200" b="0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710 708,7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785 315,3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837 733,6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</a:t>
                      </a:r>
                      <a:r>
                        <a:rPr lang="ru-RU" sz="1100" b="1" baseline="0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039,6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742 238,9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391266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  <a:endParaRPr lang="ru-RU" sz="1200" b="0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60 875,6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40 245,8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47 063,4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116,9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42 085,9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42 086,9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486172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муниципальных программ  ВСЕГО, в том числе:</a:t>
                      </a:r>
                      <a:endParaRPr lang="ru-RU" sz="1200" b="0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649 833,1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745 069,5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r>
                        <a:rPr lang="ru-RU" sz="11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670,2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681 953,7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700 152,0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313329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Воскресенского</a:t>
                      </a:r>
                      <a:r>
                        <a:rPr lang="ru-RU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360 957,0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395 111,8</a:t>
                      </a:r>
                      <a:endParaRPr lang="ru-RU" sz="11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429 457,0</a:t>
                      </a:r>
                      <a:endParaRPr lang="ru-RU" sz="11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421 674,9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421 709,9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06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71 555,2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64 943,0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70 293,0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66 426,1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65 741,1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6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культуры, туризма, молодежной политики и спорта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72 291,1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78 359,7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105 265,9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95 103,9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95 177,9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6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инвестиционная программа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80 477,1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159 759,8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110 637,4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45 586,6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59 818,8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336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8 941,4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990,5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17 997,1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16 178,7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15 370,9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6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 общество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4 369,9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3 673,6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3 253,0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3 253,0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3 253,0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6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предпринимательства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3 340,4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1 720,2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2 806,7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806,7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1 226,7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68344" y="10399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951420"/>
              </p:ext>
            </p:extLst>
          </p:nvPr>
        </p:nvGraphicFramePr>
        <p:xfrm>
          <a:off x="251519" y="1484784"/>
          <a:ext cx="8568953" cy="5112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9"/>
                <a:gridCol w="936104"/>
                <a:gridCol w="864096"/>
                <a:gridCol w="1008112"/>
                <a:gridCol w="936104"/>
                <a:gridCol w="936104"/>
                <a:gridCol w="936104"/>
              </a:tblGrid>
              <a:tr h="7146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2020 год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2021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имуществом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2 594,7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2 674,8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2 959,3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2 879,7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2 879,7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услуг пассажирского транспорта на территории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13 498,3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8 996,3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12 446,2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11 882,4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11 892,4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хозяйства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20 802,1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2 946,0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8 951,0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3 раза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3 708,0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3 714,0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1 303,0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3 709,3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3 112,6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3 274,2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3 262,7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ветеранов и инвалидов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729,7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1 490,1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6 110,8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4,1 раза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1 636,2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7 410,8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муниципальной службы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сохранности архивных фондов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3 раза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24328" y="12261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998" y="233764"/>
            <a:ext cx="6984776" cy="85129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2022-2024 годах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88301"/>
              </p:ext>
            </p:extLst>
          </p:nvPr>
        </p:nvGraphicFramePr>
        <p:xfrm>
          <a:off x="395537" y="1232128"/>
          <a:ext cx="8496944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59"/>
                <a:gridCol w="973295"/>
                <a:gridCol w="826905"/>
                <a:gridCol w="886411"/>
                <a:gridCol w="856658"/>
                <a:gridCol w="856658"/>
                <a:gridCol w="856658"/>
              </a:tblGrid>
              <a:tr h="55253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2020 год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2021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4250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семей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50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условий и охраны труда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9503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общественного правопорядка и противодействия преступности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841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территории Воскресенского муниципального района от ЧС, противодействие терроризму и экстремизму, обеспечение безопасности дорожного движения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7 841,1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5154,4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5 584,8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4 662,4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4 656,4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5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внутреннего</a:t>
                      </a:r>
                      <a:r>
                        <a:rPr lang="ru-RU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въездного туризма в Воскресенском районе</a:t>
                      </a:r>
                      <a:endParaRPr lang="ru-RU" sz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2 455,0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2 455,0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6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газоснабжения населенных пунктов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7 659,0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06100" y="99630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188640"/>
            <a:ext cx="6984776" cy="85129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2022-2024 годах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6" descr="8534637-3d-illustration-of-laptop-computer-and-business-graph-on-screen-Stock-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45224"/>
            <a:ext cx="2230394" cy="133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static.ngs.ru/news/preview/9783225b4d7f28f8afb02df6dd67374215cdd0a8_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5440039"/>
            <a:ext cx="2376264" cy="133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www.cross-check.com/hubfs/ThinkstockPhotos-487358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768" y="928670"/>
            <a:ext cx="1440000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1472" y="928670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142984"/>
            <a:ext cx="6392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от 19.12.2018 № 1279 «Об утверждении муниципальной программы «Развитие образования Воскресенского муниципального района Нижегородской области»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00024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Обеспечение доступности качественного образования, отвечающего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требованиям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инновационного развития экономики района и региона</a:t>
            </a:r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современным потребностям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социума и каждого гражданина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1520" y="206354"/>
            <a:ext cx="8215370" cy="642942"/>
          </a:xfrm>
          <a:prstGeom prst="roundRect">
            <a:avLst/>
          </a:prstGeom>
          <a:ln>
            <a:solidFill>
              <a:srgbClr val="A5E3B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образования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9992" y="422805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0033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72000" y="4696790"/>
            <a:ext cx="42484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A5E3B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2022 год      429,5 млн. рублей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2000" y="5441786"/>
            <a:ext cx="42484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A5E3B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2023 год       421,7 млн. рублей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72000" y="6165304"/>
            <a:ext cx="42484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A5E3B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2024 год       421,7 млн. рублей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270" y="2996952"/>
            <a:ext cx="65527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программы: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 - 683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общеобразовательных учреждений -  1743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учреждений дополнительного образования – 888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образовательных учреждений района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99" y="-4700588"/>
            <a:ext cx="1800000" cy="120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http://storage.inovaco.ru/media/cache/0a/97/2d/d2/9c/87/0a972dd29c879d672ec6d096f3b235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308" y="2165578"/>
            <a:ext cx="2808312" cy="20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http://storage.inovaco.ru/media/cache/81/ad/5e/1a/c6/a8/81ad5e1ac6a816ae9c862891070f7eb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12724"/>
            <a:ext cx="3028420" cy="219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https://phonoteka.org/uploads/posts/2021-05/1621893865_25-phonoteka_org-p-fon-dlya-prezentatsii-magistratura-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phonoteka.org/uploads/posts/2021-05/1621893865_25-phonoteka_org-p-fon-dlya-prezentatsii-magistratura-2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phonoteka.org/uploads/posts/2021-05/1621893865_25-phonoteka_org-p-fon-dlya-prezentatsii-magistratura-2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phonoteka.org/uploads/posts/2021-05/1621893865_25-phonoteka_org-p-fon-dlya-prezentatsii-magistratura-2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630815"/>
              </p:ext>
            </p:extLst>
          </p:nvPr>
        </p:nvGraphicFramePr>
        <p:xfrm>
          <a:off x="251520" y="1856184"/>
          <a:ext cx="8640960" cy="471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008112"/>
                <a:gridCol w="1296144"/>
                <a:gridCol w="1008112"/>
                <a:gridCol w="936104"/>
                <a:gridCol w="936104"/>
                <a:gridCol w="1008112"/>
              </a:tblGrid>
              <a:tr h="444401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первонач.план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году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1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360 957,0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395 111,8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429 457,0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108,7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421 674,9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421 709,9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232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«Развитие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общего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образования»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310 587,1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338 039,2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373 288,1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110,4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362 551,6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365 799,6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649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«Развитие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дополнительного образования и воспитания детей и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молодёжи»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15 108,4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16 864,4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15 862,3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19 111,3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15 898,2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8516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«Развитие системы оценки качества образования и информационной прозрачности системы образования»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675,7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644,3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685,9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106,5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685,9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685,9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665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«Патриотическое воспитание и подготовка граждан к военной службе»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555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«Социально-правовая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защита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детей»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465,4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514,7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514,7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514,7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5688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«Обеспечение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реализации муниципальной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программы»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34 117,2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39 048,5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39 056,0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38 761,4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38 761,5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24129" y="1576358"/>
            <a:ext cx="1436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4528" y="206354"/>
            <a:ext cx="5947672" cy="1370004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«Развитие образования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Воскресенского муниципального района 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Нижегородской области»</a:t>
            </a:r>
          </a:p>
          <a:p>
            <a:pPr algn="ctr"/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pegas.bsu.edu.ru/pluginfile.php/1138919/course/overviewfiles/222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127942"/>
            <a:ext cx="2267301" cy="15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9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10800000" flipV="1">
            <a:off x="566143" y="128647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40" y="1594255"/>
            <a:ext cx="7776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от 24.12.2018 № 1300</a:t>
            </a:r>
          </a:p>
          <a:p>
            <a:pPr algn="just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«Об утверждении муниципальной программы «Развитие агропромышленного комплекса Воскресенского муниципального района Нижегородской области» 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1920" y="2394665"/>
            <a:ext cx="5292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- Содействие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развитию агропромышленного комплекса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как одной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важных </a:t>
            </a:r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отраслей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экономики, обеспечивающей население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продовольствием и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занятость на селе;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- обеспечение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эпизоотического благополучия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муниципального района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09865" y="206354"/>
            <a:ext cx="6984776" cy="9903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агропромышленного комплекса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82237" y="4060379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72000" y="4545971"/>
            <a:ext cx="4032448" cy="5760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      18,0 млн. 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57571" y="5233884"/>
            <a:ext cx="4028518" cy="6480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      16,2 млн. 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91966" y="5974904"/>
            <a:ext cx="4012481" cy="694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год      15,4  млн. 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2" y="2497022"/>
            <a:ext cx="3141762" cy="186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57920"/>
            <a:ext cx="300171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7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4664"/>
            <a:ext cx="7920880" cy="578882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Определения используемых терминов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7908" y="1279467"/>
            <a:ext cx="5221758" cy="11043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1026" y="2564904"/>
            <a:ext cx="3618310" cy="1173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8936" y="4005064"/>
            <a:ext cx="3600400" cy="75892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превышение расходов бюджета над его доходами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71525" y="4005064"/>
            <a:ext cx="4278785" cy="7313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превышение доходов бюджета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его расходами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598936" y="5053644"/>
            <a:ext cx="3582489" cy="1471700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4464764" y="5085184"/>
            <a:ext cx="4285546" cy="1440160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26.userapi.com/impg/kWlduCTJdWMVhjMAFTDrYiy8aBMHG8v53Av3tA/JcfbNpvUfjY.jpg?size=528x223&amp;quality=96&amp;sign=e9d4f6e8f6b2ef460e67725577051cf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98426"/>
            <a:ext cx="2882166" cy="14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471525" y="2564904"/>
            <a:ext cx="4278785" cy="1173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923140"/>
              </p:ext>
            </p:extLst>
          </p:nvPr>
        </p:nvGraphicFramePr>
        <p:xfrm>
          <a:off x="307975" y="2420888"/>
          <a:ext cx="8568952" cy="4083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080120"/>
                <a:gridCol w="1224136"/>
                <a:gridCol w="936104"/>
                <a:gridCol w="1008112"/>
                <a:gridCol w="936104"/>
                <a:gridCol w="936104"/>
              </a:tblGrid>
              <a:tr h="7200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году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</a:tr>
              <a:tr h="659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8 941,4</a:t>
                      </a: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14 990,5</a:t>
                      </a: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17 997,1</a:t>
                      </a: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16 178,7</a:t>
                      </a: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15 370,9</a:t>
                      </a: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11093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"Развитие сельского хозяйства, пищевой и перерабатывающей промышленности Воскресенского муниципального района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5 509,4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11 600,7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13 642,6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117,6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12 674,2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11 866,4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46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"Эпизоотическое благополучие Воскресенского муниципального района Нижегородской области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203,3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116,2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203,3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203,3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9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"Обеспечение реализации Программы"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3 257,0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3 214,8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4 151,2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129,1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3 301,2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3 301,2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30871" y="191683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C:\Users\%D0%9C%D0%BE%D1%80%D0%BE%D0%B7%D0%BE%D0%B2%D0%B0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499" y="-6134100"/>
            <a:ext cx="268924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0499" y="-12511088"/>
            <a:ext cx="268897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07975" y="329669"/>
            <a:ext cx="5119737" cy="17104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агропромышленного комплекса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edu.vgsa.ru/pluginfile.php/100778/course/overviewfiles/%D0%BF%D0%B5%D1%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83" y="282488"/>
            <a:ext cx="3061224" cy="175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5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7544" y="928670"/>
            <a:ext cx="1338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1603149"/>
            <a:ext cx="5960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20.12.2018 № 1287 «Об утверждении муниципальной программы «Управление муниципальными финансами и муниципальным долгом Воскресенского муниципального района Нижегородской области»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60" y="2520749"/>
            <a:ext cx="5888126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Обеспечение сбалансированности и устойчивости бюджета Воскресенского муниципального района, повышение эффективности и качества управления муниципальными финансами Воскресенского муниципального района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0724" y="180917"/>
            <a:ext cx="8143362" cy="109164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«Управление муниципальными финансами и муниципальным долгом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0800000" flipV="1">
            <a:off x="4499991" y="3780785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47340" y="4293096"/>
            <a:ext cx="4248472" cy="576064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год      70,3 млн. рублей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53486" y="5085184"/>
            <a:ext cx="4248472" cy="576064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год       66,4 млн. рублей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47340" y="5877272"/>
            <a:ext cx="4248472" cy="643678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2024 год      65,7  млн. рублей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7286625"/>
            <a:ext cx="2654400" cy="19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avatars.mds.yandex.net/get-zen_doc/1925593/pub_5ebcbb8688866d29dba7d7ae_5ebcbc51139d7625cf04a85e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20" y="4295320"/>
            <a:ext cx="3072057" cy="193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4.depositphotos.com/12536728/30102/i/1600/depositphotos_301028880-stock-photo-business-casual-team-manager-hav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 bwMode="auto">
          <a:xfrm>
            <a:off x="6615529" y="1765844"/>
            <a:ext cx="2131956" cy="158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0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658020"/>
              </p:ext>
            </p:extLst>
          </p:nvPr>
        </p:nvGraphicFramePr>
        <p:xfrm>
          <a:off x="179511" y="1772816"/>
          <a:ext cx="8784976" cy="475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1008112"/>
                <a:gridCol w="1152128"/>
                <a:gridCol w="1080120"/>
                <a:gridCol w="1008112"/>
                <a:gridCol w="1080120"/>
                <a:gridCol w="1080120"/>
              </a:tblGrid>
              <a:tr h="7087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году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472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том числе на подпрограммы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71 555,2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64 943,0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70 293,0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108,2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66 426,1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65 741,1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</a:tr>
              <a:tr h="8237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1.«Организация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совершенствование бюджетного процесса Воскресенского муниципального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501,3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602,6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601,2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105149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2.«Обеспечение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сбалансированности бюджетов поселений, входящих в состав Воскресенского муниципального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58 606,5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52 008,1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57 455,1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110,5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55 300,7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54 615,2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9452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3.«Повышение эффективности бюджетных расходов Воскресенского муниципального района Нижегородской области»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1 583,9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2 038,2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1 671,0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7612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4.«Обеспечение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реализации муниципальной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программы»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10 863,5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10 294,1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10 565,7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102,6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10 525,4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10 525,9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04135" y="112474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0724" y="180917"/>
            <a:ext cx="6107500" cy="133574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«Управление муниципальными финансами и муниципальным долгом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s://www.alatartsev.ru/images/easyblog_articles/63/b2ap3_large_v-rossii-finansovaya-sistema-iznachalno-ne-napravlena-na-razvit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9861"/>
            <a:ext cx="1872208" cy="13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332656"/>
            <a:ext cx="6840760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Финансовая помощь бюджетам поселений на исполнение собственных полномочий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(в рамках муниципальной программы "Управление муниципальными финансами и муниципальным долгом Воскресенского муниципального района Нижегородской области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")</a:t>
            </a:r>
            <a:endParaRPr lang="ru-RU" sz="1400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145973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финансовой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</a:p>
          <a:p>
            <a:pPr algn="ctr"/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                                            в 2023 году                                   в 2024 году      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57 455,1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55 300,7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	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54 615,2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94425888"/>
              </p:ext>
            </p:extLst>
          </p:nvPr>
        </p:nvGraphicFramePr>
        <p:xfrm>
          <a:off x="683568" y="3210654"/>
          <a:ext cx="2520280" cy="225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83265751"/>
              </p:ext>
            </p:extLst>
          </p:nvPr>
        </p:nvGraphicFramePr>
        <p:xfrm>
          <a:off x="3059832" y="3161636"/>
          <a:ext cx="3096344" cy="2234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90738811"/>
              </p:ext>
            </p:extLst>
          </p:nvPr>
        </p:nvGraphicFramePr>
        <p:xfrm>
          <a:off x="6084168" y="3210654"/>
          <a:ext cx="2664296" cy="225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87561" y="4419818"/>
            <a:ext cx="150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52 891,8 (92,1%)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1" y="5778842"/>
            <a:ext cx="2448273" cy="817245"/>
          </a:xfrm>
          <a:prstGeom prst="roundRect">
            <a:avLst/>
          </a:prstGeom>
          <a:solidFill>
            <a:srgbClr val="C5EEF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 поселений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5445224"/>
            <a:ext cx="2664296" cy="1293971"/>
          </a:xfrm>
          <a:prstGeom prst="roundRect">
            <a:avLst/>
          </a:prstGeom>
          <a:solidFill>
            <a:srgbClr val="FEFAB4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 на  поддержку мер по обеспечению сбалансированности бюджетов поселений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8184" y="5645103"/>
            <a:ext cx="2664296" cy="1055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на осуществление государственных полномочий РФ по первичному воинскому учету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4202" y="1474911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13" y="1735088"/>
            <a:ext cx="6260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</a:t>
            </a:r>
          </a:p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от 20.12.2018 № 1288 «Об утверждении муниципальной программы </a:t>
            </a:r>
          </a:p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«Развитие культуры, туризма, молодежной политики  и спорта </a:t>
            </a:r>
          </a:p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муниципального района Нижегородской области»</a:t>
            </a:r>
            <a:endParaRPr lang="ru-RU" sz="13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629" y="2689195"/>
            <a:ext cx="4193713" cy="434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Сохранение и развитие качественного дополнительного образования в сфере культуры на территории Воскресенского района;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Создание условий и возможностей для повышения роли культуры в воспитании и просвещении населения Воскресенского района в ее лучших традициях и достижениях;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Сохранение культурного наследия района и единого культурно-информационного пространства;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Модернизация и укрепление материально – технической базы учреждений культуры и создание условий для расширения доступности услуг культуры в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районе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Создание системы мер по воспитанию молодого поколения в духе нравственности, приверженности интересов общества и его традиционным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ценностям;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Формирование туриндустрии, способствующей повышению конкурентоспособности туристского продукта района и увеличение внутреннего и въездного потока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sz="1400" b="1" u="sng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8" y="206693"/>
            <a:ext cx="5688632" cy="12060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культуры, туризма, молодежной политики и спорта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35996" y="422108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58221" y="4686002"/>
            <a:ext cx="4248472" cy="471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      105,3 млн. рублей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58220" y="5373216"/>
            <a:ext cx="4248473" cy="5040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2023 год       95,1 млн. рублей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58220" y="6093296"/>
            <a:ext cx="4226247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год      95,2  млн. рублей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883" y="2207395"/>
            <a:ext cx="442013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                                    В 2022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году 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</a:endParaRPr>
          </a:p>
          <a:p>
            <a:pPr algn="ctr"/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в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рамках подпрограммы "Развитие культуры 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</a:endParaRPr>
          </a:p>
          <a:p>
            <a:pPr algn="ctr"/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в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Воскресенском муниципальном районе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" </a:t>
            </a:r>
            <a:endParaRPr lang="ru-RU" sz="1300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</a:endParaRPr>
          </a:p>
          <a:p>
            <a:pPr algn="ctr"/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выделено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средств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:   </a:t>
            </a:r>
          </a:p>
          <a:p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на развитие 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библиотечного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дела -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20 832,2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тыс. рублей, на развитие 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дополнительного образования в сфере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культуры -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 10 139,1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тыс. рублей, на развитие 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музейного дела – </a:t>
            </a:r>
            <a:endParaRPr lang="ru-RU" sz="1300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</a:endParaRPr>
          </a:p>
          <a:p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28 870,9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тыс. рублей, на развитие 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культурно-досуговой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деятельности  –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14 324,9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тыс. рублей.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s://sun9-4.userapi.com/c858528/v858528206/33a0b/L4QuD1vK0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31520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storage.inovaco.ru/media/cache/c9/49/26/c8/46/bd/c94926c846bd24b3d37787b058848a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9"/>
            <a:ext cx="25562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25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939002"/>
              </p:ext>
            </p:extLst>
          </p:nvPr>
        </p:nvGraphicFramePr>
        <p:xfrm>
          <a:off x="251520" y="1628801"/>
          <a:ext cx="8784974" cy="3213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1008112"/>
                <a:gridCol w="1296144"/>
                <a:gridCol w="1008112"/>
                <a:gridCol w="1080120"/>
                <a:gridCol w="936104"/>
                <a:gridCol w="936102"/>
              </a:tblGrid>
              <a:tr h="4010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 план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году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231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том числе на подпрограммы</a:t>
                      </a:r>
                      <a:endParaRPr lang="ru-RU" sz="1200" dirty="0">
                        <a:solidFill>
                          <a:srgbClr val="33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72 291,1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78 359,7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105 265,9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134,3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95 103,9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95 177,9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42585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"Развитие культуры в Воскресенском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районе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47 202,2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51 398,1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74 167,0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144,3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64  467,0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64 541,0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4595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"Развитие молодёжной политики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Воскресенском районе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668,1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57720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Развитие внутреннего и въездного туризма в Воскресенском муниципальном районе ***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236,3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2974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«Развитие физкультуры и спорта»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4841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"Обеспечение реализации муниципальной программы"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24 323,3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26 090,3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30 463,9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30 001,9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30 001,9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04348" y="90872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00587"/>
            <a:ext cx="2066400" cy="13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99" y="-4733924"/>
            <a:ext cx="2156400" cy="144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6150" y="-13263563"/>
            <a:ext cx="1828800" cy="25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539552" y="172401"/>
            <a:ext cx="6696744" cy="12060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культуры, туризма, молодежной политики и спорта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storage.inovaco.ru/media/cache/e3/d2/e5/d8/b6/8f/e3d2e5d8b68f2a785182cd515bfac6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00932"/>
            <a:ext cx="2520280" cy="15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://storage.inovaco.ru/media/cache/b5/e5/83/1b/25/b4/b5e5831b25b439fc1fd08ef1fcc2d5b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83" y="5100932"/>
            <a:ext cx="2342530" cy="15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sun9-78.userapi.com/impg/QjpfhzEpilJRMtJguBiLVWr5wyOr_jMgvhEeuQ/jnTJYjUYqhc.jpg?size=2560x1707&amp;quality=96&amp;sign=9249105a047fd3fa95f557bec9ef450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64" y="5100932"/>
            <a:ext cx="2664296" cy="155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Час русского народного фольклора &amp;quot;Весенние традиции и обычаи&amp;quot;, 0+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53" y="247536"/>
            <a:ext cx="1509145" cy="10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207" y="4798339"/>
            <a:ext cx="770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 Начиная с 2022 года мероприятие вынесено в отдельную муниципальную программу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8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10800000" flipV="1">
            <a:off x="539553" y="1361519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611957"/>
            <a:ext cx="51845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от 21.12.2018 № 1294  «Об утверждении муниципальной программы «Адресная инвестиционная программа Воскресенского муниципального района Нижегородской области» 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783" y="2781508"/>
            <a:ext cx="53285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endParaRPr lang="ru-RU" sz="6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Развитие социальной и инженерной </a:t>
            </a:r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инфраструктуры</a:t>
            </a: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   населённых пунктов </a:t>
            </a:r>
            <a:r>
              <a:rPr lang="ru-RU" sz="1400" dirty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для повышения качества жизни </a:t>
            </a:r>
            <a:endParaRPr lang="ru-RU" sz="1400" dirty="0" smtClean="0">
              <a:solidFill>
                <a:srgbClr val="333300"/>
              </a:solidFill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               населения    Воскресенского района</a:t>
            </a:r>
            <a:endParaRPr lang="ru-RU" sz="1400" dirty="0">
              <a:solidFill>
                <a:srgbClr val="333300"/>
              </a:solidFill>
              <a:latin typeface="Calibri"/>
              <a:ea typeface="Calibri"/>
              <a:cs typeface="Times New Roman"/>
            </a:endParaRPr>
          </a:p>
          <a:p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3563" y="206354"/>
            <a:ext cx="8244616" cy="9903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16016" y="3858726"/>
            <a:ext cx="4187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986778" y="4365104"/>
            <a:ext cx="3744416" cy="576064"/>
          </a:xfrm>
          <a:prstGeom prst="round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      110,6 млн. 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014202" y="5143824"/>
            <a:ext cx="3740486" cy="576064"/>
          </a:xfrm>
          <a:prstGeom prst="round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       45,6 млн. 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006745" y="5969769"/>
            <a:ext cx="3708412" cy="576064"/>
          </a:xfrm>
          <a:prstGeom prst="round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год       59,8 млн. 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9" descr="http://storage.inovaco.ru/media/cache/98/88/a4/7e/99/29/9888a47e99294cd6aed24e578c17da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72755"/>
            <a:ext cx="30003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http://storage.inovaco.ru/media/cache/a9/ff/f1/41/58/55/a9fff1415855ef153303afb02fa61b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" y="3833159"/>
            <a:ext cx="2862585" cy="254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://storage.inovaco.ru/media/cache/86/06/e1/13/27/3c/8606e113273c997343ab60e65527cf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316294"/>
            <a:ext cx="2182593" cy="206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0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492220"/>
            <a:ext cx="8284900" cy="5047536"/>
          </a:xfrm>
          <a:prstGeom prst="rect">
            <a:avLst/>
          </a:prstGeom>
          <a:solidFill>
            <a:srgbClr val="FFFFCC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 по программе </a:t>
            </a:r>
          </a:p>
          <a:p>
            <a:r>
              <a:rPr 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1600" b="1" u="sng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2022 году: </a:t>
            </a:r>
          </a:p>
          <a:p>
            <a:endParaRPr lang="ru-RU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На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государственных обязательств по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жильём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категорий граждан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в сумме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17 029,9 тыс. рублей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Расходы на обеспечение жильем отдельных категорий граждан, установленным Федеральным законом от 12 января 1995 года № 5-ФЗ «О ветеранах» за счет средств федерального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1 039,9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Расходы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детей-сирот и детей, оставшихся без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лиц из числа детей-сирот и детей, оставшихся без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жилыми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помещениями, в том числе: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-за счет средств федерального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11 392,4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областного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4 597,6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marL="285750" indent="-285750">
              <a:buFontTx/>
              <a:buChar char="-"/>
            </a:pP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2) На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реализацию государственной программы "Обеспечение граждан Нижегородской области доступным и комфортным жильём на период до 2024 года»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(инженерная и дорожная инфраструктура территории микрорайона малоэтажной застройки Северо-Западный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и микрорайона Западный в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р.п.Воскресенское Нижегородской области 2 очередь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(ПИР и строительство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)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–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7 220,7 тыс.рублей.</a:t>
            </a:r>
          </a:p>
          <a:p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3)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На обеспечение территорий документами территориального планирования и реализации архитектурной деятельности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(техпаспорта на вводимые объекты, постановка на учёт границ населённых пунктов и территориальных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зон, проект планировки и межевания)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957,7 тыс.рублей.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3563" y="206354"/>
            <a:ext cx="5260565" cy="120642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http://storage.inovaco.ru/media/cache/76/f1/ad/5c/b2/f0/76f1ad5cb2f0bc24e109427a1a5771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2541"/>
            <a:ext cx="268886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http://storage.inovaco.ru/media/cache/93/de/25/45/89/ef/93de254589efab7d5269ec3dac1c5e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94" y="3259904"/>
            <a:ext cx="187663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6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378" y="1988840"/>
            <a:ext cx="8534818" cy="4616648"/>
          </a:xfrm>
          <a:prstGeom prst="rect">
            <a:avLst/>
          </a:prstGeom>
          <a:solidFill>
            <a:srgbClr val="FFFFCC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технического обслуживания газопроводов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468,9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 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местного бюджета.</a:t>
            </a:r>
          </a:p>
          <a:p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На реализацию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мест в общеобразовательных организациях Нижегородской области в соответствии с прогнозируемой потребностью и современными условиями обучения на 2016-2025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классов в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Воскресенском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Нижегородской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области)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57 347,3 тыс. рублей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lvl="0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счет средств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51 612,6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счет средств 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5 734,7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Расходы на строительство жилья по программе развития сельских территорий – 1 380,6 тыс.рублей.</a:t>
            </a:r>
          </a:p>
          <a:p>
            <a:pPr lvl="0"/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На ремонт здания для передачи Фонду поддержки предпринимательства – 1 138,3 тыс.рублей.</a:t>
            </a:r>
          </a:p>
          <a:p>
            <a:pPr lvl="0"/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На реконструкцию водопровода в р.п.Воскресенское – 4 500,0 тыс.рублей.</a:t>
            </a:r>
          </a:p>
          <a:p>
            <a:pPr lvl="0"/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Расходы на оплату проектно-сметной документации по строительству пожарной части в</a:t>
            </a: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с.Владимирское – 400,0 тыс.рублей.</a:t>
            </a:r>
          </a:p>
          <a:p>
            <a:pPr lvl="0"/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 Расходы на содержание объектов благоустройства и общественных территорий за счет средств областного бюджета – 1 630,9 тыс.рублей.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3562" y="200282"/>
            <a:ext cx="5332573" cy="149445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5" descr="http://storage.inovaco.ru/media/cache/02/9e/98/a9/48/26/029e98a948269ed8be1521e784e133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49" y="200282"/>
            <a:ext cx="2260199" cy="241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2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741" y="1701178"/>
            <a:ext cx="8352928" cy="2893100"/>
          </a:xfrm>
          <a:prstGeom prst="rect">
            <a:avLst/>
          </a:prstGeom>
          <a:solidFill>
            <a:srgbClr val="FFFFCC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11) Субсидии на поддержку государственных программ субъектов </a:t>
            </a: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и муниципальных программ формирования</a:t>
            </a: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городской среды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5 396,1 тыс.рублей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lvl="0" algn="just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федерального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4 662,2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</a:t>
            </a:r>
          </a:p>
          <a:p>
            <a:pPr lvl="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областного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194,3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lvl="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 местного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539,6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pPr lvl="0" algn="just"/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12) На капитальный ремонт образовательных организаций Нижегородской области, </a:t>
            </a:r>
          </a:p>
          <a:p>
            <a:pPr lvl="0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реализующих общеобразовательные программы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7 753,0 тыс.рублей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lvl="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областного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7 365,4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lvl="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 местного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387,6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lvl="0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560" y="200282"/>
            <a:ext cx="5332573" cy="136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233884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http://storage.inovaco.ru/media/cache/83/67/58/fd/ee/e1/836758fdeee17170ab84a5c9a5336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00" y="884494"/>
            <a:ext cx="2470037" cy="188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76" y="4018827"/>
            <a:ext cx="2619547" cy="196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57" y="4509120"/>
            <a:ext cx="2664296" cy="200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8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75856" y="1507716"/>
            <a:ext cx="4741342" cy="12012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Сбалансированный бюджет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бюджет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расходы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равны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 </a:t>
            </a:r>
          </a:p>
        </p:txBody>
      </p:sp>
      <p:pic>
        <p:nvPicPr>
          <p:cNvPr id="9220" name="Picture 2" descr="C:\Users\Budg1\Desktop\Бюджет для граждан\1006001_stock-photo-scales-justice-on-white-background-isolated-3d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5" y="1286390"/>
            <a:ext cx="2571800" cy="164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C:\Users\Budg1\Desktop\Бюджет для граждан\1019365_stock-photo-scales-justice-on-white-background-isolated-3d-image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2824905"/>
            <a:ext cx="2636273" cy="161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C:\Users\Budg1\Desktop\Бюджет для граждан\1019365_stock-photo-scales-justice-on-white-background-isolated-3d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13" y="4541097"/>
            <a:ext cx="2708698" cy="182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3"/>
          <p:cNvSpPr txBox="1">
            <a:spLocks noChangeArrowheads="1"/>
          </p:cNvSpPr>
          <p:nvPr/>
        </p:nvSpPr>
        <p:spPr bwMode="auto">
          <a:xfrm>
            <a:off x="6228184" y="3531578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9224" name="TextBox 16"/>
          <p:cNvSpPr txBox="1">
            <a:spLocks noChangeArrowheads="1"/>
          </p:cNvSpPr>
          <p:nvPr/>
        </p:nvSpPr>
        <p:spPr bwMode="auto">
          <a:xfrm>
            <a:off x="6300192" y="5109770"/>
            <a:ext cx="96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9225" name="TextBox 4"/>
          <p:cNvSpPr txBox="1">
            <a:spLocks noChangeArrowheads="1"/>
          </p:cNvSpPr>
          <p:nvPr/>
        </p:nvSpPr>
        <p:spPr bwMode="auto">
          <a:xfrm>
            <a:off x="7659990" y="3262634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9226" name="TextBox 18"/>
          <p:cNvSpPr txBox="1">
            <a:spLocks noChangeArrowheads="1"/>
          </p:cNvSpPr>
          <p:nvPr/>
        </p:nvSpPr>
        <p:spPr bwMode="auto">
          <a:xfrm>
            <a:off x="7739298" y="5401565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9227" name="TextBox 19"/>
          <p:cNvSpPr txBox="1">
            <a:spLocks noChangeArrowheads="1"/>
          </p:cNvSpPr>
          <p:nvPr/>
        </p:nvSpPr>
        <p:spPr bwMode="auto">
          <a:xfrm>
            <a:off x="467544" y="1852106"/>
            <a:ext cx="963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9228" name="TextBox 20"/>
          <p:cNvSpPr txBox="1">
            <a:spLocks noChangeArrowheads="1"/>
          </p:cNvSpPr>
          <p:nvPr/>
        </p:nvSpPr>
        <p:spPr bwMode="auto">
          <a:xfrm>
            <a:off x="1973831" y="1852106"/>
            <a:ext cx="105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6594" y="4884773"/>
            <a:ext cx="4819501" cy="1656184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 (необходимы источники покрытия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дефицита, можно, например,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остатки средств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начало года или привлечь  кредиты) </a:t>
            </a:r>
          </a:p>
          <a:p>
            <a:pPr algn="ctr">
              <a:defRPr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6595" y="3081763"/>
            <a:ext cx="4819501" cy="1486445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(можно накапливать резервы,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погашать имеющиеся долги,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увеличивать расходы)</a:t>
            </a: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4"/>
          <p:cNvSpPr txBox="1">
            <a:spLocks/>
          </p:cNvSpPr>
          <p:nvPr/>
        </p:nvSpPr>
        <p:spPr>
          <a:xfrm>
            <a:off x="616595" y="305061"/>
            <a:ext cx="8103845" cy="936104"/>
          </a:xfrm>
          <a:prstGeom prst="rect">
            <a:avLst/>
          </a:prstGeom>
          <a:solidFill>
            <a:srgbClr val="FFFFCC">
              <a:alpha val="51000"/>
            </a:srgb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Сбалансированность бюджета по доходам и расходам - основополагающее требование, предъявляемое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 органам,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составляющим и утверждающим бюджет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Box 7"/>
          <p:cNvSpPr txBox="1">
            <a:spLocks noChangeArrowheads="1"/>
          </p:cNvSpPr>
          <p:nvPr/>
        </p:nvSpPr>
        <p:spPr bwMode="auto">
          <a:xfrm>
            <a:off x="7162800" y="1089025"/>
            <a:ext cx="883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рублях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512041"/>
              </p:ext>
            </p:extLst>
          </p:nvPr>
        </p:nvGraphicFramePr>
        <p:xfrm>
          <a:off x="755650" y="1417638"/>
          <a:ext cx="7931226" cy="3235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7957"/>
                <a:gridCol w="1430401"/>
                <a:gridCol w="1368152"/>
                <a:gridCol w="1297129"/>
                <a:gridCol w="1377587"/>
              </a:tblGrid>
              <a:tr h="8769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 долгового </a:t>
                      </a:r>
                      <a:r>
                        <a:rPr lang="ru-RU" sz="1200" b="1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обязательства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муниципального долга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01.01.2022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Предельный объем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привлечения в 2022 году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Предельный объем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погашения в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году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Верхний предел муниципального</a:t>
                      </a:r>
                      <a:r>
                        <a:rPr lang="ru-RU" sz="1200" b="1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долга </a:t>
                      </a:r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01.01.2023</a:t>
                      </a:r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320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кредитных организаций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</a:tr>
              <a:tr h="3794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ценные бумаги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</a:tr>
              <a:tr h="758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полученные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1 800 000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1 800 000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</a:tr>
              <a:tr h="4441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</a:tr>
              <a:tr h="4441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объем муниципального долга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1 800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000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1 800 000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56366" y="4869160"/>
            <a:ext cx="7915214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90000"/>
              </a:schemeClr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alt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 муниципального долга  Воскресенского муниципального района на 01.01.2023 года утвержден в размере 0 рублей, в т.ч. верхний предел долга по муниципальным гарантиям – в размере 0 рублей   (что соответствует требованиям БК РФ)</a:t>
            </a:r>
          </a:p>
          <a:p>
            <a:pPr algn="ctr">
              <a:defRPr/>
            </a:pP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на обслуживание муниципального долга  в 2022 году утвержден в размере  1 200 рублей</a:t>
            </a:r>
            <a:endParaRPr lang="ru-RU" altLang="ru-RU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0355" y="278524"/>
            <a:ext cx="7931225" cy="8105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sp3d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муниципального долга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Воскресенского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0235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5338" y="1052513"/>
            <a:ext cx="4038600" cy="2462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 финансов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Воскресенского муниципального района.</a:t>
            </a:r>
          </a:p>
          <a:p>
            <a:pPr algn="just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 управления финансов: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744004"/>
              </p:ext>
            </p:extLst>
          </p:nvPr>
        </p:nvGraphicFramePr>
        <p:xfrm>
          <a:off x="323850" y="3788380"/>
          <a:ext cx="8437564" cy="2890233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218782"/>
                <a:gridCol w="4218782"/>
              </a:tblGrid>
              <a:tr h="35791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Контактная</a:t>
                      </a:r>
                      <a:r>
                        <a:rPr lang="ru-RU" sz="1800" baseline="0" dirty="0" smtClean="0"/>
                        <a:t> информация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417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Начальник управления финансов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Мясникова  Наталия  Вячеславовна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50009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606730, Нижегородская обл.,</a:t>
                      </a:r>
                      <a:r>
                        <a:rPr lang="ru-RU" sz="1400" baseline="0" dirty="0" smtClean="0"/>
                        <a:t> р.п. Воскресенское, пл.Ленина, д.1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3072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(83163) 9-22-50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29417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6600"/>
                          </a:solidFill>
                        </a:rPr>
                        <a:t>finance-vsk@mts-nn.ru</a:t>
                      </a:r>
                      <a:endParaRPr lang="en-US" sz="1400" dirty="0" smtClean="0">
                        <a:solidFill>
                          <a:srgbClr val="33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35791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http://www.voskresenskoe-adm.ru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70602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 8-00 до 17-00 (Пт</a:t>
                      </a:r>
                      <a:r>
                        <a:rPr lang="en-US" sz="1400" dirty="0" smtClean="0"/>
                        <a:t>.</a:t>
                      </a:r>
                      <a:r>
                        <a:rPr lang="ru-RU" sz="1400" baseline="0" dirty="0" smtClean="0"/>
                        <a:t> – до 16-00)</a:t>
                      </a:r>
                    </a:p>
                    <a:p>
                      <a:r>
                        <a:rPr lang="ru-RU" sz="1400" baseline="0" dirty="0" smtClean="0"/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/>
                        <a:t>Выходные дни – Сб</a:t>
                      </a:r>
                      <a:r>
                        <a:rPr lang="en-US" sz="1400" baseline="0" dirty="0" smtClean="0"/>
                        <a:t>.</a:t>
                      </a:r>
                      <a:r>
                        <a:rPr lang="ru-RU" sz="1400" baseline="0" dirty="0" smtClean="0"/>
                        <a:t>, Вс</a:t>
                      </a:r>
                      <a:r>
                        <a:rPr lang="en-US" sz="1400" baseline="0" dirty="0" smtClean="0"/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242187" y="327398"/>
            <a:ext cx="8754420" cy="576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 УПРАВЛЕНИИ ФИНАНСОВ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4610100"/>
            <a:ext cx="319905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4610100"/>
            <a:ext cx="319905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bessonovka.pnzreg.ru/upload/iblock/4ea/4eaad9135f2000a926e568ee13f554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03499"/>
            <a:ext cx="30963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7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19372" y="1196752"/>
            <a:ext cx="8577263" cy="5400600"/>
          </a:xfrm>
          <a:ln>
            <a:noFill/>
          </a:ln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сайт администрации</a:t>
            </a:r>
          </a:p>
          <a:p>
            <a:pPr algn="just">
              <a:buNone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Воскресенского муниципального района  </a:t>
            </a:r>
            <a:r>
              <a:rPr lang="ru-RU" sz="1600" b="1" dirty="0" smtClean="0">
                <a:solidFill>
                  <a:srgbClr val="B38E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//voskresenskoe-adm.ru</a:t>
            </a:r>
            <a:endParaRPr lang="ru-RU" sz="1600" b="1" dirty="0" smtClean="0">
              <a:solidFill>
                <a:srgbClr val="8C8EE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 портал государственных и муниципальных услуг 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b="1" dirty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//gosuslugi.ru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или   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https://gu.nnov.ru</a:t>
            </a:r>
            <a:endParaRPr lang="ru-RU" sz="1600" b="1" dirty="0" smtClean="0">
              <a:solidFill>
                <a:srgbClr val="8C8EE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сайт единой информационной системы в сфере закупок</a:t>
            </a:r>
          </a:p>
          <a:p>
            <a:pPr algn="just">
              <a:buNone/>
            </a:pP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    https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//zakupki.gov.ru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Официальный сайт для размещения информации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государственных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и муниципальных учреждениях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//bus.gov.ru</a:t>
            </a:r>
            <a:endParaRPr lang="ru-RU" sz="1600" b="1" u="sng" dirty="0" smtClean="0">
              <a:solidFill>
                <a:srgbClr val="8C8EE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Единый портал бюджетной системы Российской Федерации</a:t>
            </a:r>
          </a:p>
          <a:p>
            <a:pPr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Электронный бюджет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http://budget.gov.ru</a:t>
            </a:r>
            <a:endParaRPr lang="ru-RU" sz="1600" b="1" dirty="0">
              <a:solidFill>
                <a:srgbClr val="8C8E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188640"/>
            <a:ext cx="8280920" cy="86409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    МУНИЦИПАЛЬНЫЕ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ИНФОРМАЦИОННЫЕ    РЕСУРСЫ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zen_doc/4759087/pub_6029aaeb0454f6146a3370b9_6029ab05241d462d4482aa78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48363"/>
            <a:ext cx="2664296" cy="182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oskresenskoe-adm.ru/media/cache/b1/9d/df/7d/61/eb/b19ddf7d61eb59a59904e80a049c13d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4" y="4496789"/>
            <a:ext cx="337572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одготовка 6"/>
          <p:cNvSpPr/>
          <p:nvPr/>
        </p:nvSpPr>
        <p:spPr>
          <a:xfrm>
            <a:off x="539552" y="1052736"/>
            <a:ext cx="8064896" cy="5472608"/>
          </a:xfrm>
          <a:prstGeom prst="flowChartPreparation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1331640" y="1735155"/>
            <a:ext cx="2664296" cy="2088232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5652120" y="1890706"/>
            <a:ext cx="2078210" cy="1604946"/>
          </a:xfrm>
          <a:prstGeom prst="hexagon">
            <a:avLst/>
          </a:prstGeom>
          <a:solidFill>
            <a:srgbClr val="FEFBDA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р.п.Воскресенское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3039532" y="3272548"/>
            <a:ext cx="3579035" cy="3168352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(10):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Воздвиженский,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Капустихинский,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Нахратовский,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Нестиарский,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Староустинский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520" y="332656"/>
            <a:ext cx="8598238" cy="5107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бюджетная система Воскресенского района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1052736"/>
            <a:ext cx="503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 Воскресенского муниципального района</a:t>
            </a:r>
            <a:endParaRPr lang="ru-RU" u="sng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4"/>
          <p:cNvSpPr/>
          <p:nvPr/>
        </p:nvSpPr>
        <p:spPr>
          <a:xfrm>
            <a:off x="3203848" y="1863985"/>
            <a:ext cx="2952328" cy="2861159"/>
          </a:xfrm>
          <a:prstGeom prst="donut">
            <a:avLst>
              <a:gd name="adj" fmla="val 754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2478956"/>
            <a:ext cx="2232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основано составление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районного бюджета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9050" y="548680"/>
            <a:ext cx="345638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Российской Федерации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126" y="2060848"/>
            <a:ext cx="2254924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Нижегородской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на 2022 год и на плановый период 2023 и 2024 годов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2132856"/>
            <a:ext cx="223725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Воскресенского района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2022 и на плановый период 2023 и 2024 годов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877" y="4509119"/>
            <a:ext cx="230425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социально-экономического</a:t>
            </a: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Воскресенского муниципального района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7209" y="4581128"/>
            <a:ext cx="223224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ожидаемого исполнения</a:t>
            </a: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 за 2021 год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5089956"/>
            <a:ext cx="2376264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Воскресенского муниципального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7508"/>
            <a:ext cx="1795737" cy="15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единительная линия 15"/>
          <p:cNvCxnSpPr>
            <a:endCxn id="5" idx="0"/>
          </p:cNvCxnSpPr>
          <p:nvPr/>
        </p:nvCxnSpPr>
        <p:spPr>
          <a:xfrm>
            <a:off x="4680012" y="1472010"/>
            <a:ext cx="0" cy="39197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843808" y="2557934"/>
            <a:ext cx="576064" cy="3948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5940152" y="2557935"/>
            <a:ext cx="432048" cy="394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8" name="Прямая соединительная линия 4107"/>
          <p:cNvCxnSpPr>
            <a:stCxn id="5" idx="4"/>
          </p:cNvCxnSpPr>
          <p:nvPr/>
        </p:nvCxnSpPr>
        <p:spPr>
          <a:xfrm>
            <a:off x="4680012" y="4725144"/>
            <a:ext cx="0" cy="36481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4" name="Прямая соединительная линия 4113"/>
          <p:cNvCxnSpPr/>
          <p:nvPr/>
        </p:nvCxnSpPr>
        <p:spPr>
          <a:xfrm flipH="1">
            <a:off x="2904133" y="4437112"/>
            <a:ext cx="875779" cy="57606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9" name="Прямая соединительная линия 4118"/>
          <p:cNvCxnSpPr/>
          <p:nvPr/>
        </p:nvCxnSpPr>
        <p:spPr>
          <a:xfrm>
            <a:off x="5652120" y="4365104"/>
            <a:ext cx="720080" cy="52417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happybooks.ru/image/cache/catalog/import_yml/157/526/cover-12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3804"/>
            <a:ext cx="2376264" cy="12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1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одержимое 1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39348083"/>
              </p:ext>
            </p:extLst>
          </p:nvPr>
        </p:nvGraphicFramePr>
        <p:xfrm>
          <a:off x="5857875" y="1928813"/>
          <a:ext cx="3286125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Блок-схема: ручное управление 16"/>
          <p:cNvSpPr/>
          <p:nvPr/>
        </p:nvSpPr>
        <p:spPr>
          <a:xfrm>
            <a:off x="1259634" y="5301208"/>
            <a:ext cx="6984774" cy="1224136"/>
          </a:xfrm>
          <a:prstGeom prst="flowChartManualOperation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ДЕКАБРЬ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Решение о районном бюджете на очередной финансовый год и плановый период утверждается депутатами Земского собрания Воскресенского муниципального района. </a:t>
            </a:r>
            <a:endParaRPr lang="ru-RU" sz="13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ручное управление 19"/>
          <p:cNvSpPr/>
          <p:nvPr/>
        </p:nvSpPr>
        <p:spPr>
          <a:xfrm>
            <a:off x="1403648" y="3284984"/>
            <a:ext cx="7002524" cy="1800200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НОЯБРЬ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Проект районного бюджета со всеми необходимыми документами, предусмотренными ст.184.2 Бюджетного Кодекса РФ, администрация Воскресенского района вносит не позднее 15 ноября в Земское собрание Воскресенского муниципального района. В декабре проект районного бюджета рассматривается на публичных слушаниях и на заседаниях постоянных комиссий Земского собрания.</a:t>
            </a:r>
            <a:endParaRPr lang="ru-RU" sz="13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324000"/>
            <a:ext cx="7776864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происходит составление бюджета Воскресенского муниципального района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ручное управление 21"/>
          <p:cNvSpPr/>
          <p:nvPr/>
        </p:nvSpPr>
        <p:spPr>
          <a:xfrm>
            <a:off x="1286762" y="1412776"/>
            <a:ext cx="7002524" cy="1654208"/>
          </a:xfrm>
          <a:prstGeom prst="flowChartManualOperation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СЕНТЯБРЬ - ОКТЯБРЬ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Определение основных направлений бюджетной и налоговой политики на трехлетний период. Определение основных параметров бюджета. Работа с субъектами бюджетного планирования по подготовке обоснований бюджетных ассигнований и бюджетных заявок. Формирование проекта бюджета муниципального района.</a:t>
            </a:r>
            <a:endParaRPr lang="ru-RU" sz="13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1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Группа 13"/>
          <p:cNvGrpSpPr>
            <a:grpSpLocks/>
          </p:cNvGrpSpPr>
          <p:nvPr/>
        </p:nvGrpSpPr>
        <p:grpSpPr bwMode="auto">
          <a:xfrm>
            <a:off x="2686049" y="1250598"/>
            <a:ext cx="5567363" cy="763588"/>
            <a:chOff x="706350" y="360037"/>
            <a:chExt cx="7533707" cy="12385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706350" y="360037"/>
              <a:ext cx="7533707" cy="123854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706350" y="360037"/>
              <a:ext cx="7533707" cy="12385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77326" rIns="4572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сбалансированности бюджета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2676525" y="2112963"/>
            <a:ext cx="5567363" cy="739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доходной базы бюджета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76525" y="2997200"/>
            <a:ext cx="5567363" cy="792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676524" y="3894138"/>
            <a:ext cx="5567363" cy="863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муниципальным долгом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86050" y="4941888"/>
            <a:ext cx="5567363" cy="790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финансового контроля в управлении бюджетным процессом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86050" y="5876924"/>
            <a:ext cx="5567363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открытости бюджетного процесса</a:t>
            </a:r>
          </a:p>
        </p:txBody>
      </p:sp>
      <p:pic>
        <p:nvPicPr>
          <p:cNvPr id="1025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981325"/>
            <a:ext cx="1225550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0252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4921250"/>
            <a:ext cx="1258888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3" name="Заголовок 22"/>
          <p:cNvSpPr txBox="1">
            <a:spLocks noGrp="1"/>
          </p:cNvSpPr>
          <p:nvPr>
            <p:ph type="title"/>
          </p:nvPr>
        </p:nvSpPr>
        <p:spPr>
          <a:xfrm>
            <a:off x="467544" y="234687"/>
            <a:ext cx="8229600" cy="919401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и бюджетной политики на 2022 год и плановый период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omgtu.ru/entrant/preparation-for-admission/mugs_ecole_polytechnique/9_11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29" y="2119313"/>
            <a:ext cx="1363309" cy="8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ytimg.com/vi/_xZv6E7rU6s/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r="12710"/>
          <a:stretch/>
        </p:blipFill>
        <p:spPr bwMode="auto">
          <a:xfrm>
            <a:off x="1044929" y="1236479"/>
            <a:ext cx="1402996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admpoyk.ru/images/%D0%B1%D1%8E%D0%B4%D0%B6%D0%B5%D1%82_%D0%B4%D0%BB%D1%8F_%D0%B3%D1%80%D0%B0%D0%B6%D0%B4%D0%B0%D0%BD_170520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5814096"/>
            <a:ext cx="1258888" cy="78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avatars.mds.yandex.net/get-zen_doc/198359/pub_5d5174d7b5e99200ae75df62_5d5196c6ac412400acfea63e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66" y="3966742"/>
            <a:ext cx="1368366" cy="71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9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34424</TotalTime>
  <Words>6550</Words>
  <Application>Microsoft Office PowerPoint</Application>
  <PresentationFormat>Экран (4:3)</PresentationFormat>
  <Paragraphs>1878</Paragraphs>
  <Slides>52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налоговой и бюджетной политики на 2022 год и плановый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 Михайловна</dc:creator>
  <cp:lastModifiedBy>Морозова Ирина Витальевна</cp:lastModifiedBy>
  <cp:revision>2561</cp:revision>
  <cp:lastPrinted>2022-01-18T08:56:38Z</cp:lastPrinted>
  <dcterms:created xsi:type="dcterms:W3CDTF">2013-11-18T11:27:07Z</dcterms:created>
  <dcterms:modified xsi:type="dcterms:W3CDTF">2022-01-20T11:13:47Z</dcterms:modified>
</cp:coreProperties>
</file>