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261" r:id="rId3"/>
    <p:sldId id="262" r:id="rId4"/>
    <p:sldId id="265" r:id="rId5"/>
    <p:sldId id="266" r:id="rId6"/>
    <p:sldId id="267" r:id="rId7"/>
    <p:sldId id="268" r:id="rId8"/>
    <p:sldId id="274" r:id="rId9"/>
    <p:sldId id="269" r:id="rId10"/>
    <p:sldId id="270" r:id="rId11"/>
    <p:sldId id="271" r:id="rId12"/>
    <p:sldId id="272" r:id="rId13"/>
    <p:sldId id="273" r:id="rId14"/>
    <p:sldId id="263" r:id="rId15"/>
    <p:sldId id="258" r:id="rId16"/>
    <p:sldId id="291" r:id="rId17"/>
    <p:sldId id="275" r:id="rId18"/>
    <p:sldId id="280" r:id="rId19"/>
    <p:sldId id="276" r:id="rId20"/>
    <p:sldId id="292" r:id="rId21"/>
    <p:sldId id="293" r:id="rId22"/>
    <p:sldId id="277" r:id="rId23"/>
    <p:sldId id="284" r:id="rId24"/>
    <p:sldId id="281" r:id="rId25"/>
    <p:sldId id="289" r:id="rId26"/>
    <p:sldId id="294" r:id="rId27"/>
    <p:sldId id="295" r:id="rId28"/>
    <p:sldId id="296" r:id="rId29"/>
    <p:sldId id="297" r:id="rId30"/>
    <p:sldId id="298" r:id="rId31"/>
    <p:sldId id="299" r:id="rId32"/>
    <p:sldId id="300" r:id="rId33"/>
    <p:sldId id="301" r:id="rId34"/>
    <p:sldId id="302" r:id="rId35"/>
    <p:sldId id="303" r:id="rId36"/>
    <p:sldId id="304" r:id="rId37"/>
    <p:sldId id="305" r:id="rId38"/>
    <p:sldId id="288" r:id="rId39"/>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77" autoAdjust="0"/>
    <p:restoredTop sz="94660"/>
  </p:normalViewPr>
  <p:slideViewPr>
    <p:cSldViewPr snapToGrid="0">
      <p:cViewPr varScale="1">
        <p:scale>
          <a:sx n="67" d="100"/>
          <a:sy n="67" d="100"/>
        </p:scale>
        <p:origin x="66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8257109-8110-6654-75D7-DB7C04AF7C95}"/>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F8BC2505-D16D-AA3A-BE9F-0B45BB4ED6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4137E717-F546-E4DC-DBF6-0AACA68D05B7}"/>
              </a:ext>
            </a:extLst>
          </p:cNvPr>
          <p:cNvSpPr>
            <a:spLocks noGrp="1"/>
          </p:cNvSpPr>
          <p:nvPr>
            <p:ph type="dt" sz="half" idx="10"/>
          </p:nvPr>
        </p:nvSpPr>
        <p:spPr/>
        <p:txBody>
          <a:bodyPr/>
          <a:lstStyle/>
          <a:p>
            <a:fld id="{8AC1E1E7-2164-4E33-9B98-17E2D293EC6F}" type="datetimeFigureOut">
              <a:rPr lang="ru-RU" smtClean="0"/>
              <a:t>01.11.2022</a:t>
            </a:fld>
            <a:endParaRPr lang="ru-RU"/>
          </a:p>
        </p:txBody>
      </p:sp>
      <p:sp>
        <p:nvSpPr>
          <p:cNvPr id="5" name="Нижний колонтитул 4">
            <a:extLst>
              <a:ext uri="{FF2B5EF4-FFF2-40B4-BE49-F238E27FC236}">
                <a16:creationId xmlns:a16="http://schemas.microsoft.com/office/drawing/2014/main" id="{8EC76013-58FD-F019-46B0-867167609292}"/>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7992B067-39E9-BF40-0790-5A4FF7929A7E}"/>
              </a:ext>
            </a:extLst>
          </p:cNvPr>
          <p:cNvSpPr>
            <a:spLocks noGrp="1"/>
          </p:cNvSpPr>
          <p:nvPr>
            <p:ph type="sldNum" sz="quarter" idx="12"/>
          </p:nvPr>
        </p:nvSpPr>
        <p:spPr/>
        <p:txBody>
          <a:bodyPr/>
          <a:lstStyle/>
          <a:p>
            <a:fld id="{EFEC0D66-0493-43E3-B052-B09AB5A96572}" type="slidenum">
              <a:rPr lang="ru-RU" smtClean="0"/>
              <a:t>‹#›</a:t>
            </a:fld>
            <a:endParaRPr lang="ru-RU"/>
          </a:p>
        </p:txBody>
      </p:sp>
    </p:spTree>
    <p:extLst>
      <p:ext uri="{BB962C8B-B14F-4D97-AF65-F5344CB8AC3E}">
        <p14:creationId xmlns:p14="http://schemas.microsoft.com/office/powerpoint/2010/main" val="12501861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86FD17B-8762-723B-8000-B5E5650DD0A1}"/>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DFE00FC6-830A-D22B-D807-866958FF0827}"/>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ABF9E553-8B10-F9FC-0704-12E4C0FD9CB4}"/>
              </a:ext>
            </a:extLst>
          </p:cNvPr>
          <p:cNvSpPr>
            <a:spLocks noGrp="1"/>
          </p:cNvSpPr>
          <p:nvPr>
            <p:ph type="dt" sz="half" idx="10"/>
          </p:nvPr>
        </p:nvSpPr>
        <p:spPr/>
        <p:txBody>
          <a:bodyPr/>
          <a:lstStyle/>
          <a:p>
            <a:fld id="{8AC1E1E7-2164-4E33-9B98-17E2D293EC6F}" type="datetimeFigureOut">
              <a:rPr lang="ru-RU" smtClean="0"/>
              <a:t>01.11.2022</a:t>
            </a:fld>
            <a:endParaRPr lang="ru-RU"/>
          </a:p>
        </p:txBody>
      </p:sp>
      <p:sp>
        <p:nvSpPr>
          <p:cNvPr id="5" name="Нижний колонтитул 4">
            <a:extLst>
              <a:ext uri="{FF2B5EF4-FFF2-40B4-BE49-F238E27FC236}">
                <a16:creationId xmlns:a16="http://schemas.microsoft.com/office/drawing/2014/main" id="{D6A01F6A-EE6B-BD29-FD10-227417853D37}"/>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8F5EE42B-A152-9846-0302-0C03E4F54695}"/>
              </a:ext>
            </a:extLst>
          </p:cNvPr>
          <p:cNvSpPr>
            <a:spLocks noGrp="1"/>
          </p:cNvSpPr>
          <p:nvPr>
            <p:ph type="sldNum" sz="quarter" idx="12"/>
          </p:nvPr>
        </p:nvSpPr>
        <p:spPr/>
        <p:txBody>
          <a:bodyPr/>
          <a:lstStyle/>
          <a:p>
            <a:fld id="{EFEC0D66-0493-43E3-B052-B09AB5A96572}" type="slidenum">
              <a:rPr lang="ru-RU" smtClean="0"/>
              <a:t>‹#›</a:t>
            </a:fld>
            <a:endParaRPr lang="ru-RU"/>
          </a:p>
        </p:txBody>
      </p:sp>
    </p:spTree>
    <p:extLst>
      <p:ext uri="{BB962C8B-B14F-4D97-AF65-F5344CB8AC3E}">
        <p14:creationId xmlns:p14="http://schemas.microsoft.com/office/powerpoint/2010/main" val="3194939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8D69BE29-5AC9-B5B4-B931-F51D2F9B825C}"/>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BD3110FD-9A25-A479-7E0C-CAC074E96B14}"/>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3B55A0B8-7ECC-BCD1-200F-EFCAB81F936A}"/>
              </a:ext>
            </a:extLst>
          </p:cNvPr>
          <p:cNvSpPr>
            <a:spLocks noGrp="1"/>
          </p:cNvSpPr>
          <p:nvPr>
            <p:ph type="dt" sz="half" idx="10"/>
          </p:nvPr>
        </p:nvSpPr>
        <p:spPr/>
        <p:txBody>
          <a:bodyPr/>
          <a:lstStyle/>
          <a:p>
            <a:fld id="{8AC1E1E7-2164-4E33-9B98-17E2D293EC6F}" type="datetimeFigureOut">
              <a:rPr lang="ru-RU" smtClean="0"/>
              <a:t>01.11.2022</a:t>
            </a:fld>
            <a:endParaRPr lang="ru-RU"/>
          </a:p>
        </p:txBody>
      </p:sp>
      <p:sp>
        <p:nvSpPr>
          <p:cNvPr id="5" name="Нижний колонтитул 4">
            <a:extLst>
              <a:ext uri="{FF2B5EF4-FFF2-40B4-BE49-F238E27FC236}">
                <a16:creationId xmlns:a16="http://schemas.microsoft.com/office/drawing/2014/main" id="{AFEAD765-86D8-EB78-38AC-9F2E29F1FF0D}"/>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1B423183-3601-8D4C-F533-5C256D5137FE}"/>
              </a:ext>
            </a:extLst>
          </p:cNvPr>
          <p:cNvSpPr>
            <a:spLocks noGrp="1"/>
          </p:cNvSpPr>
          <p:nvPr>
            <p:ph type="sldNum" sz="quarter" idx="12"/>
          </p:nvPr>
        </p:nvSpPr>
        <p:spPr/>
        <p:txBody>
          <a:bodyPr/>
          <a:lstStyle/>
          <a:p>
            <a:fld id="{EFEC0D66-0493-43E3-B052-B09AB5A96572}" type="slidenum">
              <a:rPr lang="ru-RU" smtClean="0"/>
              <a:t>‹#›</a:t>
            </a:fld>
            <a:endParaRPr lang="ru-RU"/>
          </a:p>
        </p:txBody>
      </p:sp>
    </p:spTree>
    <p:extLst>
      <p:ext uri="{BB962C8B-B14F-4D97-AF65-F5344CB8AC3E}">
        <p14:creationId xmlns:p14="http://schemas.microsoft.com/office/powerpoint/2010/main" val="1562114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2F71E75-F60D-B481-BE62-33387845E194}"/>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4CEA7E75-C884-3021-120C-A383B4266AAF}"/>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2BF52E5C-6AE9-4328-D92B-196B39742EDF}"/>
              </a:ext>
            </a:extLst>
          </p:cNvPr>
          <p:cNvSpPr>
            <a:spLocks noGrp="1"/>
          </p:cNvSpPr>
          <p:nvPr>
            <p:ph type="dt" sz="half" idx="10"/>
          </p:nvPr>
        </p:nvSpPr>
        <p:spPr/>
        <p:txBody>
          <a:bodyPr/>
          <a:lstStyle/>
          <a:p>
            <a:fld id="{8AC1E1E7-2164-4E33-9B98-17E2D293EC6F}" type="datetimeFigureOut">
              <a:rPr lang="ru-RU" smtClean="0"/>
              <a:t>01.11.2022</a:t>
            </a:fld>
            <a:endParaRPr lang="ru-RU"/>
          </a:p>
        </p:txBody>
      </p:sp>
      <p:sp>
        <p:nvSpPr>
          <p:cNvPr id="5" name="Нижний колонтитул 4">
            <a:extLst>
              <a:ext uri="{FF2B5EF4-FFF2-40B4-BE49-F238E27FC236}">
                <a16:creationId xmlns:a16="http://schemas.microsoft.com/office/drawing/2014/main" id="{CA9185D2-59FB-0D02-C5DB-F5EFCD0E7D5D}"/>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2A0D1ADB-D843-1F6B-9595-F66FE4393BC1}"/>
              </a:ext>
            </a:extLst>
          </p:cNvPr>
          <p:cNvSpPr>
            <a:spLocks noGrp="1"/>
          </p:cNvSpPr>
          <p:nvPr>
            <p:ph type="sldNum" sz="quarter" idx="12"/>
          </p:nvPr>
        </p:nvSpPr>
        <p:spPr/>
        <p:txBody>
          <a:bodyPr/>
          <a:lstStyle/>
          <a:p>
            <a:fld id="{EFEC0D66-0493-43E3-B052-B09AB5A96572}" type="slidenum">
              <a:rPr lang="ru-RU" smtClean="0"/>
              <a:t>‹#›</a:t>
            </a:fld>
            <a:endParaRPr lang="ru-RU"/>
          </a:p>
        </p:txBody>
      </p:sp>
    </p:spTree>
    <p:extLst>
      <p:ext uri="{BB962C8B-B14F-4D97-AF65-F5344CB8AC3E}">
        <p14:creationId xmlns:p14="http://schemas.microsoft.com/office/powerpoint/2010/main" val="2560192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51FBB05-CBC0-CAFD-3159-BA43BA46CDF3}"/>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4C099D4F-1659-D211-340E-78204E3234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9A64FF80-1564-7C91-EE9C-0FB8D0C93583}"/>
              </a:ext>
            </a:extLst>
          </p:cNvPr>
          <p:cNvSpPr>
            <a:spLocks noGrp="1"/>
          </p:cNvSpPr>
          <p:nvPr>
            <p:ph type="dt" sz="half" idx="10"/>
          </p:nvPr>
        </p:nvSpPr>
        <p:spPr/>
        <p:txBody>
          <a:bodyPr/>
          <a:lstStyle/>
          <a:p>
            <a:fld id="{8AC1E1E7-2164-4E33-9B98-17E2D293EC6F}" type="datetimeFigureOut">
              <a:rPr lang="ru-RU" smtClean="0"/>
              <a:t>01.11.2022</a:t>
            </a:fld>
            <a:endParaRPr lang="ru-RU"/>
          </a:p>
        </p:txBody>
      </p:sp>
      <p:sp>
        <p:nvSpPr>
          <p:cNvPr id="5" name="Нижний колонтитул 4">
            <a:extLst>
              <a:ext uri="{FF2B5EF4-FFF2-40B4-BE49-F238E27FC236}">
                <a16:creationId xmlns:a16="http://schemas.microsoft.com/office/drawing/2014/main" id="{30326CD5-F4B9-1EFE-910C-EED62AB237C5}"/>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A65605C5-0193-B6EC-8878-049011791A01}"/>
              </a:ext>
            </a:extLst>
          </p:cNvPr>
          <p:cNvSpPr>
            <a:spLocks noGrp="1"/>
          </p:cNvSpPr>
          <p:nvPr>
            <p:ph type="sldNum" sz="quarter" idx="12"/>
          </p:nvPr>
        </p:nvSpPr>
        <p:spPr/>
        <p:txBody>
          <a:bodyPr/>
          <a:lstStyle/>
          <a:p>
            <a:fld id="{EFEC0D66-0493-43E3-B052-B09AB5A96572}" type="slidenum">
              <a:rPr lang="ru-RU" smtClean="0"/>
              <a:t>‹#›</a:t>
            </a:fld>
            <a:endParaRPr lang="ru-RU"/>
          </a:p>
        </p:txBody>
      </p:sp>
    </p:spTree>
    <p:extLst>
      <p:ext uri="{BB962C8B-B14F-4D97-AF65-F5344CB8AC3E}">
        <p14:creationId xmlns:p14="http://schemas.microsoft.com/office/powerpoint/2010/main" val="4101159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8465B6A-A7D8-7449-75A5-3102A6FD5917}"/>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840AC89F-8797-FF91-664B-E3FE1DAC66CC}"/>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1F700793-B9C8-D8CA-FD33-3DAE158A7DA9}"/>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282C045E-7211-7F95-BA74-84914B0EB378}"/>
              </a:ext>
            </a:extLst>
          </p:cNvPr>
          <p:cNvSpPr>
            <a:spLocks noGrp="1"/>
          </p:cNvSpPr>
          <p:nvPr>
            <p:ph type="dt" sz="half" idx="10"/>
          </p:nvPr>
        </p:nvSpPr>
        <p:spPr/>
        <p:txBody>
          <a:bodyPr/>
          <a:lstStyle/>
          <a:p>
            <a:fld id="{8AC1E1E7-2164-4E33-9B98-17E2D293EC6F}" type="datetimeFigureOut">
              <a:rPr lang="ru-RU" smtClean="0"/>
              <a:t>01.11.2022</a:t>
            </a:fld>
            <a:endParaRPr lang="ru-RU"/>
          </a:p>
        </p:txBody>
      </p:sp>
      <p:sp>
        <p:nvSpPr>
          <p:cNvPr id="6" name="Нижний колонтитул 5">
            <a:extLst>
              <a:ext uri="{FF2B5EF4-FFF2-40B4-BE49-F238E27FC236}">
                <a16:creationId xmlns:a16="http://schemas.microsoft.com/office/drawing/2014/main" id="{4E6D39D8-EB15-9197-D474-C9F9CEAB4311}"/>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C50CCE59-3AAD-ABD6-BF43-F90F4C0BFAFA}"/>
              </a:ext>
            </a:extLst>
          </p:cNvPr>
          <p:cNvSpPr>
            <a:spLocks noGrp="1"/>
          </p:cNvSpPr>
          <p:nvPr>
            <p:ph type="sldNum" sz="quarter" idx="12"/>
          </p:nvPr>
        </p:nvSpPr>
        <p:spPr/>
        <p:txBody>
          <a:bodyPr/>
          <a:lstStyle/>
          <a:p>
            <a:fld id="{EFEC0D66-0493-43E3-B052-B09AB5A96572}" type="slidenum">
              <a:rPr lang="ru-RU" smtClean="0"/>
              <a:t>‹#›</a:t>
            </a:fld>
            <a:endParaRPr lang="ru-RU"/>
          </a:p>
        </p:txBody>
      </p:sp>
    </p:spTree>
    <p:extLst>
      <p:ext uri="{BB962C8B-B14F-4D97-AF65-F5344CB8AC3E}">
        <p14:creationId xmlns:p14="http://schemas.microsoft.com/office/powerpoint/2010/main" val="334521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7E54CB4-F396-49F3-25FB-93058D7710CA}"/>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BD3A7D06-DE9F-1F41-0F78-B740E60A11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CA78ADD8-DCF2-08DE-90B3-FC52ECF3505A}"/>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023FE140-4187-8CF9-E972-1F9CECB472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C0177492-2BF0-4936-0725-5C9271691339}"/>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461F964A-DF81-FD31-B669-49823F6DF599}"/>
              </a:ext>
            </a:extLst>
          </p:cNvPr>
          <p:cNvSpPr>
            <a:spLocks noGrp="1"/>
          </p:cNvSpPr>
          <p:nvPr>
            <p:ph type="dt" sz="half" idx="10"/>
          </p:nvPr>
        </p:nvSpPr>
        <p:spPr/>
        <p:txBody>
          <a:bodyPr/>
          <a:lstStyle/>
          <a:p>
            <a:fld id="{8AC1E1E7-2164-4E33-9B98-17E2D293EC6F}" type="datetimeFigureOut">
              <a:rPr lang="ru-RU" smtClean="0"/>
              <a:t>01.11.2022</a:t>
            </a:fld>
            <a:endParaRPr lang="ru-RU"/>
          </a:p>
        </p:txBody>
      </p:sp>
      <p:sp>
        <p:nvSpPr>
          <p:cNvPr id="8" name="Нижний колонтитул 7">
            <a:extLst>
              <a:ext uri="{FF2B5EF4-FFF2-40B4-BE49-F238E27FC236}">
                <a16:creationId xmlns:a16="http://schemas.microsoft.com/office/drawing/2014/main" id="{5F595516-FB97-E764-53BF-EA013577E39F}"/>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5C7F64F0-3DB1-6BAE-C627-FBDFA1FA6EBC}"/>
              </a:ext>
            </a:extLst>
          </p:cNvPr>
          <p:cNvSpPr>
            <a:spLocks noGrp="1"/>
          </p:cNvSpPr>
          <p:nvPr>
            <p:ph type="sldNum" sz="quarter" idx="12"/>
          </p:nvPr>
        </p:nvSpPr>
        <p:spPr/>
        <p:txBody>
          <a:bodyPr/>
          <a:lstStyle/>
          <a:p>
            <a:fld id="{EFEC0D66-0493-43E3-B052-B09AB5A96572}" type="slidenum">
              <a:rPr lang="ru-RU" smtClean="0"/>
              <a:t>‹#›</a:t>
            </a:fld>
            <a:endParaRPr lang="ru-RU"/>
          </a:p>
        </p:txBody>
      </p:sp>
    </p:spTree>
    <p:extLst>
      <p:ext uri="{BB962C8B-B14F-4D97-AF65-F5344CB8AC3E}">
        <p14:creationId xmlns:p14="http://schemas.microsoft.com/office/powerpoint/2010/main" val="3060629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C47118C-0A1C-2E28-0AE7-A0B7276FD3AF}"/>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3A0528C8-C2EC-BB25-9BCE-8C981C843F98}"/>
              </a:ext>
            </a:extLst>
          </p:cNvPr>
          <p:cNvSpPr>
            <a:spLocks noGrp="1"/>
          </p:cNvSpPr>
          <p:nvPr>
            <p:ph type="dt" sz="half" idx="10"/>
          </p:nvPr>
        </p:nvSpPr>
        <p:spPr/>
        <p:txBody>
          <a:bodyPr/>
          <a:lstStyle/>
          <a:p>
            <a:fld id="{8AC1E1E7-2164-4E33-9B98-17E2D293EC6F}" type="datetimeFigureOut">
              <a:rPr lang="ru-RU" smtClean="0"/>
              <a:t>01.11.2022</a:t>
            </a:fld>
            <a:endParaRPr lang="ru-RU"/>
          </a:p>
        </p:txBody>
      </p:sp>
      <p:sp>
        <p:nvSpPr>
          <p:cNvPr id="4" name="Нижний колонтитул 3">
            <a:extLst>
              <a:ext uri="{FF2B5EF4-FFF2-40B4-BE49-F238E27FC236}">
                <a16:creationId xmlns:a16="http://schemas.microsoft.com/office/drawing/2014/main" id="{324DCA68-6E1C-837F-F9BD-8C2A6BAB5C17}"/>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F1C080F8-FCBF-9B84-FD26-0D616DC69559}"/>
              </a:ext>
            </a:extLst>
          </p:cNvPr>
          <p:cNvSpPr>
            <a:spLocks noGrp="1"/>
          </p:cNvSpPr>
          <p:nvPr>
            <p:ph type="sldNum" sz="quarter" idx="12"/>
          </p:nvPr>
        </p:nvSpPr>
        <p:spPr/>
        <p:txBody>
          <a:bodyPr/>
          <a:lstStyle/>
          <a:p>
            <a:fld id="{EFEC0D66-0493-43E3-B052-B09AB5A96572}" type="slidenum">
              <a:rPr lang="ru-RU" smtClean="0"/>
              <a:t>‹#›</a:t>
            </a:fld>
            <a:endParaRPr lang="ru-RU"/>
          </a:p>
        </p:txBody>
      </p:sp>
    </p:spTree>
    <p:extLst>
      <p:ext uri="{BB962C8B-B14F-4D97-AF65-F5344CB8AC3E}">
        <p14:creationId xmlns:p14="http://schemas.microsoft.com/office/powerpoint/2010/main" val="193720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4E15C830-CA46-B565-325F-7D74032F801B}"/>
              </a:ext>
            </a:extLst>
          </p:cNvPr>
          <p:cNvSpPr>
            <a:spLocks noGrp="1"/>
          </p:cNvSpPr>
          <p:nvPr>
            <p:ph type="dt" sz="half" idx="10"/>
          </p:nvPr>
        </p:nvSpPr>
        <p:spPr/>
        <p:txBody>
          <a:bodyPr/>
          <a:lstStyle/>
          <a:p>
            <a:fld id="{8AC1E1E7-2164-4E33-9B98-17E2D293EC6F}" type="datetimeFigureOut">
              <a:rPr lang="ru-RU" smtClean="0"/>
              <a:t>01.11.2022</a:t>
            </a:fld>
            <a:endParaRPr lang="ru-RU"/>
          </a:p>
        </p:txBody>
      </p:sp>
      <p:sp>
        <p:nvSpPr>
          <p:cNvPr id="3" name="Нижний колонтитул 2">
            <a:extLst>
              <a:ext uri="{FF2B5EF4-FFF2-40B4-BE49-F238E27FC236}">
                <a16:creationId xmlns:a16="http://schemas.microsoft.com/office/drawing/2014/main" id="{5DEA5535-93D3-3E06-842F-54D07C3765AE}"/>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3051D919-861E-B300-2BD5-15EEA8969F1C}"/>
              </a:ext>
            </a:extLst>
          </p:cNvPr>
          <p:cNvSpPr>
            <a:spLocks noGrp="1"/>
          </p:cNvSpPr>
          <p:nvPr>
            <p:ph type="sldNum" sz="quarter" idx="12"/>
          </p:nvPr>
        </p:nvSpPr>
        <p:spPr/>
        <p:txBody>
          <a:bodyPr/>
          <a:lstStyle/>
          <a:p>
            <a:fld id="{EFEC0D66-0493-43E3-B052-B09AB5A96572}" type="slidenum">
              <a:rPr lang="ru-RU" smtClean="0"/>
              <a:t>‹#›</a:t>
            </a:fld>
            <a:endParaRPr lang="ru-RU"/>
          </a:p>
        </p:txBody>
      </p:sp>
    </p:spTree>
    <p:extLst>
      <p:ext uri="{BB962C8B-B14F-4D97-AF65-F5344CB8AC3E}">
        <p14:creationId xmlns:p14="http://schemas.microsoft.com/office/powerpoint/2010/main" val="3835742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7AD5524-6DED-05D5-123B-E38DC182E2D0}"/>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83DD95C9-E530-4286-06EB-009E8CFAB9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83AF92DB-BAAB-D67B-EC3C-5F66042ACC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FD16FAD4-BC81-51BC-5F7A-D9FC6E1C7C73}"/>
              </a:ext>
            </a:extLst>
          </p:cNvPr>
          <p:cNvSpPr>
            <a:spLocks noGrp="1"/>
          </p:cNvSpPr>
          <p:nvPr>
            <p:ph type="dt" sz="half" idx="10"/>
          </p:nvPr>
        </p:nvSpPr>
        <p:spPr/>
        <p:txBody>
          <a:bodyPr/>
          <a:lstStyle/>
          <a:p>
            <a:fld id="{8AC1E1E7-2164-4E33-9B98-17E2D293EC6F}" type="datetimeFigureOut">
              <a:rPr lang="ru-RU" smtClean="0"/>
              <a:t>01.11.2022</a:t>
            </a:fld>
            <a:endParaRPr lang="ru-RU"/>
          </a:p>
        </p:txBody>
      </p:sp>
      <p:sp>
        <p:nvSpPr>
          <p:cNvPr id="6" name="Нижний колонтитул 5">
            <a:extLst>
              <a:ext uri="{FF2B5EF4-FFF2-40B4-BE49-F238E27FC236}">
                <a16:creationId xmlns:a16="http://schemas.microsoft.com/office/drawing/2014/main" id="{4D12B3EE-B635-FDD5-986A-2789470FBD9B}"/>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0032907C-063E-7516-ED63-1467347E63CD}"/>
              </a:ext>
            </a:extLst>
          </p:cNvPr>
          <p:cNvSpPr>
            <a:spLocks noGrp="1"/>
          </p:cNvSpPr>
          <p:nvPr>
            <p:ph type="sldNum" sz="quarter" idx="12"/>
          </p:nvPr>
        </p:nvSpPr>
        <p:spPr/>
        <p:txBody>
          <a:bodyPr/>
          <a:lstStyle/>
          <a:p>
            <a:fld id="{EFEC0D66-0493-43E3-B052-B09AB5A96572}" type="slidenum">
              <a:rPr lang="ru-RU" smtClean="0"/>
              <a:t>‹#›</a:t>
            </a:fld>
            <a:endParaRPr lang="ru-RU"/>
          </a:p>
        </p:txBody>
      </p:sp>
    </p:spTree>
    <p:extLst>
      <p:ext uri="{BB962C8B-B14F-4D97-AF65-F5344CB8AC3E}">
        <p14:creationId xmlns:p14="http://schemas.microsoft.com/office/powerpoint/2010/main" val="852900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F6354F0-BA5C-D1AD-79BB-BC98B39990F9}"/>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D24FFF05-70E9-039F-4084-6F581B4925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6427E48A-22F3-E213-724D-C17D965A30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8CE6CFB6-E385-44E0-6BCC-BA9BA5F3CDCB}"/>
              </a:ext>
            </a:extLst>
          </p:cNvPr>
          <p:cNvSpPr>
            <a:spLocks noGrp="1"/>
          </p:cNvSpPr>
          <p:nvPr>
            <p:ph type="dt" sz="half" idx="10"/>
          </p:nvPr>
        </p:nvSpPr>
        <p:spPr/>
        <p:txBody>
          <a:bodyPr/>
          <a:lstStyle/>
          <a:p>
            <a:fld id="{8AC1E1E7-2164-4E33-9B98-17E2D293EC6F}" type="datetimeFigureOut">
              <a:rPr lang="ru-RU" smtClean="0"/>
              <a:t>01.11.2022</a:t>
            </a:fld>
            <a:endParaRPr lang="ru-RU"/>
          </a:p>
        </p:txBody>
      </p:sp>
      <p:sp>
        <p:nvSpPr>
          <p:cNvPr id="6" name="Нижний колонтитул 5">
            <a:extLst>
              <a:ext uri="{FF2B5EF4-FFF2-40B4-BE49-F238E27FC236}">
                <a16:creationId xmlns:a16="http://schemas.microsoft.com/office/drawing/2014/main" id="{AFFA0E55-7855-704C-C019-8D846386DD77}"/>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BCD642DA-E1DF-62CE-20F5-50D88A48FF8C}"/>
              </a:ext>
            </a:extLst>
          </p:cNvPr>
          <p:cNvSpPr>
            <a:spLocks noGrp="1"/>
          </p:cNvSpPr>
          <p:nvPr>
            <p:ph type="sldNum" sz="quarter" idx="12"/>
          </p:nvPr>
        </p:nvSpPr>
        <p:spPr/>
        <p:txBody>
          <a:bodyPr/>
          <a:lstStyle/>
          <a:p>
            <a:fld id="{EFEC0D66-0493-43E3-B052-B09AB5A96572}" type="slidenum">
              <a:rPr lang="ru-RU" smtClean="0"/>
              <a:t>‹#›</a:t>
            </a:fld>
            <a:endParaRPr lang="ru-RU"/>
          </a:p>
        </p:txBody>
      </p:sp>
    </p:spTree>
    <p:extLst>
      <p:ext uri="{BB962C8B-B14F-4D97-AF65-F5344CB8AC3E}">
        <p14:creationId xmlns:p14="http://schemas.microsoft.com/office/powerpoint/2010/main" val="4139272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0536AE8-0D66-6B03-3F3C-4CFA75D390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2214B40F-54E3-AB2C-F697-3C72CA5461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287059FE-9652-FE05-3A35-666DF8F56B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C1E1E7-2164-4E33-9B98-17E2D293EC6F}" type="datetimeFigureOut">
              <a:rPr lang="ru-RU" smtClean="0"/>
              <a:t>01.11.2022</a:t>
            </a:fld>
            <a:endParaRPr lang="ru-RU"/>
          </a:p>
        </p:txBody>
      </p:sp>
      <p:sp>
        <p:nvSpPr>
          <p:cNvPr id="5" name="Нижний колонтитул 4">
            <a:extLst>
              <a:ext uri="{FF2B5EF4-FFF2-40B4-BE49-F238E27FC236}">
                <a16:creationId xmlns:a16="http://schemas.microsoft.com/office/drawing/2014/main" id="{09035DEE-FC9E-6EC2-26CA-ADA6CF1885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2B3F55FE-1C0A-8FF3-1039-5909452CA6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EC0D66-0493-43E3-B052-B09AB5A96572}" type="slidenum">
              <a:rPr lang="ru-RU" smtClean="0"/>
              <a:t>‹#›</a:t>
            </a:fld>
            <a:endParaRPr lang="ru-RU"/>
          </a:p>
        </p:txBody>
      </p:sp>
    </p:spTree>
    <p:extLst>
      <p:ext uri="{BB962C8B-B14F-4D97-AF65-F5344CB8AC3E}">
        <p14:creationId xmlns:p14="http://schemas.microsoft.com/office/powerpoint/2010/main" val="13331806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986557" y="1579419"/>
            <a:ext cx="8496944" cy="5278582"/>
          </a:xfrm>
        </p:spPr>
        <p:txBody>
          <a:bodyPr>
            <a:normAutofit fontScale="90000"/>
          </a:bodyPr>
          <a:lstStyle/>
          <a:p>
            <a:br>
              <a:rPr lang="en-US" b="1" dirty="0"/>
            </a:br>
            <a:br>
              <a:rPr lang="en-US" b="1" dirty="0"/>
            </a:br>
            <a:br>
              <a:rPr lang="en-US" b="1" dirty="0"/>
            </a:br>
            <a:br>
              <a:rPr lang="en-US" b="1" dirty="0"/>
            </a:br>
            <a:br>
              <a:rPr lang="en-US" b="1" dirty="0"/>
            </a:br>
            <a:r>
              <a:rPr lang="ru-RU" b="1" dirty="0"/>
              <a:t>Проектируемый национальный парк</a:t>
            </a:r>
            <a:br>
              <a:rPr lang="ru-RU" b="1" dirty="0"/>
            </a:br>
            <a:r>
              <a:rPr lang="ru-RU" b="1" dirty="0"/>
              <a:t>«Нижегородское Заволжье»</a:t>
            </a:r>
            <a:r>
              <a:rPr lang="en-US" b="1" dirty="0"/>
              <a:t>:</a:t>
            </a:r>
            <a:br>
              <a:rPr lang="ru-RU" b="1" dirty="0"/>
            </a:br>
            <a:r>
              <a:rPr lang="en-US" b="1" dirty="0"/>
              <a:t> </a:t>
            </a:r>
            <a:br>
              <a:rPr lang="en-US" b="1" dirty="0"/>
            </a:br>
            <a:r>
              <a:rPr lang="ru-RU" b="1" dirty="0"/>
              <a:t>Килемарский и </a:t>
            </a:r>
            <a:br>
              <a:rPr lang="ru-RU" b="1" dirty="0"/>
            </a:br>
            <a:r>
              <a:rPr lang="ru-RU" b="1" dirty="0"/>
              <a:t>Камско-</a:t>
            </a:r>
            <a:r>
              <a:rPr lang="ru-RU" b="1" dirty="0" err="1"/>
              <a:t>Бакалдинский</a:t>
            </a:r>
            <a:r>
              <a:rPr lang="ru-RU" b="1" dirty="0"/>
              <a:t> кластерные участки</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464"/>
            <a:ext cx="5753100" cy="988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Рисунок 4">
            <a:extLst>
              <a:ext uri="{FF2B5EF4-FFF2-40B4-BE49-F238E27FC236}">
                <a16:creationId xmlns:a16="http://schemas.microsoft.com/office/drawing/2014/main" id="{D06E86D8-AE3C-17DD-C372-B02A6F50C9A7}"/>
              </a:ext>
            </a:extLst>
          </p:cNvPr>
          <p:cNvPicPr>
            <a:picLocks noChangeAspect="1"/>
          </p:cNvPicPr>
          <p:nvPr/>
        </p:nvPicPr>
        <p:blipFill>
          <a:blip r:embed="rId3"/>
          <a:stretch>
            <a:fillRect/>
          </a:stretch>
        </p:blipFill>
        <p:spPr>
          <a:xfrm>
            <a:off x="8349880" y="0"/>
            <a:ext cx="2969520" cy="1174897"/>
          </a:xfrm>
          <a:prstGeom prst="rect">
            <a:avLst/>
          </a:prstGeom>
        </p:spPr>
      </p:pic>
    </p:spTree>
    <p:extLst>
      <p:ext uri="{BB962C8B-B14F-4D97-AF65-F5344CB8AC3E}">
        <p14:creationId xmlns:p14="http://schemas.microsoft.com/office/powerpoint/2010/main" val="37149575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19A58DD-E71D-ADC4-129D-1F8191B0D026}"/>
              </a:ext>
            </a:extLst>
          </p:cNvPr>
          <p:cNvSpPr>
            <a:spLocks noGrp="1"/>
          </p:cNvSpPr>
          <p:nvPr>
            <p:ph type="title"/>
          </p:nvPr>
        </p:nvSpPr>
        <p:spPr>
          <a:xfrm>
            <a:off x="838200" y="184371"/>
            <a:ext cx="10515600" cy="1325563"/>
          </a:xfrm>
        </p:spPr>
        <p:txBody>
          <a:bodyPr>
            <a:normAutofit/>
          </a:bodyPr>
          <a:lstStyle/>
          <a:p>
            <a:r>
              <a:rPr lang="ru-RU" sz="3600" dirty="0"/>
              <a:t>Лучший опыт </a:t>
            </a:r>
            <a:r>
              <a:rPr lang="ru-RU" sz="3600" dirty="0" err="1"/>
              <a:t>Кенозерского</a:t>
            </a:r>
            <a:r>
              <a:rPr lang="ru-RU" sz="3600" dirty="0"/>
              <a:t> национального парка по взаимодействию с населением:</a:t>
            </a:r>
          </a:p>
        </p:txBody>
      </p:sp>
      <p:pic>
        <p:nvPicPr>
          <p:cNvPr id="7" name="Объект 6">
            <a:extLst>
              <a:ext uri="{FF2B5EF4-FFF2-40B4-BE49-F238E27FC236}">
                <a16:creationId xmlns:a16="http://schemas.microsoft.com/office/drawing/2014/main" id="{D8C09301-BAF3-98A8-27F3-FA59EF7B6DAC}"/>
              </a:ext>
            </a:extLst>
          </p:cNvPr>
          <p:cNvPicPr>
            <a:picLocks noGrp="1" noChangeAspect="1"/>
          </p:cNvPicPr>
          <p:nvPr>
            <p:ph idx="1"/>
          </p:nvPr>
        </p:nvPicPr>
        <p:blipFill>
          <a:blip r:embed="rId2"/>
          <a:stretch>
            <a:fillRect/>
          </a:stretch>
        </p:blipFill>
        <p:spPr>
          <a:xfrm>
            <a:off x="923807" y="1597025"/>
            <a:ext cx="5400793" cy="5340110"/>
          </a:xfrm>
        </p:spPr>
      </p:pic>
      <p:pic>
        <p:nvPicPr>
          <p:cNvPr id="9" name="Рисунок 8">
            <a:extLst>
              <a:ext uri="{FF2B5EF4-FFF2-40B4-BE49-F238E27FC236}">
                <a16:creationId xmlns:a16="http://schemas.microsoft.com/office/drawing/2014/main" id="{F48F28E9-C409-87D3-A17D-137852BC2AB4}"/>
              </a:ext>
            </a:extLst>
          </p:cNvPr>
          <p:cNvPicPr>
            <a:picLocks noChangeAspect="1"/>
          </p:cNvPicPr>
          <p:nvPr/>
        </p:nvPicPr>
        <p:blipFill>
          <a:blip r:embed="rId3"/>
          <a:stretch>
            <a:fillRect/>
          </a:stretch>
        </p:blipFill>
        <p:spPr>
          <a:xfrm>
            <a:off x="6505457" y="1597025"/>
            <a:ext cx="5467468" cy="5242217"/>
          </a:xfrm>
          <a:prstGeom prst="rect">
            <a:avLst/>
          </a:prstGeom>
        </p:spPr>
      </p:pic>
    </p:spTree>
    <p:extLst>
      <p:ext uri="{BB962C8B-B14F-4D97-AF65-F5344CB8AC3E}">
        <p14:creationId xmlns:p14="http://schemas.microsoft.com/office/powerpoint/2010/main" val="29012511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19A58DD-E71D-ADC4-129D-1F8191B0D026}"/>
              </a:ext>
            </a:extLst>
          </p:cNvPr>
          <p:cNvSpPr>
            <a:spLocks noGrp="1"/>
          </p:cNvSpPr>
          <p:nvPr>
            <p:ph type="title"/>
          </p:nvPr>
        </p:nvSpPr>
        <p:spPr>
          <a:xfrm>
            <a:off x="838199" y="184372"/>
            <a:ext cx="10515600" cy="1325563"/>
          </a:xfrm>
        </p:spPr>
        <p:txBody>
          <a:bodyPr>
            <a:normAutofit/>
          </a:bodyPr>
          <a:lstStyle/>
          <a:p>
            <a:r>
              <a:rPr lang="ru-RU" sz="3200" dirty="0"/>
              <a:t>Лучший опыт </a:t>
            </a:r>
            <a:r>
              <a:rPr lang="ru-RU" sz="3200" dirty="0" err="1"/>
              <a:t>Кенозерского</a:t>
            </a:r>
            <a:r>
              <a:rPr lang="ru-RU" sz="3200" dirty="0"/>
              <a:t> национального парка по взаимодействию с населением:</a:t>
            </a:r>
          </a:p>
        </p:txBody>
      </p:sp>
      <p:pic>
        <p:nvPicPr>
          <p:cNvPr id="7" name="Объект 6">
            <a:extLst>
              <a:ext uri="{FF2B5EF4-FFF2-40B4-BE49-F238E27FC236}">
                <a16:creationId xmlns:a16="http://schemas.microsoft.com/office/drawing/2014/main" id="{DC75C97C-D1CE-24D2-6929-81B177993F68}"/>
              </a:ext>
            </a:extLst>
          </p:cNvPr>
          <p:cNvPicPr>
            <a:picLocks noGrp="1" noChangeAspect="1"/>
          </p:cNvPicPr>
          <p:nvPr>
            <p:ph idx="1"/>
          </p:nvPr>
        </p:nvPicPr>
        <p:blipFill>
          <a:blip r:embed="rId2"/>
          <a:stretch>
            <a:fillRect/>
          </a:stretch>
        </p:blipFill>
        <p:spPr>
          <a:xfrm>
            <a:off x="774213" y="1797050"/>
            <a:ext cx="10643573" cy="4965700"/>
          </a:xfrm>
        </p:spPr>
      </p:pic>
    </p:spTree>
    <p:extLst>
      <p:ext uri="{BB962C8B-B14F-4D97-AF65-F5344CB8AC3E}">
        <p14:creationId xmlns:p14="http://schemas.microsoft.com/office/powerpoint/2010/main" val="37704614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19A58DD-E71D-ADC4-129D-1F8191B0D026}"/>
              </a:ext>
            </a:extLst>
          </p:cNvPr>
          <p:cNvSpPr>
            <a:spLocks noGrp="1"/>
          </p:cNvSpPr>
          <p:nvPr>
            <p:ph type="title"/>
          </p:nvPr>
        </p:nvSpPr>
        <p:spPr/>
        <p:txBody>
          <a:bodyPr>
            <a:normAutofit/>
          </a:bodyPr>
          <a:lstStyle/>
          <a:p>
            <a:r>
              <a:rPr lang="ru-RU" sz="3200" dirty="0"/>
              <a:t>Лучший опыт </a:t>
            </a:r>
            <a:r>
              <a:rPr lang="ru-RU" sz="3200" dirty="0" err="1"/>
              <a:t>Кенозерского</a:t>
            </a:r>
            <a:r>
              <a:rPr lang="ru-RU" sz="3200" dirty="0"/>
              <a:t> национального парка по взаимодействию с населением:</a:t>
            </a:r>
          </a:p>
        </p:txBody>
      </p:sp>
      <p:pic>
        <p:nvPicPr>
          <p:cNvPr id="7" name="Объект 6">
            <a:extLst>
              <a:ext uri="{FF2B5EF4-FFF2-40B4-BE49-F238E27FC236}">
                <a16:creationId xmlns:a16="http://schemas.microsoft.com/office/drawing/2014/main" id="{5B52B3E2-D3EC-5665-D818-A17B38B5B662}"/>
              </a:ext>
            </a:extLst>
          </p:cNvPr>
          <p:cNvPicPr>
            <a:picLocks noGrp="1" noChangeAspect="1"/>
          </p:cNvPicPr>
          <p:nvPr>
            <p:ph idx="1"/>
          </p:nvPr>
        </p:nvPicPr>
        <p:blipFill>
          <a:blip r:embed="rId2"/>
          <a:stretch>
            <a:fillRect/>
          </a:stretch>
        </p:blipFill>
        <p:spPr>
          <a:xfrm>
            <a:off x="76200" y="2383616"/>
            <a:ext cx="12115800" cy="3793539"/>
          </a:xfrm>
        </p:spPr>
      </p:pic>
    </p:spTree>
    <p:extLst>
      <p:ext uri="{BB962C8B-B14F-4D97-AF65-F5344CB8AC3E}">
        <p14:creationId xmlns:p14="http://schemas.microsoft.com/office/powerpoint/2010/main" val="11861209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19A58DD-E71D-ADC4-129D-1F8191B0D026}"/>
              </a:ext>
            </a:extLst>
          </p:cNvPr>
          <p:cNvSpPr>
            <a:spLocks noGrp="1"/>
          </p:cNvSpPr>
          <p:nvPr>
            <p:ph type="title"/>
          </p:nvPr>
        </p:nvSpPr>
        <p:spPr>
          <a:xfrm>
            <a:off x="838200" y="120576"/>
            <a:ext cx="10515600" cy="1325563"/>
          </a:xfrm>
        </p:spPr>
        <p:txBody>
          <a:bodyPr>
            <a:normAutofit/>
          </a:bodyPr>
          <a:lstStyle/>
          <a:p>
            <a:r>
              <a:rPr lang="ru-RU" sz="3200" dirty="0"/>
              <a:t>Лучший опыт </a:t>
            </a:r>
            <a:r>
              <a:rPr lang="ru-RU" sz="3200" dirty="0" err="1"/>
              <a:t>Кенозерского</a:t>
            </a:r>
            <a:r>
              <a:rPr lang="ru-RU" sz="3200" dirty="0"/>
              <a:t> национального парка по взаимодействию с населением:</a:t>
            </a:r>
          </a:p>
        </p:txBody>
      </p:sp>
      <p:pic>
        <p:nvPicPr>
          <p:cNvPr id="7" name="Объект 6">
            <a:extLst>
              <a:ext uri="{FF2B5EF4-FFF2-40B4-BE49-F238E27FC236}">
                <a16:creationId xmlns:a16="http://schemas.microsoft.com/office/drawing/2014/main" id="{FF46B23B-9AB4-66B2-41A4-3B0517E5F153}"/>
              </a:ext>
            </a:extLst>
          </p:cNvPr>
          <p:cNvPicPr>
            <a:picLocks noGrp="1" noChangeAspect="1"/>
          </p:cNvPicPr>
          <p:nvPr>
            <p:ph idx="1"/>
          </p:nvPr>
        </p:nvPicPr>
        <p:blipFill>
          <a:blip r:embed="rId2"/>
          <a:stretch>
            <a:fillRect/>
          </a:stretch>
        </p:blipFill>
        <p:spPr>
          <a:xfrm>
            <a:off x="223936" y="1565275"/>
            <a:ext cx="11744128" cy="5292725"/>
          </a:xfrm>
        </p:spPr>
      </p:pic>
    </p:spTree>
    <p:extLst>
      <p:ext uri="{BB962C8B-B14F-4D97-AF65-F5344CB8AC3E}">
        <p14:creationId xmlns:p14="http://schemas.microsoft.com/office/powerpoint/2010/main" val="37538657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1CAC17-BED4-96A4-725D-FC33E9B25CDA}"/>
              </a:ext>
            </a:extLst>
          </p:cNvPr>
          <p:cNvSpPr txBox="1"/>
          <p:nvPr/>
        </p:nvSpPr>
        <p:spPr>
          <a:xfrm>
            <a:off x="407214" y="0"/>
            <a:ext cx="9910277" cy="1384995"/>
          </a:xfrm>
          <a:prstGeom prst="rect">
            <a:avLst/>
          </a:prstGeom>
          <a:noFill/>
        </p:spPr>
        <p:txBody>
          <a:bodyPr wrap="none" rtlCol="0">
            <a:spAutoFit/>
          </a:bodyPr>
          <a:lstStyle/>
          <a:p>
            <a:r>
              <a:rPr lang="ru-RU" sz="2800" dirty="0"/>
              <a:t>Расположение проектируемых кластеров национального парка</a:t>
            </a:r>
          </a:p>
          <a:p>
            <a:r>
              <a:rPr lang="ru-RU" sz="2800" dirty="0"/>
              <a:t> «Нижегородское Заволжье»</a:t>
            </a:r>
          </a:p>
          <a:p>
            <a:endParaRPr lang="ru-RU" sz="2800" dirty="0"/>
          </a:p>
        </p:txBody>
      </p:sp>
      <p:sp>
        <p:nvSpPr>
          <p:cNvPr id="3" name="Заголовок 1">
            <a:extLst>
              <a:ext uri="{FF2B5EF4-FFF2-40B4-BE49-F238E27FC236}">
                <a16:creationId xmlns:a16="http://schemas.microsoft.com/office/drawing/2014/main" id="{F45340C0-AE01-0B93-BAD4-105AE381925A}"/>
              </a:ext>
            </a:extLst>
          </p:cNvPr>
          <p:cNvSpPr>
            <a:spLocks noGrp="1"/>
          </p:cNvSpPr>
          <p:nvPr>
            <p:ph type="title"/>
          </p:nvPr>
        </p:nvSpPr>
        <p:spPr>
          <a:xfrm>
            <a:off x="183821" y="892841"/>
            <a:ext cx="3569471" cy="5747635"/>
          </a:xfrm>
        </p:spPr>
        <p:txBody>
          <a:bodyPr>
            <a:normAutofit fontScale="90000"/>
          </a:bodyPr>
          <a:lstStyle/>
          <a:p>
            <a:r>
              <a:rPr lang="ru-RU" sz="2400" dirty="0"/>
              <a:t>При проектировании </a:t>
            </a:r>
            <a:br>
              <a:rPr lang="ru-RU" sz="2400" dirty="0"/>
            </a:br>
            <a:r>
              <a:rPr lang="ru-RU" sz="2400" dirty="0"/>
              <a:t>национального парка </a:t>
            </a:r>
            <a:br>
              <a:rPr lang="ru-RU" sz="2400" dirty="0"/>
            </a:br>
            <a:r>
              <a:rPr lang="ru-RU" sz="2400" dirty="0"/>
              <a:t>«Нижегородское Заволжье» </a:t>
            </a:r>
            <a:br>
              <a:rPr lang="ru-RU" sz="2400" dirty="0"/>
            </a:br>
            <a:r>
              <a:rPr lang="ru-RU" sz="2400" dirty="0"/>
              <a:t>использован </a:t>
            </a:r>
            <a:r>
              <a:rPr lang="ru-RU" sz="2400" b="1" dirty="0"/>
              <a:t>кластерный подход: </a:t>
            </a:r>
            <a:br>
              <a:rPr lang="ru-RU" sz="2400" dirty="0"/>
            </a:br>
            <a:r>
              <a:rPr lang="ru-RU" sz="2400" dirty="0"/>
              <a:t>планируется включение в территорию парка </a:t>
            </a:r>
            <a:br>
              <a:rPr lang="ru-RU" sz="2400" dirty="0"/>
            </a:br>
            <a:r>
              <a:rPr lang="ru-RU" sz="2400" dirty="0"/>
              <a:t>пяти изолированных участков, включающих </a:t>
            </a:r>
            <a:br>
              <a:rPr lang="ru-RU" sz="2400" dirty="0"/>
            </a:br>
            <a:r>
              <a:rPr lang="ru-RU" sz="2400" dirty="0"/>
              <a:t>ценные природные комплексы с высоким </a:t>
            </a:r>
            <a:br>
              <a:rPr lang="ru-RU" sz="2400" dirty="0"/>
            </a:br>
            <a:r>
              <a:rPr lang="ru-RU" sz="2400" dirty="0"/>
              <a:t>биоразнообразием.</a:t>
            </a:r>
            <a:br>
              <a:rPr lang="ru-RU" sz="2400" dirty="0"/>
            </a:br>
            <a:br>
              <a:rPr lang="ru-RU" sz="2400" dirty="0"/>
            </a:br>
            <a:r>
              <a:rPr lang="ru-RU" sz="2400" dirty="0"/>
              <a:t>Согласованные  территории (синий цвет) значительно сокращены относительно первоначального проекта (до 20%).</a:t>
            </a:r>
            <a:endParaRPr lang="ru-RU" sz="2400" dirty="0">
              <a:solidFill>
                <a:srgbClr val="FF0000"/>
              </a:solidFill>
            </a:endParaRPr>
          </a:p>
        </p:txBody>
      </p:sp>
      <p:pic>
        <p:nvPicPr>
          <p:cNvPr id="5" name="Рисунок 4">
            <a:extLst>
              <a:ext uri="{FF2B5EF4-FFF2-40B4-BE49-F238E27FC236}">
                <a16:creationId xmlns:a16="http://schemas.microsoft.com/office/drawing/2014/main" id="{20293151-82CA-CB93-F00E-A891A735B1C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015602" y="1031613"/>
            <a:ext cx="8126809" cy="5747635"/>
          </a:xfrm>
          <a:prstGeom prst="rect">
            <a:avLst/>
          </a:prstGeom>
        </p:spPr>
      </p:pic>
    </p:spTree>
    <p:extLst>
      <p:ext uri="{BB962C8B-B14F-4D97-AF65-F5344CB8AC3E}">
        <p14:creationId xmlns:p14="http://schemas.microsoft.com/office/powerpoint/2010/main" val="41696091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83C246C4-071D-B892-A2BC-7EFDD161E8A9}"/>
              </a:ext>
            </a:extLst>
          </p:cNvPr>
          <p:cNvSpPr>
            <a:spLocks noGrp="1" noChangeArrowheads="1"/>
          </p:cNvSpPr>
          <p:nvPr>
            <p:ph type="title"/>
          </p:nvPr>
        </p:nvSpPr>
        <p:spPr bwMode="auto">
          <a:xfrm>
            <a:off x="0" y="-268541"/>
            <a:ext cx="4689104" cy="6740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ru-RU" altLang="ru-RU"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br>
            <a:r>
              <a:rPr kumimoji="0" lang="ru-RU" altLang="ru-RU" sz="36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Килемарский</a:t>
            </a:r>
            <a:br>
              <a:rPr kumimoji="0" lang="ru-RU" altLang="ru-RU" sz="36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br>
            <a:r>
              <a:rPr kumimoji="0" lang="ru-RU" altLang="ru-RU" sz="36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участок</a:t>
            </a:r>
            <a:br>
              <a:rPr kumimoji="0" lang="ru-RU" altLang="ru-RU"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br>
            <a:br>
              <a:rPr kumimoji="0" lang="ru-RU" altLang="ru-RU"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br>
            <a:br>
              <a:rPr kumimoji="0" lang="ru-RU" altLang="ru-RU"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br>
            <a:r>
              <a:rPr kumimoji="0" lang="ru-RU" altLang="ru-RU"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Территория проектирования </a:t>
            </a:r>
            <a:br>
              <a:rPr kumimoji="0" lang="ru-RU" altLang="ru-RU"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br>
            <a:r>
              <a:rPr kumimoji="0" lang="ru-RU" altLang="ru-RU"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Килемарского участка имела </a:t>
            </a:r>
            <a:br>
              <a:rPr kumimoji="0" lang="ru-RU" altLang="ru-RU"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br>
            <a:r>
              <a:rPr kumimoji="0" lang="ru-RU" altLang="ru-RU"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площадь 113 000 га. </a:t>
            </a:r>
            <a:br>
              <a:rPr kumimoji="0" lang="ru-RU" altLang="ru-RU"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br>
            <a:r>
              <a:rPr kumimoji="0" lang="ru-RU" altLang="ru-RU"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В результате изучения </a:t>
            </a:r>
            <a:br>
              <a:rPr kumimoji="0" lang="ru-RU" altLang="ru-RU"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br>
            <a:r>
              <a:rPr kumimoji="0" lang="ru-RU" altLang="ru-RU"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существующей системы </a:t>
            </a:r>
            <a:br>
              <a:rPr kumimoji="0" lang="ru-RU" altLang="ru-RU"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br>
            <a:r>
              <a:rPr kumimoji="0" lang="ru-RU" altLang="ru-RU"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природопользования и </a:t>
            </a:r>
            <a:br>
              <a:rPr kumimoji="0" lang="ru-RU" altLang="ru-RU"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br>
            <a:r>
              <a:rPr kumimoji="0" lang="ru-RU" altLang="ru-RU"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землепользования территория </a:t>
            </a:r>
            <a:br>
              <a:rPr kumimoji="0" lang="ru-RU" altLang="ru-RU"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br>
            <a:r>
              <a:rPr kumimoji="0" lang="ru-RU" altLang="ru-RU"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проектирования </a:t>
            </a:r>
            <a:br>
              <a:rPr kumimoji="0" lang="ru-RU" altLang="ru-RU"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br>
            <a:r>
              <a:rPr kumimoji="0" lang="ru-RU" altLang="ru-RU"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участка национального парка </a:t>
            </a:r>
            <a:br>
              <a:rPr kumimoji="0" lang="ru-RU" altLang="ru-RU"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br>
            <a:r>
              <a:rPr kumimoji="0" lang="ru-RU" altLang="ru-RU"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была сокращена до </a:t>
            </a:r>
            <a:r>
              <a:rPr kumimoji="0" lang="ru-RU" altLang="ru-RU" sz="2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26 801 га </a:t>
            </a:r>
            <a:br>
              <a:rPr kumimoji="0" lang="ru-RU" altLang="ru-RU" sz="2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br>
            <a:r>
              <a:rPr kumimoji="0" lang="ru-RU" altLang="ru-RU" sz="2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в границах Килемарского </a:t>
            </a:r>
            <a:br>
              <a:rPr kumimoji="0" lang="ru-RU" altLang="ru-RU" sz="2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br>
            <a:r>
              <a:rPr kumimoji="0" lang="ru-RU" altLang="ru-RU" sz="2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заказника. </a:t>
            </a:r>
            <a:endParaRPr kumimoji="0" lang="ru-RU" altLang="ru-RU" sz="2400" b="0" i="0" u="none" strike="noStrike" cap="none" normalizeH="0" baseline="0" dirty="0">
              <a:ln>
                <a:noFill/>
              </a:ln>
              <a:solidFill>
                <a:schemeClr val="tx1"/>
              </a:solidFill>
              <a:effectLst/>
              <a:latin typeface="Arial" panose="020B0604020202020204" pitchFamily="34" charset="0"/>
            </a:endParaRPr>
          </a:p>
        </p:txBody>
      </p:sp>
      <p:pic>
        <p:nvPicPr>
          <p:cNvPr id="4" name="Рисунок 3">
            <a:extLst>
              <a:ext uri="{FF2B5EF4-FFF2-40B4-BE49-F238E27FC236}">
                <a16:creationId xmlns:a16="http://schemas.microsoft.com/office/drawing/2014/main" id="{11E46BAC-3F45-5EFC-BFB0-14FB4ED77C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6146" y="145346"/>
            <a:ext cx="7615854" cy="6700875"/>
          </a:xfrm>
          <a:prstGeom prst="rect">
            <a:avLst/>
          </a:prstGeom>
        </p:spPr>
      </p:pic>
    </p:spTree>
    <p:extLst>
      <p:ext uri="{BB962C8B-B14F-4D97-AF65-F5344CB8AC3E}">
        <p14:creationId xmlns:p14="http://schemas.microsoft.com/office/powerpoint/2010/main" val="39123739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5A07058-E6C4-B99F-966C-29538A872212}"/>
              </a:ext>
            </a:extLst>
          </p:cNvPr>
          <p:cNvSpPr txBox="1"/>
          <p:nvPr/>
        </p:nvSpPr>
        <p:spPr>
          <a:xfrm>
            <a:off x="0" y="343723"/>
            <a:ext cx="6214730" cy="4693593"/>
          </a:xfrm>
          <a:prstGeom prst="rect">
            <a:avLst/>
          </a:prstGeom>
          <a:noFill/>
        </p:spPr>
        <p:txBody>
          <a:bodyPr wrap="square">
            <a:spAutoFit/>
          </a:bodyPr>
          <a:lstStyle/>
          <a:p>
            <a:r>
              <a:rPr kumimoji="0" lang="ru-RU" altLang="ru-RU" sz="23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Килемарский участок </a:t>
            </a:r>
          </a:p>
          <a:p>
            <a:r>
              <a:rPr kumimoji="0" lang="ru-RU" altLang="ru-RU" sz="23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проектируемого национального </a:t>
            </a:r>
          </a:p>
          <a:p>
            <a:r>
              <a:rPr kumimoji="0" lang="ru-RU" altLang="ru-RU" sz="23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парка «Нижегородское Заволжье»</a:t>
            </a:r>
          </a:p>
          <a:p>
            <a:r>
              <a:rPr kumimoji="0" lang="ru-RU" altLang="ru-RU" sz="23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имеет площадь 26801 га. </a:t>
            </a:r>
          </a:p>
          <a:p>
            <a:r>
              <a:rPr kumimoji="0" lang="ru-RU" altLang="ru-RU" sz="23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Он находится на территории двух муниципальных образований Нижегородской области: </a:t>
            </a:r>
          </a:p>
          <a:p>
            <a:r>
              <a:rPr kumimoji="0" lang="ru-RU" altLang="ru-RU" sz="23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на северо-востоке </a:t>
            </a:r>
            <a:br>
              <a:rPr kumimoji="0" lang="ru-RU" altLang="ru-RU" sz="23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br>
            <a:r>
              <a:rPr kumimoji="0" lang="ru-RU" altLang="ru-RU" sz="23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Воскресенского и юго-западе </a:t>
            </a:r>
          </a:p>
          <a:p>
            <a:r>
              <a:rPr kumimoji="0" lang="ru-RU" altLang="ru-RU" sz="23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Шарангского районов. </a:t>
            </a:r>
          </a:p>
          <a:p>
            <a:r>
              <a:rPr kumimoji="0" lang="ru-RU" altLang="ru-RU" sz="23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Площадь участка в Воскресенском</a:t>
            </a:r>
          </a:p>
          <a:p>
            <a:r>
              <a:rPr kumimoji="0" lang="ru-RU" altLang="ru-RU" sz="23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районе – </a:t>
            </a:r>
            <a:r>
              <a:rPr lang="ru-RU" sz="2300" dirty="0">
                <a:effectLst/>
                <a:latin typeface="Arial" panose="020B0604020202020204" pitchFamily="34" charset="0"/>
                <a:ea typeface="Times New Roman" panose="02020603050405020304" pitchFamily="18" charset="0"/>
                <a:cs typeface="Arial" panose="020B0604020202020204" pitchFamily="34" charset="0"/>
              </a:rPr>
              <a:t>9943 </a:t>
            </a:r>
            <a:r>
              <a:rPr kumimoji="0" lang="ru-RU" altLang="ru-RU" sz="23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га, </a:t>
            </a:r>
          </a:p>
          <a:p>
            <a:r>
              <a:rPr kumimoji="0" lang="ru-RU" altLang="ru-RU" sz="23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в Шарангском районе – 16858 га.</a:t>
            </a:r>
            <a:endParaRPr lang="ru-RU" sz="2300" dirty="0"/>
          </a:p>
        </p:txBody>
      </p:sp>
      <p:pic>
        <p:nvPicPr>
          <p:cNvPr id="3" name="Рисунок 2">
            <a:extLst>
              <a:ext uri="{FF2B5EF4-FFF2-40B4-BE49-F238E27FC236}">
                <a16:creationId xmlns:a16="http://schemas.microsoft.com/office/drawing/2014/main" id="{EB1CCC79-0B45-6725-69B3-68F0A47C89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5803" y="343723"/>
            <a:ext cx="6986197" cy="6374683"/>
          </a:xfrm>
          <a:prstGeom prst="rect">
            <a:avLst/>
          </a:prstGeom>
        </p:spPr>
      </p:pic>
    </p:spTree>
    <p:extLst>
      <p:ext uri="{BB962C8B-B14F-4D97-AF65-F5344CB8AC3E}">
        <p14:creationId xmlns:p14="http://schemas.microsoft.com/office/powerpoint/2010/main" val="2053928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a:extLst>
              <a:ext uri="{FF2B5EF4-FFF2-40B4-BE49-F238E27FC236}">
                <a16:creationId xmlns:a16="http://schemas.microsoft.com/office/drawing/2014/main" id="{6B2E4BEE-8EAE-8349-7219-A53E099E6C42}"/>
              </a:ext>
            </a:extLst>
          </p:cNvPr>
          <p:cNvSpPr>
            <a:spLocks noGrp="1"/>
          </p:cNvSpPr>
          <p:nvPr>
            <p:ph idx="4294967295"/>
          </p:nvPr>
        </p:nvSpPr>
        <p:spPr>
          <a:xfrm>
            <a:off x="575353" y="315323"/>
            <a:ext cx="11260476" cy="6542677"/>
          </a:xfrm>
        </p:spPr>
        <p:txBody>
          <a:bodyPr>
            <a:normAutofit/>
          </a:bodyPr>
          <a:lstStyle/>
          <a:p>
            <a:pPr indent="0" algn="just">
              <a:spcAft>
                <a:spcPts val="0"/>
              </a:spcAft>
              <a:buNone/>
            </a:pPr>
            <a:r>
              <a:rPr lang="ru-RU" sz="2400" dirty="0">
                <a:effectLst/>
                <a:latin typeface="Times New Roman" panose="02020603050405020304" pitchFamily="18" charset="0"/>
                <a:ea typeface="Times New Roman" panose="02020603050405020304" pitchFamily="18" charset="0"/>
              </a:rPr>
              <a:t>В состав территории Килемарского участка национального парка входят только земли государственного лесного фонда; здесь отсутствуют земельные участки, относящиеся к землям сельских поселений, земельные участки, оформленные в частную собственность. </a:t>
            </a:r>
          </a:p>
          <a:p>
            <a:pPr indent="0" algn="just">
              <a:spcAft>
                <a:spcPts val="0"/>
              </a:spcAft>
              <a:buNone/>
            </a:pPr>
            <a:r>
              <a:rPr lang="ru-RU" sz="2400" dirty="0">
                <a:effectLst/>
                <a:latin typeface="Times New Roman" panose="02020603050405020304" pitchFamily="18" charset="0"/>
                <a:ea typeface="Times New Roman" panose="02020603050405020304" pitchFamily="18" charset="0"/>
              </a:rPr>
              <a:t>В положении о национальном парке для жителей населенных пунктов, находящихся возле границ национального парка, будет предусмотрена возможность свободного посещения территории Килемарского участка (рекреационной и особо охраняемой зон).</a:t>
            </a:r>
          </a:p>
          <a:p>
            <a:pPr marL="0" indent="0">
              <a:buNone/>
            </a:pPr>
            <a:br>
              <a:rPr lang="ru-RU" sz="2400" dirty="0">
                <a:latin typeface="+mj-lt"/>
              </a:rPr>
            </a:br>
            <a:endParaRPr lang="ru-RU" sz="2400" dirty="0">
              <a:latin typeface="+mj-lt"/>
            </a:endParaRPr>
          </a:p>
          <a:p>
            <a:endParaRPr lang="ru-RU" sz="3100" dirty="0"/>
          </a:p>
        </p:txBody>
      </p:sp>
    </p:spTree>
    <p:extLst>
      <p:ext uri="{BB962C8B-B14F-4D97-AF65-F5344CB8AC3E}">
        <p14:creationId xmlns:p14="http://schemas.microsoft.com/office/powerpoint/2010/main" val="41797375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0DF3E8B-E09D-6E25-DD6E-E6A68081B253}"/>
              </a:ext>
            </a:extLst>
          </p:cNvPr>
          <p:cNvSpPr txBox="1"/>
          <p:nvPr/>
        </p:nvSpPr>
        <p:spPr>
          <a:xfrm>
            <a:off x="114300" y="196702"/>
            <a:ext cx="4814619" cy="5262979"/>
          </a:xfrm>
          <a:prstGeom prst="rect">
            <a:avLst/>
          </a:prstGeom>
          <a:noFill/>
        </p:spPr>
        <p:txBody>
          <a:bodyPr wrap="square">
            <a:spAutoFit/>
          </a:bodyPr>
          <a:lstStyle/>
          <a:p>
            <a:pPr marL="0" marR="0" lvl="0" indent="457200" defTabSz="914400" rtl="0" eaLnBrk="0" fontAlgn="base" latinLnBrk="0" hangingPunct="0">
              <a:lnSpc>
                <a:spcPct val="100000"/>
              </a:lnSpc>
              <a:spcBef>
                <a:spcPct val="0"/>
              </a:spcBef>
              <a:spcAft>
                <a:spcPct val="0"/>
              </a:spcAft>
              <a:buClrTx/>
              <a:buSzTx/>
              <a:buFontTx/>
              <a:buNone/>
              <a:tabLst/>
            </a:pPr>
            <a:r>
              <a:rPr kumimoji="0" lang="ru-RU" altLang="ru-RU" sz="2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Участок национального парка предлагается организовать на базе Килемарского государственного природного комплексного заказника областного значения. </a:t>
            </a:r>
          </a:p>
          <a:p>
            <a:pPr marL="0" marR="0" lvl="0" indent="457200" defTabSz="914400" rtl="0" eaLnBrk="0" fontAlgn="base" latinLnBrk="0" hangingPunct="0">
              <a:lnSpc>
                <a:spcPct val="100000"/>
              </a:lnSpc>
              <a:spcBef>
                <a:spcPct val="0"/>
              </a:spcBef>
              <a:spcAft>
                <a:spcPct val="0"/>
              </a:spcAft>
              <a:buClrTx/>
              <a:buSzTx/>
              <a:buFontTx/>
              <a:buNone/>
              <a:tabLst/>
            </a:pPr>
            <a:endParaRPr lang="ru-RU" altLang="ru-RU" sz="2400" dirty="0">
              <a:latin typeface="Arial" panose="020B0604020202020204" pitchFamily="34" charset="0"/>
              <a:ea typeface="Times New Roman" panose="02020603050405020304" pitchFamily="18" charset="0"/>
            </a:endParaRPr>
          </a:p>
          <a:p>
            <a:pPr marL="0" marR="0" lvl="0" indent="457200" defTabSz="914400" rtl="0" eaLnBrk="0" fontAlgn="base" latinLnBrk="0" hangingPunct="0">
              <a:lnSpc>
                <a:spcPct val="100000"/>
              </a:lnSpc>
              <a:spcBef>
                <a:spcPct val="0"/>
              </a:spcBef>
              <a:spcAft>
                <a:spcPct val="0"/>
              </a:spcAft>
              <a:buClrTx/>
              <a:buSzTx/>
              <a:buFontTx/>
              <a:buNone/>
              <a:tabLst/>
            </a:pPr>
            <a:r>
              <a:rPr kumimoji="0" lang="ru-RU" altLang="ru-RU" sz="2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Вопрос о целесообразности создания здесь особо охраняемой территории федерального значения неоднократно поднимался нижегородскими учеными начиная с 1986 г.</a:t>
            </a:r>
            <a:endParaRPr kumimoji="0" lang="ru-RU" altLang="ru-RU" sz="2400" b="0" i="0" u="none" strike="noStrike" cap="none" normalizeH="0" baseline="0" dirty="0">
              <a:ln>
                <a:noFill/>
              </a:ln>
              <a:solidFill>
                <a:schemeClr val="tx1"/>
              </a:solidFill>
              <a:effectLst/>
              <a:latin typeface="Arial" panose="020B0604020202020204" pitchFamily="34" charset="0"/>
            </a:endParaRPr>
          </a:p>
        </p:txBody>
      </p:sp>
      <p:pic>
        <p:nvPicPr>
          <p:cNvPr id="3" name="Рисунок 2">
            <a:extLst>
              <a:ext uri="{FF2B5EF4-FFF2-40B4-BE49-F238E27FC236}">
                <a16:creationId xmlns:a16="http://schemas.microsoft.com/office/drawing/2014/main" id="{B3870484-0F5E-58E7-BEF7-836FEDC199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6341" y="0"/>
            <a:ext cx="7175659" cy="6827044"/>
          </a:xfrm>
          <a:prstGeom prst="rect">
            <a:avLst/>
          </a:prstGeom>
        </p:spPr>
      </p:pic>
    </p:spTree>
    <p:extLst>
      <p:ext uri="{BB962C8B-B14F-4D97-AF65-F5344CB8AC3E}">
        <p14:creationId xmlns:p14="http://schemas.microsoft.com/office/powerpoint/2010/main" val="42015514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1E421F9-1195-059A-C2DE-624D188D86A5}"/>
              </a:ext>
            </a:extLst>
          </p:cNvPr>
          <p:cNvSpPr>
            <a:spLocks noGrp="1"/>
          </p:cNvSpPr>
          <p:nvPr>
            <p:ph type="title"/>
          </p:nvPr>
        </p:nvSpPr>
        <p:spPr>
          <a:xfrm>
            <a:off x="572386" y="-244549"/>
            <a:ext cx="10515600" cy="1325563"/>
          </a:xfrm>
        </p:spPr>
        <p:txBody>
          <a:bodyPr>
            <a:normAutofit/>
          </a:bodyPr>
          <a:lstStyle/>
          <a:p>
            <a:r>
              <a:rPr lang="ru-RU" sz="3600" dirty="0"/>
              <a:t>Ценность и уникальность Килемарского участка</a:t>
            </a:r>
          </a:p>
        </p:txBody>
      </p:sp>
      <p:pic>
        <p:nvPicPr>
          <p:cNvPr id="6" name="Рисунок 5">
            <a:extLst>
              <a:ext uri="{FF2B5EF4-FFF2-40B4-BE49-F238E27FC236}">
                <a16:creationId xmlns:a16="http://schemas.microsoft.com/office/drawing/2014/main" id="{B7CADD2B-3A9B-F279-E93B-1221A0EBB80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089451" y="967563"/>
            <a:ext cx="7102549" cy="5326912"/>
          </a:xfrm>
          <a:prstGeom prst="rect">
            <a:avLst/>
          </a:prstGeom>
        </p:spPr>
      </p:pic>
      <p:sp>
        <p:nvSpPr>
          <p:cNvPr id="8" name="TextBox 7">
            <a:extLst>
              <a:ext uri="{FF2B5EF4-FFF2-40B4-BE49-F238E27FC236}">
                <a16:creationId xmlns:a16="http://schemas.microsoft.com/office/drawing/2014/main" id="{2F749AE0-E15C-A884-BF02-1D570D494383}"/>
              </a:ext>
            </a:extLst>
          </p:cNvPr>
          <p:cNvSpPr txBox="1"/>
          <p:nvPr/>
        </p:nvSpPr>
        <p:spPr>
          <a:xfrm>
            <a:off x="146197" y="728077"/>
            <a:ext cx="4943254" cy="4893647"/>
          </a:xfrm>
          <a:prstGeom prst="rect">
            <a:avLst/>
          </a:prstGeom>
          <a:noFill/>
        </p:spPr>
        <p:txBody>
          <a:bodyPr wrap="square">
            <a:spAutoFit/>
          </a:bodyPr>
          <a:lstStyle/>
          <a:p>
            <a:r>
              <a:rPr lang="ru-RU" sz="2400" dirty="0">
                <a:solidFill>
                  <a:srgbClr val="000000"/>
                </a:solidFill>
                <a:effectLst/>
                <a:latin typeface="Times New Roman" panose="02020603050405020304" pitchFamily="18" charset="0"/>
                <a:ea typeface="Times New Roman" panose="02020603050405020304" pitchFamily="18" charset="0"/>
              </a:rPr>
              <a:t>Среди остро нуждающихся в охране экосистем региона – </a:t>
            </a:r>
            <a:r>
              <a:rPr lang="ru-RU" sz="2400" b="1" dirty="0" err="1">
                <a:solidFill>
                  <a:srgbClr val="000000"/>
                </a:solidFill>
                <a:effectLst/>
                <a:latin typeface="Times New Roman" panose="02020603050405020304" pitchFamily="18" charset="0"/>
                <a:ea typeface="Times New Roman" panose="02020603050405020304" pitchFamily="18" charset="0"/>
              </a:rPr>
              <a:t>высоковозрастные</a:t>
            </a:r>
            <a:r>
              <a:rPr lang="ru-RU" sz="2400" b="1" dirty="0">
                <a:solidFill>
                  <a:srgbClr val="000000"/>
                </a:solidFill>
                <a:effectLst/>
                <a:latin typeface="Times New Roman" panose="02020603050405020304" pitchFamily="18" charset="0"/>
                <a:ea typeface="Times New Roman" panose="02020603050405020304" pitchFamily="18" charset="0"/>
              </a:rPr>
              <a:t> </a:t>
            </a:r>
            <a:r>
              <a:rPr lang="ru-RU" sz="2400" b="1" dirty="0" err="1">
                <a:solidFill>
                  <a:srgbClr val="000000"/>
                </a:solidFill>
                <a:effectLst/>
                <a:latin typeface="Times New Roman" panose="02020603050405020304" pitchFamily="18" charset="0"/>
                <a:ea typeface="Times New Roman" panose="02020603050405020304" pitchFamily="18" charset="0"/>
              </a:rPr>
              <a:t>южнотаежные</a:t>
            </a:r>
            <a:r>
              <a:rPr lang="ru-RU" sz="2400" b="1" dirty="0">
                <a:solidFill>
                  <a:srgbClr val="000000"/>
                </a:solidFill>
                <a:effectLst/>
                <a:latin typeface="Times New Roman" panose="02020603050405020304" pitchFamily="18" charset="0"/>
                <a:ea typeface="Times New Roman" panose="02020603050405020304" pitchFamily="18" charset="0"/>
              </a:rPr>
              <a:t> темнохвойные леса</a:t>
            </a:r>
            <a:r>
              <a:rPr lang="ru-RU" sz="2400" dirty="0">
                <a:solidFill>
                  <a:srgbClr val="000000"/>
                </a:solidFill>
                <a:effectLst/>
                <a:latin typeface="Times New Roman" panose="02020603050405020304" pitchFamily="18" charset="0"/>
                <a:ea typeface="Times New Roman" panose="02020603050405020304" pitchFamily="18" charset="0"/>
              </a:rPr>
              <a:t>. Их сохранность в Нижегородской области составляет 2% от площади былого распространения. На данном участке сохранилась система наиболее крупных в Нижегородской области фрагментов </a:t>
            </a:r>
            <a:r>
              <a:rPr lang="ru-RU" sz="2400" dirty="0" err="1">
                <a:solidFill>
                  <a:srgbClr val="000000"/>
                </a:solidFill>
                <a:effectLst/>
                <a:latin typeface="Times New Roman" panose="02020603050405020304" pitchFamily="18" charset="0"/>
                <a:ea typeface="Times New Roman" panose="02020603050405020304" pitchFamily="18" charset="0"/>
              </a:rPr>
              <a:t>малонарушенных</a:t>
            </a:r>
            <a:r>
              <a:rPr lang="ru-RU" sz="2400" dirty="0">
                <a:solidFill>
                  <a:srgbClr val="000000"/>
                </a:solidFill>
                <a:effectLst/>
                <a:latin typeface="Times New Roman" panose="02020603050405020304" pitchFamily="18" charset="0"/>
                <a:ea typeface="Times New Roman" panose="02020603050405020304" pitchFamily="18" charset="0"/>
              </a:rPr>
              <a:t> </a:t>
            </a:r>
            <a:r>
              <a:rPr lang="ru-RU" sz="2400" dirty="0" err="1">
                <a:solidFill>
                  <a:srgbClr val="000000"/>
                </a:solidFill>
                <a:effectLst/>
                <a:latin typeface="Times New Roman" panose="02020603050405020304" pitchFamily="18" charset="0"/>
                <a:ea typeface="Times New Roman" panose="02020603050405020304" pitchFamily="18" charset="0"/>
              </a:rPr>
              <a:t>южнотаежных</a:t>
            </a:r>
            <a:r>
              <a:rPr lang="ru-RU" sz="2400" dirty="0">
                <a:solidFill>
                  <a:srgbClr val="000000"/>
                </a:solidFill>
                <a:effectLst/>
                <a:latin typeface="Times New Roman" panose="02020603050405020304" pitchFamily="18" charset="0"/>
                <a:ea typeface="Times New Roman" panose="02020603050405020304" pitchFamily="18" charset="0"/>
              </a:rPr>
              <a:t> лесов с дубравными элементами – </a:t>
            </a:r>
            <a:r>
              <a:rPr lang="ru-RU" sz="2400" dirty="0" err="1">
                <a:solidFill>
                  <a:srgbClr val="000000"/>
                </a:solidFill>
                <a:effectLst/>
                <a:latin typeface="Times New Roman" panose="02020603050405020304" pitchFamily="18" charset="0"/>
                <a:ea typeface="Times New Roman" panose="02020603050405020304" pitchFamily="18" charset="0"/>
              </a:rPr>
              <a:t>широкотравных</a:t>
            </a:r>
            <a:r>
              <a:rPr lang="ru-RU" sz="2400" dirty="0">
                <a:solidFill>
                  <a:srgbClr val="000000"/>
                </a:solidFill>
                <a:effectLst/>
                <a:latin typeface="Times New Roman" panose="02020603050405020304" pitchFamily="18" charset="0"/>
                <a:ea typeface="Times New Roman" panose="02020603050405020304" pitchFamily="18" charset="0"/>
              </a:rPr>
              <a:t> раменей.</a:t>
            </a:r>
            <a:endParaRPr lang="ru-RU" sz="2400" dirty="0"/>
          </a:p>
        </p:txBody>
      </p:sp>
    </p:spTree>
    <p:extLst>
      <p:ext uri="{BB962C8B-B14F-4D97-AF65-F5344CB8AC3E}">
        <p14:creationId xmlns:p14="http://schemas.microsoft.com/office/powerpoint/2010/main" val="30487447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47528" y="116632"/>
            <a:ext cx="8640960" cy="720080"/>
          </a:xfrm>
        </p:spPr>
        <p:txBody>
          <a:bodyPr>
            <a:normAutofit/>
          </a:bodyPr>
          <a:lstStyle/>
          <a:p>
            <a:r>
              <a:rPr lang="ru-RU" sz="3200" b="1" dirty="0"/>
              <a:t>1. Правовые основания</a:t>
            </a:r>
          </a:p>
        </p:txBody>
      </p:sp>
      <p:sp>
        <p:nvSpPr>
          <p:cNvPr id="3" name="Объект 2"/>
          <p:cNvSpPr>
            <a:spLocks noGrp="1"/>
          </p:cNvSpPr>
          <p:nvPr>
            <p:ph idx="1"/>
          </p:nvPr>
        </p:nvSpPr>
        <p:spPr>
          <a:xfrm>
            <a:off x="1559496" y="1124744"/>
            <a:ext cx="9001000" cy="5472608"/>
          </a:xfrm>
        </p:spPr>
        <p:txBody>
          <a:bodyPr>
            <a:normAutofit fontScale="92500"/>
          </a:bodyPr>
          <a:lstStyle/>
          <a:p>
            <a:pPr algn="just"/>
            <a:r>
              <a:rPr lang="ru-RU" b="1" spc="40" dirty="0">
                <a:solidFill>
                  <a:srgbClr val="000000"/>
                </a:solidFill>
                <a:latin typeface="Calibri Light" panose="020F0302020204030204" pitchFamily="34" charset="0"/>
                <a:ea typeface="Calibri"/>
                <a:cs typeface="Calibri Light" panose="020F0302020204030204" pitchFamily="34" charset="0"/>
              </a:rPr>
              <a:t>Национальный парк «Нижегородское Заволжье»</a:t>
            </a:r>
            <a:r>
              <a:rPr lang="ru-RU" spc="40" dirty="0">
                <a:solidFill>
                  <a:srgbClr val="000000"/>
                </a:solidFill>
                <a:latin typeface="Calibri Light" panose="020F0302020204030204" pitchFamily="34" charset="0"/>
                <a:ea typeface="Calibri"/>
                <a:cs typeface="Calibri Light" panose="020F0302020204030204" pitchFamily="34" charset="0"/>
              </a:rPr>
              <a:t> </a:t>
            </a:r>
            <a:r>
              <a:rPr lang="ru-RU" b="1" spc="40" dirty="0">
                <a:solidFill>
                  <a:srgbClr val="FF0000"/>
                </a:solidFill>
                <a:latin typeface="Calibri Light" panose="020F0302020204030204" pitchFamily="34" charset="0"/>
                <a:ea typeface="Calibri"/>
                <a:cs typeface="Calibri Light" panose="020F0302020204030204" pitchFamily="34" charset="0"/>
              </a:rPr>
              <a:t>планируется создать в Нижегородской области в 2022 г.</a:t>
            </a:r>
            <a:r>
              <a:rPr lang="ru-RU" b="1" spc="40" dirty="0">
                <a:solidFill>
                  <a:srgbClr val="000000"/>
                </a:solidFill>
                <a:latin typeface="Calibri Light" panose="020F0302020204030204" pitchFamily="34" charset="0"/>
                <a:ea typeface="Calibri"/>
                <a:cs typeface="Calibri Light" panose="020F0302020204030204" pitchFamily="34" charset="0"/>
              </a:rPr>
              <a:t> </a:t>
            </a:r>
            <a:r>
              <a:rPr lang="ru-RU" spc="40" dirty="0">
                <a:solidFill>
                  <a:srgbClr val="000000"/>
                </a:solidFill>
                <a:latin typeface="Calibri Light" panose="020F0302020204030204" pitchFamily="34" charset="0"/>
                <a:ea typeface="Calibri"/>
                <a:cs typeface="Calibri Light" panose="020F0302020204030204" pitchFamily="34" charset="0"/>
              </a:rPr>
              <a:t>в </a:t>
            </a:r>
            <a:r>
              <a:rPr lang="ru-RU" dirty="0">
                <a:effectLst/>
                <a:latin typeface="Calibri Light" panose="020F0302020204030204" pitchFamily="34" charset="0"/>
                <a:ea typeface="Times New Roman"/>
                <a:cs typeface="Calibri Light" panose="020F0302020204030204" pitchFamily="34" charset="0"/>
              </a:rPr>
              <a:t>рамках федерального проекта «Сохранение биологического разнообразия и развитие экологического туризма» </a:t>
            </a:r>
            <a:r>
              <a:rPr lang="ru-RU" b="1" dirty="0">
                <a:effectLst/>
                <a:latin typeface="Calibri Light" panose="020F0302020204030204" pitchFamily="34" charset="0"/>
                <a:ea typeface="Times New Roman"/>
                <a:cs typeface="Calibri Light" panose="020F0302020204030204" pitchFamily="34" charset="0"/>
              </a:rPr>
              <a:t>национального проекта «Экология»</a:t>
            </a:r>
            <a:r>
              <a:rPr lang="ru-RU" dirty="0">
                <a:effectLst/>
                <a:latin typeface="Calibri Light" panose="020F0302020204030204" pitchFamily="34" charset="0"/>
                <a:ea typeface="Times New Roman"/>
                <a:cs typeface="Calibri Light" panose="020F0302020204030204" pitchFamily="34" charset="0"/>
              </a:rPr>
              <a:t>, паспорт которого утвержден протоколом заседания проектного комитета по национальному проекту «Экология» от 25 апреля 2019 г. № 2 (п. 4 раздела 1) в подсистеме управления национальными проектами ГИИС «Электронный бюджет», во исполнение </a:t>
            </a:r>
            <a:r>
              <a:rPr lang="ru-RU" b="1" dirty="0">
                <a:effectLst/>
                <a:latin typeface="Calibri Light" panose="020F0302020204030204" pitchFamily="34" charset="0"/>
                <a:ea typeface="Times New Roman"/>
                <a:cs typeface="Calibri Light" panose="020F0302020204030204" pitchFamily="34" charset="0"/>
              </a:rPr>
              <a:t>Указа Президента Российской Федерации от 7 мая 2018 г.  № 204 «О национальных целях и стратегических задачах развития Российской Федерации на период до 2024 года»</a:t>
            </a:r>
            <a:r>
              <a:rPr lang="ru-RU" dirty="0">
                <a:effectLst/>
                <a:latin typeface="Calibri Light" panose="020F0302020204030204" pitchFamily="34" charset="0"/>
                <a:ea typeface="Times New Roman"/>
                <a:cs typeface="Calibri Light" panose="020F0302020204030204" pitchFamily="34" charset="0"/>
              </a:rPr>
              <a:t> (в редакции указов Президента Российской Федерации от 19.07.2018 № 444, от 21.07.2020 № 474)</a:t>
            </a:r>
            <a:endParaRPr lang="ru-RU"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2110518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1E421F9-1195-059A-C2DE-624D188D86A5}"/>
              </a:ext>
            </a:extLst>
          </p:cNvPr>
          <p:cNvSpPr>
            <a:spLocks noGrp="1"/>
          </p:cNvSpPr>
          <p:nvPr>
            <p:ph type="title"/>
          </p:nvPr>
        </p:nvSpPr>
        <p:spPr>
          <a:xfrm>
            <a:off x="572386" y="-244549"/>
            <a:ext cx="10515600" cy="1325563"/>
          </a:xfrm>
        </p:spPr>
        <p:txBody>
          <a:bodyPr>
            <a:normAutofit/>
          </a:bodyPr>
          <a:lstStyle/>
          <a:p>
            <a:r>
              <a:rPr lang="ru-RU" sz="3600" dirty="0"/>
              <a:t>Ценность и уникальность Килемарского участка</a:t>
            </a:r>
          </a:p>
        </p:txBody>
      </p:sp>
      <p:sp>
        <p:nvSpPr>
          <p:cNvPr id="8" name="TextBox 7">
            <a:extLst>
              <a:ext uri="{FF2B5EF4-FFF2-40B4-BE49-F238E27FC236}">
                <a16:creationId xmlns:a16="http://schemas.microsoft.com/office/drawing/2014/main" id="{2F749AE0-E15C-A884-BF02-1D570D494383}"/>
              </a:ext>
            </a:extLst>
          </p:cNvPr>
          <p:cNvSpPr txBox="1"/>
          <p:nvPr/>
        </p:nvSpPr>
        <p:spPr>
          <a:xfrm>
            <a:off x="146197" y="728077"/>
            <a:ext cx="4943254" cy="5847755"/>
          </a:xfrm>
          <a:prstGeom prst="rect">
            <a:avLst/>
          </a:prstGeom>
          <a:noFill/>
        </p:spPr>
        <p:txBody>
          <a:bodyPr wrap="square">
            <a:spAutoFit/>
          </a:bodyPr>
          <a:lstStyle/>
          <a:p>
            <a:pPr indent="457200">
              <a:spcAft>
                <a:spcPts val="0"/>
              </a:spcAft>
            </a:pPr>
            <a:r>
              <a:rPr lang="ru-RU" sz="2200" dirty="0">
                <a:solidFill>
                  <a:srgbClr val="000000"/>
                </a:solidFill>
                <a:effectLst/>
                <a:latin typeface="Times New Roman" panose="02020603050405020304" pitchFamily="18" charset="0"/>
                <a:ea typeface="Times New Roman" panose="02020603050405020304" pitchFamily="18" charset="0"/>
              </a:rPr>
              <a:t>Данный массив </a:t>
            </a:r>
            <a:r>
              <a:rPr lang="ru-RU" sz="2200" dirty="0" err="1">
                <a:solidFill>
                  <a:srgbClr val="000000"/>
                </a:solidFill>
                <a:effectLst/>
                <a:latin typeface="Times New Roman" panose="02020603050405020304" pitchFamily="18" charset="0"/>
                <a:ea typeface="Times New Roman" panose="02020603050405020304" pitchFamily="18" charset="0"/>
              </a:rPr>
              <a:t>малонарушенных</a:t>
            </a:r>
            <a:r>
              <a:rPr lang="ru-RU" sz="2200" dirty="0">
                <a:solidFill>
                  <a:srgbClr val="000000"/>
                </a:solidFill>
                <a:effectLst/>
                <a:latin typeface="Times New Roman" panose="02020603050405020304" pitchFamily="18" charset="0"/>
                <a:ea typeface="Times New Roman" panose="02020603050405020304" pitchFamily="18" charset="0"/>
              </a:rPr>
              <a:t> лесных экосистем – один из крупнейших в </a:t>
            </a:r>
            <a:r>
              <a:rPr lang="ru-RU" sz="2200" dirty="0" err="1">
                <a:solidFill>
                  <a:srgbClr val="000000"/>
                </a:solidFill>
                <a:effectLst/>
                <a:latin typeface="Times New Roman" panose="02020603050405020304" pitchFamily="18" charset="0"/>
                <a:ea typeface="Times New Roman" panose="02020603050405020304" pitchFamily="18" charset="0"/>
              </a:rPr>
              <a:t>южнотаежной</a:t>
            </a:r>
            <a:r>
              <a:rPr lang="ru-RU" sz="2200" dirty="0">
                <a:solidFill>
                  <a:srgbClr val="000000"/>
                </a:solidFill>
                <a:effectLst/>
                <a:latin typeface="Times New Roman" panose="02020603050405020304" pitchFamily="18" charset="0"/>
                <a:ea typeface="Times New Roman" panose="02020603050405020304" pitchFamily="18" charset="0"/>
              </a:rPr>
              <a:t> полосе в Европе. Килемарский участок – единственное место в </a:t>
            </a:r>
            <a:r>
              <a:rPr lang="ru-RU" sz="2200" dirty="0" err="1">
                <a:solidFill>
                  <a:srgbClr val="000000"/>
                </a:solidFill>
                <a:effectLst/>
                <a:latin typeface="Times New Roman" panose="02020603050405020304" pitchFamily="18" charset="0"/>
                <a:ea typeface="Times New Roman" panose="02020603050405020304" pitchFamily="18" charset="0"/>
              </a:rPr>
              <a:t>южнотаежной</a:t>
            </a:r>
            <a:r>
              <a:rPr lang="ru-RU" sz="2200" dirty="0">
                <a:solidFill>
                  <a:srgbClr val="000000"/>
                </a:solidFill>
                <a:effectLst/>
                <a:latin typeface="Times New Roman" panose="02020603050405020304" pitchFamily="18" charset="0"/>
                <a:ea typeface="Times New Roman" panose="02020603050405020304" pitchFamily="18" charset="0"/>
              </a:rPr>
              <a:t> полосе Камско-</a:t>
            </a:r>
            <a:r>
              <a:rPr lang="ru-RU" sz="2200" dirty="0" err="1">
                <a:solidFill>
                  <a:srgbClr val="000000"/>
                </a:solidFill>
                <a:effectLst/>
                <a:latin typeface="Times New Roman" panose="02020603050405020304" pitchFamily="18" charset="0"/>
                <a:ea typeface="Times New Roman" panose="02020603050405020304" pitchFamily="18" charset="0"/>
              </a:rPr>
              <a:t>Печерско</a:t>
            </a:r>
            <a:r>
              <a:rPr lang="ru-RU" sz="2200" dirty="0">
                <a:solidFill>
                  <a:srgbClr val="000000"/>
                </a:solidFill>
                <a:effectLst/>
                <a:latin typeface="Times New Roman" panose="02020603050405020304" pitchFamily="18" charset="0"/>
                <a:ea typeface="Times New Roman" panose="02020603050405020304" pitchFamily="18" charset="0"/>
              </a:rPr>
              <a:t>-</a:t>
            </a:r>
            <a:r>
              <a:rPr lang="ru-RU" sz="2200" dirty="0">
                <a:effectLst/>
                <a:latin typeface="Times New Roman" panose="02020603050405020304" pitchFamily="18" charset="0"/>
                <a:ea typeface="Times New Roman" panose="02020603050405020304" pitchFamily="18" charset="0"/>
              </a:rPr>
              <a:t>Западноуральской растительной </a:t>
            </a:r>
            <a:r>
              <a:rPr lang="ru-RU" sz="2200" dirty="0" err="1">
                <a:effectLst/>
                <a:latin typeface="Times New Roman" panose="02020603050405020304" pitchFamily="18" charset="0"/>
                <a:ea typeface="Times New Roman" panose="02020603050405020304" pitchFamily="18" charset="0"/>
              </a:rPr>
              <a:t>подпровинции</a:t>
            </a:r>
            <a:r>
              <a:rPr lang="ru-RU" sz="2200" dirty="0">
                <a:effectLst/>
                <a:latin typeface="Times New Roman" panose="02020603050405020304" pitchFamily="18" charset="0"/>
                <a:ea typeface="Times New Roman" panose="02020603050405020304" pitchFamily="18" charset="0"/>
              </a:rPr>
              <a:t> на Русской равнине, где возможно сохранение и восстановление эталонного массива коренных экосистем, необходимого для поддержания экологического равновесия. Данная ООПТ – одно из ядер экологического каркаса Европы, а также ключевая орнитологическая территория международного (европейского) значения.</a:t>
            </a:r>
          </a:p>
        </p:txBody>
      </p:sp>
      <p:pic>
        <p:nvPicPr>
          <p:cNvPr id="4" name="Рисунок 3">
            <a:extLst>
              <a:ext uri="{FF2B5EF4-FFF2-40B4-BE49-F238E27FC236}">
                <a16:creationId xmlns:a16="http://schemas.microsoft.com/office/drawing/2014/main" id="{C41B467D-944C-EC0C-CCAE-48B9788954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8405" y="728077"/>
            <a:ext cx="6899802" cy="6115812"/>
          </a:xfrm>
          <a:prstGeom prst="rect">
            <a:avLst/>
          </a:prstGeom>
        </p:spPr>
      </p:pic>
    </p:spTree>
    <p:extLst>
      <p:ext uri="{BB962C8B-B14F-4D97-AF65-F5344CB8AC3E}">
        <p14:creationId xmlns:p14="http://schemas.microsoft.com/office/powerpoint/2010/main" val="25390840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F740BDA-7420-78A0-0761-D32F2CDFFC73}"/>
              </a:ext>
            </a:extLst>
          </p:cNvPr>
          <p:cNvSpPr>
            <a:spLocks noGrp="1"/>
          </p:cNvSpPr>
          <p:nvPr>
            <p:ph type="title"/>
          </p:nvPr>
        </p:nvSpPr>
        <p:spPr>
          <a:xfrm>
            <a:off x="265814" y="5532437"/>
            <a:ext cx="2959396" cy="1325563"/>
          </a:xfrm>
        </p:spPr>
        <p:txBody>
          <a:bodyPr>
            <a:normAutofit/>
          </a:bodyPr>
          <a:lstStyle/>
          <a:p>
            <a:r>
              <a:rPr lang="ru-RU" sz="2400" dirty="0"/>
              <a:t>Река </a:t>
            </a:r>
            <a:r>
              <a:rPr lang="ru-RU" sz="2400" dirty="0" err="1"/>
              <a:t>Шклея</a:t>
            </a:r>
            <a:r>
              <a:rPr lang="ru-RU" sz="2400" dirty="0"/>
              <a:t>, </a:t>
            </a:r>
            <a:br>
              <a:rPr lang="ru-RU" sz="2400" dirty="0"/>
            </a:br>
            <a:r>
              <a:rPr lang="ru-RU" sz="2400" dirty="0"/>
              <a:t>Шарангский район</a:t>
            </a:r>
          </a:p>
        </p:txBody>
      </p:sp>
      <p:pic>
        <p:nvPicPr>
          <p:cNvPr id="4" name="Рисунок 3">
            <a:extLst>
              <a:ext uri="{FF2B5EF4-FFF2-40B4-BE49-F238E27FC236}">
                <a16:creationId xmlns:a16="http://schemas.microsoft.com/office/drawing/2014/main" id="{984484D5-0F8A-2399-8301-123B49D62E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9396" y="0"/>
            <a:ext cx="9144000" cy="6858000"/>
          </a:xfrm>
          <a:prstGeom prst="rect">
            <a:avLst/>
          </a:prstGeom>
        </p:spPr>
      </p:pic>
    </p:spTree>
    <p:extLst>
      <p:ext uri="{BB962C8B-B14F-4D97-AF65-F5344CB8AC3E}">
        <p14:creationId xmlns:p14="http://schemas.microsoft.com/office/powerpoint/2010/main" val="37054402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5D247037-6B4F-02B7-8321-4928238BF0FD}"/>
              </a:ext>
            </a:extLst>
          </p:cNvPr>
          <p:cNvSpPr>
            <a:spLocks noGrp="1"/>
          </p:cNvSpPr>
          <p:nvPr>
            <p:ph type="title"/>
          </p:nvPr>
        </p:nvSpPr>
        <p:spPr>
          <a:xfrm>
            <a:off x="838200" y="192405"/>
            <a:ext cx="10515600" cy="1325563"/>
          </a:xfrm>
        </p:spPr>
        <p:txBody>
          <a:bodyPr>
            <a:normAutofit/>
          </a:bodyPr>
          <a:lstStyle/>
          <a:p>
            <a:r>
              <a:rPr lang="ru-RU" sz="3600" dirty="0"/>
              <a:t>Ценность и уникальность </a:t>
            </a:r>
            <a:br>
              <a:rPr lang="ru-RU" sz="3600" dirty="0"/>
            </a:br>
            <a:r>
              <a:rPr lang="ru-RU" sz="3600" dirty="0"/>
              <a:t>Килемарского участка</a:t>
            </a:r>
          </a:p>
        </p:txBody>
      </p:sp>
      <p:sp>
        <p:nvSpPr>
          <p:cNvPr id="7" name="TextBox 6">
            <a:extLst>
              <a:ext uri="{FF2B5EF4-FFF2-40B4-BE49-F238E27FC236}">
                <a16:creationId xmlns:a16="http://schemas.microsoft.com/office/drawing/2014/main" id="{0C70639E-A19A-D748-80EF-34107D6871E5}"/>
              </a:ext>
            </a:extLst>
          </p:cNvPr>
          <p:cNvSpPr txBox="1"/>
          <p:nvPr/>
        </p:nvSpPr>
        <p:spPr>
          <a:xfrm>
            <a:off x="259907" y="2016467"/>
            <a:ext cx="6406707" cy="4154984"/>
          </a:xfrm>
          <a:prstGeom prst="rect">
            <a:avLst/>
          </a:prstGeom>
          <a:noFill/>
        </p:spPr>
        <p:txBody>
          <a:bodyPr wrap="square">
            <a:spAutoFit/>
          </a:bodyPr>
          <a:lstStyle/>
          <a:p>
            <a:pPr indent="457200" algn="just">
              <a:spcAft>
                <a:spcPts val="0"/>
              </a:spcAft>
            </a:pPr>
            <a:r>
              <a:rPr lang="ru-RU" sz="2400" dirty="0">
                <a:solidFill>
                  <a:srgbClr val="000000"/>
                </a:solidFill>
                <a:effectLst/>
                <a:latin typeface="Times New Roman" panose="02020603050405020304" pitchFamily="18" charset="0"/>
                <a:ea typeface="Times New Roman" panose="02020603050405020304" pitchFamily="18" charset="0"/>
              </a:rPr>
              <a:t>Проектируемый участок парка - место обитания многих редких видов живых организмов, занесенных в Красные книги России и Нижегородской области. Здесь выявлено 82 вида, занесенных в Красную книгу Нижегородской области.</a:t>
            </a:r>
          </a:p>
          <a:p>
            <a:pPr indent="457200" algn="just">
              <a:spcAft>
                <a:spcPts val="0"/>
              </a:spcAft>
            </a:pPr>
            <a:r>
              <a:rPr lang="ru-RU" sz="2400" dirty="0">
                <a:solidFill>
                  <a:srgbClr val="000000"/>
                </a:solidFill>
                <a:effectLst/>
                <a:latin typeface="Times New Roman" panose="02020603050405020304" pitchFamily="18" charset="0"/>
                <a:ea typeface="Times New Roman" panose="02020603050405020304" pitchFamily="18" charset="0"/>
              </a:rPr>
              <a:t>Среди этих живых организмов 6 видов занесены в Красную книгу России (черный аист, скопа, сапсан, филин, башмачок настоящий, </a:t>
            </a:r>
            <a:r>
              <a:rPr lang="ru-RU" sz="2400" dirty="0" err="1">
                <a:solidFill>
                  <a:srgbClr val="000000"/>
                </a:solidFill>
                <a:effectLst/>
                <a:latin typeface="Times New Roman" panose="02020603050405020304" pitchFamily="18" charset="0"/>
                <a:ea typeface="Times New Roman" panose="02020603050405020304" pitchFamily="18" charset="0"/>
              </a:rPr>
              <a:t>лобария</a:t>
            </a:r>
            <a:r>
              <a:rPr lang="ru-RU" sz="2400" dirty="0">
                <a:solidFill>
                  <a:srgbClr val="000000"/>
                </a:solidFill>
                <a:effectLst/>
                <a:latin typeface="Times New Roman" panose="02020603050405020304" pitchFamily="18" charset="0"/>
                <a:ea typeface="Times New Roman" panose="02020603050405020304" pitchFamily="18" charset="0"/>
              </a:rPr>
              <a:t> легочная). </a:t>
            </a:r>
            <a:endParaRPr lang="ru-RU" sz="2400" dirty="0">
              <a:effectLst/>
              <a:latin typeface="+mj-lt"/>
              <a:ea typeface="Times New Roman" panose="02020603050405020304" pitchFamily="18" charset="0"/>
            </a:endParaRPr>
          </a:p>
          <a:p>
            <a:pPr indent="457200" algn="just">
              <a:spcAft>
                <a:spcPts val="0"/>
              </a:spcAft>
            </a:pPr>
            <a:endParaRPr lang="ru-RU" sz="2400" dirty="0">
              <a:effectLst/>
              <a:latin typeface="+mj-lt"/>
              <a:ea typeface="Times New Roman" panose="02020603050405020304" pitchFamily="18" charset="0"/>
            </a:endParaRPr>
          </a:p>
        </p:txBody>
      </p:sp>
      <p:sp>
        <p:nvSpPr>
          <p:cNvPr id="5" name="TextBox 4">
            <a:extLst>
              <a:ext uri="{FF2B5EF4-FFF2-40B4-BE49-F238E27FC236}">
                <a16:creationId xmlns:a16="http://schemas.microsoft.com/office/drawing/2014/main" id="{C8EB49F1-CD0D-80C9-E2E9-36F4440FB3F1}"/>
              </a:ext>
            </a:extLst>
          </p:cNvPr>
          <p:cNvSpPr txBox="1"/>
          <p:nvPr/>
        </p:nvSpPr>
        <p:spPr>
          <a:xfrm>
            <a:off x="3740343" y="6211669"/>
            <a:ext cx="3196068" cy="646331"/>
          </a:xfrm>
          <a:prstGeom prst="rect">
            <a:avLst/>
          </a:prstGeom>
          <a:noFill/>
        </p:spPr>
        <p:txBody>
          <a:bodyPr wrap="none" rtlCol="0">
            <a:spAutoFit/>
          </a:bodyPr>
          <a:lstStyle/>
          <a:p>
            <a:r>
              <a:rPr lang="ru-RU" sz="1800" dirty="0">
                <a:effectLst/>
                <a:latin typeface="Times New Roman" panose="02020603050405020304" pitchFamily="18" charset="0"/>
                <a:ea typeface="Times New Roman" panose="02020603050405020304" pitchFamily="18" charset="0"/>
              </a:rPr>
              <a:t>Орхидея Башмачок настоящий</a:t>
            </a:r>
          </a:p>
          <a:p>
            <a:endParaRPr lang="ru-RU" dirty="0"/>
          </a:p>
        </p:txBody>
      </p:sp>
      <p:pic>
        <p:nvPicPr>
          <p:cNvPr id="3" name="Рисунок 2">
            <a:extLst>
              <a:ext uri="{FF2B5EF4-FFF2-40B4-BE49-F238E27FC236}">
                <a16:creationId xmlns:a16="http://schemas.microsoft.com/office/drawing/2014/main" id="{0049EC4A-3349-493C-7D03-CFD509E400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8500" y="-102357"/>
            <a:ext cx="5143500" cy="6858000"/>
          </a:xfrm>
          <a:prstGeom prst="rect">
            <a:avLst/>
          </a:prstGeom>
        </p:spPr>
      </p:pic>
    </p:spTree>
    <p:extLst>
      <p:ext uri="{BB962C8B-B14F-4D97-AF65-F5344CB8AC3E}">
        <p14:creationId xmlns:p14="http://schemas.microsoft.com/office/powerpoint/2010/main" val="14197317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A176A20-D1A0-FF50-0F38-BEACED704DBB}"/>
              </a:ext>
            </a:extLst>
          </p:cNvPr>
          <p:cNvSpPr>
            <a:spLocks noGrp="1"/>
          </p:cNvSpPr>
          <p:nvPr>
            <p:ph type="title"/>
          </p:nvPr>
        </p:nvSpPr>
        <p:spPr>
          <a:xfrm>
            <a:off x="115186" y="166610"/>
            <a:ext cx="10515600" cy="1325563"/>
          </a:xfrm>
        </p:spPr>
        <p:txBody>
          <a:bodyPr>
            <a:normAutofit/>
          </a:bodyPr>
          <a:lstStyle/>
          <a:p>
            <a:r>
              <a:rPr lang="ru-RU" sz="3600" dirty="0"/>
              <a:t>Рекреационный потенциал Килемарского участка:</a:t>
            </a:r>
          </a:p>
        </p:txBody>
      </p:sp>
      <p:sp>
        <p:nvSpPr>
          <p:cNvPr id="8" name="TextBox 7">
            <a:extLst>
              <a:ext uri="{FF2B5EF4-FFF2-40B4-BE49-F238E27FC236}">
                <a16:creationId xmlns:a16="http://schemas.microsoft.com/office/drawing/2014/main" id="{B64D70C1-7546-7279-259D-4EE03327F00C}"/>
              </a:ext>
            </a:extLst>
          </p:cNvPr>
          <p:cNvSpPr txBox="1"/>
          <p:nvPr/>
        </p:nvSpPr>
        <p:spPr>
          <a:xfrm>
            <a:off x="115186" y="1623908"/>
            <a:ext cx="5381847" cy="5262979"/>
          </a:xfrm>
          <a:prstGeom prst="rect">
            <a:avLst/>
          </a:prstGeom>
          <a:noFill/>
        </p:spPr>
        <p:txBody>
          <a:bodyPr wrap="square">
            <a:spAutoFit/>
          </a:bodyPr>
          <a:lstStyle/>
          <a:p>
            <a:r>
              <a:rPr lang="ru-RU" sz="2400" dirty="0">
                <a:solidFill>
                  <a:srgbClr val="000000"/>
                </a:solidFill>
                <a:effectLst/>
                <a:latin typeface="Times New Roman" panose="02020603050405020304" pitchFamily="18" charset="0"/>
                <a:ea typeface="Times New Roman" panose="02020603050405020304" pitchFamily="18" charset="0"/>
              </a:rPr>
              <a:t>Килемарский участок имеет историко-культурное значение, связанное с прохождением через него «ратной тропы», проложенной в </a:t>
            </a:r>
            <a:r>
              <a:rPr lang="en-US" sz="2400" dirty="0">
                <a:solidFill>
                  <a:srgbClr val="000000"/>
                </a:solidFill>
                <a:effectLst/>
                <a:latin typeface="Times New Roman" panose="02020603050405020304" pitchFamily="18" charset="0"/>
                <a:ea typeface="Times New Roman" panose="02020603050405020304" pitchFamily="18" charset="0"/>
              </a:rPr>
              <a:t>XVI</a:t>
            </a:r>
            <a:r>
              <a:rPr lang="ru-RU" sz="2400" dirty="0">
                <a:solidFill>
                  <a:srgbClr val="000000"/>
                </a:solidFill>
                <a:effectLst/>
                <a:latin typeface="Times New Roman" panose="02020603050405020304" pitchFamily="18" charset="0"/>
                <a:ea typeface="Times New Roman" panose="02020603050405020304" pitchFamily="18" charset="0"/>
              </a:rPr>
              <a:t> в. войском Ивана Грозного во время похода на Казань. По этой ратной тропе шла армия на соединение с войском марийского князя </a:t>
            </a:r>
            <a:r>
              <a:rPr lang="ru-RU" sz="2400" dirty="0" err="1">
                <a:solidFill>
                  <a:srgbClr val="000000"/>
                </a:solidFill>
                <a:effectLst/>
                <a:latin typeface="Times New Roman" panose="02020603050405020304" pitchFamily="18" charset="0"/>
                <a:ea typeface="Times New Roman" panose="02020603050405020304" pitchFamily="18" charset="0"/>
              </a:rPr>
              <a:t>Акпарса</a:t>
            </a:r>
            <a:r>
              <a:rPr lang="ru-RU" sz="2400" dirty="0">
                <a:solidFill>
                  <a:srgbClr val="000000"/>
                </a:solidFill>
                <a:effectLst/>
                <a:latin typeface="Times New Roman" panose="02020603050405020304" pitchFamily="18" charset="0"/>
                <a:ea typeface="Times New Roman" panose="02020603050405020304" pitchFamily="18" charset="0"/>
              </a:rPr>
              <a:t>, от позиции которого во многом зависел исход предстоящей битвы. Наличие данного объекта и выделение вокруг него рекреационной зоны </a:t>
            </a:r>
            <a:r>
              <a:rPr lang="ru-RU" sz="2400" dirty="0">
                <a:effectLst/>
                <a:latin typeface="Times New Roman" panose="02020603050405020304" pitchFamily="18" charset="0"/>
                <a:ea typeface="Times New Roman" panose="02020603050405020304" pitchFamily="18" charset="0"/>
              </a:rPr>
              <a:t>создает предпосылки для успешного развития туризма.</a:t>
            </a:r>
            <a:endParaRPr lang="ru-RU" sz="2400" dirty="0"/>
          </a:p>
        </p:txBody>
      </p:sp>
      <p:pic>
        <p:nvPicPr>
          <p:cNvPr id="4" name="Рисунок 3">
            <a:extLst>
              <a:ext uri="{FF2B5EF4-FFF2-40B4-BE49-F238E27FC236}">
                <a16:creationId xmlns:a16="http://schemas.microsoft.com/office/drawing/2014/main" id="{87D09632-63BD-F81A-C293-6E1678FDA4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7038" y="1287286"/>
            <a:ext cx="6689218" cy="5485654"/>
          </a:xfrm>
          <a:prstGeom prst="rect">
            <a:avLst/>
          </a:prstGeom>
        </p:spPr>
      </p:pic>
    </p:spTree>
    <p:extLst>
      <p:ext uri="{BB962C8B-B14F-4D97-AF65-F5344CB8AC3E}">
        <p14:creationId xmlns:p14="http://schemas.microsoft.com/office/powerpoint/2010/main" val="20823355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4DBB57C-364A-0D0F-84F5-39421193CF35}"/>
              </a:ext>
            </a:extLst>
          </p:cNvPr>
          <p:cNvSpPr>
            <a:spLocks noGrp="1"/>
          </p:cNvSpPr>
          <p:nvPr>
            <p:ph type="title"/>
          </p:nvPr>
        </p:nvSpPr>
        <p:spPr>
          <a:xfrm>
            <a:off x="414671" y="365124"/>
            <a:ext cx="11600120" cy="6184531"/>
          </a:xfrm>
        </p:spPr>
        <p:txBody>
          <a:bodyPr>
            <a:normAutofit/>
          </a:bodyPr>
          <a:lstStyle/>
          <a:p>
            <a:r>
              <a:rPr lang="ru-RU" sz="2400" dirty="0"/>
              <a:t>Принимая во внимание ценность и уникальность природных комплексов  Килемарского участка и его рекреационный потенциал, необходимо разработать </a:t>
            </a:r>
            <a:r>
              <a:rPr lang="ru-RU" sz="2400" b="1" dirty="0"/>
              <a:t>функциональное зонирование национального парка.</a:t>
            </a:r>
            <a:r>
              <a:rPr lang="ru-RU" sz="2400" dirty="0"/>
              <a:t> Согласно Федеральному закону «Об особо охраняемых природных территориях» от 14.03.1995 №33-ФЗ, в национальном парке могут быть выделены следующие зоны: 	</a:t>
            </a:r>
            <a:br>
              <a:rPr lang="ru-RU" sz="2400" dirty="0"/>
            </a:br>
            <a:br>
              <a:rPr lang="ru-RU" sz="2400" dirty="0"/>
            </a:br>
            <a:r>
              <a:rPr lang="ru-RU" sz="2400" b="1" dirty="0"/>
              <a:t>Заповедная зона</a:t>
            </a:r>
            <a:r>
              <a:rPr lang="ru-RU" sz="2400" dirty="0"/>
              <a:t> - </a:t>
            </a:r>
            <a:r>
              <a:rPr lang="ru-RU" sz="2400" dirty="0">
                <a:solidFill>
                  <a:srgbClr val="000000"/>
                </a:solidFill>
                <a:effectLst/>
                <a:ea typeface="Times New Roman" panose="02020603050405020304" pitchFamily="18" charset="0"/>
              </a:rPr>
              <a:t>запрещается осуществление любой экономической деятельности;</a:t>
            </a:r>
            <a:br>
              <a:rPr lang="ru-RU" sz="2400" dirty="0">
                <a:solidFill>
                  <a:srgbClr val="000000"/>
                </a:solidFill>
                <a:effectLst/>
                <a:ea typeface="Times New Roman" panose="02020603050405020304" pitchFamily="18" charset="0"/>
              </a:rPr>
            </a:br>
            <a:r>
              <a:rPr lang="ru-RU" sz="2400" b="1" dirty="0">
                <a:solidFill>
                  <a:srgbClr val="000000"/>
                </a:solidFill>
                <a:effectLst/>
                <a:ea typeface="Times New Roman" panose="02020603050405020304" pitchFamily="18" charset="0"/>
              </a:rPr>
              <a:t>Особо охраняемая зона </a:t>
            </a:r>
            <a:r>
              <a:rPr lang="ru-RU" sz="2400" dirty="0">
                <a:solidFill>
                  <a:srgbClr val="000000"/>
                </a:solidFill>
                <a:effectLst/>
                <a:ea typeface="Times New Roman" panose="02020603050405020304" pitchFamily="18" charset="0"/>
              </a:rPr>
              <a:t>– допускается посещение в целях познавательного туризма;</a:t>
            </a:r>
            <a:br>
              <a:rPr lang="ru-RU" sz="2400" dirty="0">
                <a:effectLst/>
                <a:ea typeface="Times New Roman" panose="02020603050405020304" pitchFamily="18" charset="0"/>
              </a:rPr>
            </a:br>
            <a:r>
              <a:rPr lang="ru-RU" sz="2400" b="1" dirty="0">
                <a:effectLst/>
                <a:ea typeface="Times New Roman" panose="02020603050405020304" pitchFamily="18" charset="0"/>
              </a:rPr>
              <a:t>Рекреационная зона </a:t>
            </a:r>
            <a:r>
              <a:rPr lang="ru-RU" sz="2400" dirty="0">
                <a:effectLst/>
                <a:ea typeface="Times New Roman" panose="02020603050405020304" pitchFamily="18" charset="0"/>
              </a:rPr>
              <a:t>- </a:t>
            </a:r>
            <a:r>
              <a:rPr lang="ru-RU" sz="2400" dirty="0">
                <a:solidFill>
                  <a:srgbClr val="000000"/>
                </a:solidFill>
                <a:effectLst/>
                <a:ea typeface="Times New Roman" panose="02020603050405020304" pitchFamily="18" charset="0"/>
                <a:cs typeface="Segoe UI Light" panose="020B0502040204020203" pitchFamily="34" charset="0"/>
              </a:rPr>
              <a:t>предназначена для обеспечения и осуществления рекреационной деятельности</a:t>
            </a:r>
            <a:r>
              <a:rPr lang="ru-RU" sz="2400" dirty="0">
                <a:solidFill>
                  <a:srgbClr val="000000"/>
                </a:solidFill>
                <a:ea typeface="Times New Roman" panose="02020603050405020304" pitchFamily="18" charset="0"/>
                <a:cs typeface="Segoe UI Light" panose="020B0502040204020203" pitchFamily="34" charset="0"/>
              </a:rPr>
              <a:t> (отдыха населения)</a:t>
            </a:r>
            <a:br>
              <a:rPr lang="ru-RU" sz="2400" dirty="0">
                <a:solidFill>
                  <a:srgbClr val="000000"/>
                </a:solidFill>
                <a:ea typeface="Times New Roman" panose="02020603050405020304" pitchFamily="18" charset="0"/>
                <a:cs typeface="Segoe UI Light" panose="020B0502040204020203" pitchFamily="34" charset="0"/>
              </a:rPr>
            </a:br>
            <a:r>
              <a:rPr lang="ru-RU" sz="2400" b="1" dirty="0">
                <a:solidFill>
                  <a:srgbClr val="000000"/>
                </a:solidFill>
                <a:ea typeface="Times New Roman" panose="02020603050405020304" pitchFamily="18" charset="0"/>
                <a:cs typeface="Segoe UI Light" panose="020B0502040204020203" pitchFamily="34" charset="0"/>
              </a:rPr>
              <a:t>З</a:t>
            </a:r>
            <a:r>
              <a:rPr lang="ru-RU" sz="2400" b="1" dirty="0">
                <a:solidFill>
                  <a:srgbClr val="000000"/>
                </a:solidFill>
                <a:effectLst/>
                <a:ea typeface="Times New Roman" panose="02020603050405020304" pitchFamily="18" charset="0"/>
              </a:rPr>
              <a:t>она охраны объектов культурного наследия </a:t>
            </a:r>
            <a:r>
              <a:rPr lang="ru-RU" sz="2400" dirty="0">
                <a:solidFill>
                  <a:srgbClr val="000000"/>
                </a:solidFill>
                <a:effectLst/>
                <a:ea typeface="Times New Roman" panose="02020603050405020304" pitchFamily="18" charset="0"/>
              </a:rPr>
              <a:t>(памятников истории и культуры)</a:t>
            </a:r>
            <a:br>
              <a:rPr lang="ru-RU" sz="2400" dirty="0"/>
            </a:br>
            <a:r>
              <a:rPr lang="ru-RU" sz="2400" b="1" dirty="0">
                <a:solidFill>
                  <a:srgbClr val="000000"/>
                </a:solidFill>
              </a:rPr>
              <a:t>З</a:t>
            </a:r>
            <a:r>
              <a:rPr lang="ru-RU" sz="2400" b="1" dirty="0">
                <a:solidFill>
                  <a:srgbClr val="000000"/>
                </a:solidFill>
                <a:effectLst/>
                <a:ea typeface="Times New Roman" panose="02020603050405020304" pitchFamily="18" charset="0"/>
              </a:rPr>
              <a:t>оны хозяйственного назначения </a:t>
            </a:r>
            <a:r>
              <a:rPr lang="ru-RU" sz="2400" dirty="0">
                <a:solidFill>
                  <a:srgbClr val="000000"/>
                </a:solidFill>
                <a:effectLst/>
                <a:latin typeface="Times New Roman" panose="02020603050405020304" pitchFamily="18" charset="0"/>
                <a:ea typeface="Times New Roman" panose="02020603050405020304" pitchFamily="18" charset="0"/>
              </a:rPr>
              <a:t>– </a:t>
            </a:r>
            <a:r>
              <a:rPr lang="ru-RU" sz="2400" dirty="0">
                <a:solidFill>
                  <a:srgbClr val="000000"/>
                </a:solidFill>
                <a:effectLst/>
                <a:ea typeface="Times New Roman" panose="02020603050405020304" pitchFamily="18" charset="0"/>
              </a:rPr>
              <a:t>обеспечение жизнедеятельности граждан, проживающих на территории национального парка.</a:t>
            </a:r>
            <a:br>
              <a:rPr lang="ru-RU" sz="2400" dirty="0">
                <a:solidFill>
                  <a:srgbClr val="000000"/>
                </a:solidFill>
                <a:effectLst/>
                <a:ea typeface="Times New Roman" panose="02020603050405020304" pitchFamily="18" charset="0"/>
              </a:rPr>
            </a:br>
            <a:br>
              <a:rPr lang="ru-RU" sz="2700" dirty="0">
                <a:solidFill>
                  <a:srgbClr val="000000"/>
                </a:solidFill>
                <a:effectLst/>
                <a:ea typeface="Times New Roman" panose="02020603050405020304" pitchFamily="18" charset="0"/>
              </a:rPr>
            </a:br>
            <a:br>
              <a:rPr lang="ru-RU" sz="2700" b="1" dirty="0">
                <a:effectLst/>
                <a:ea typeface="Times New Roman" panose="02020603050405020304" pitchFamily="18" charset="0"/>
              </a:rPr>
            </a:br>
            <a:endParaRPr lang="ru-RU" sz="2700" b="1" dirty="0"/>
          </a:p>
        </p:txBody>
      </p:sp>
    </p:spTree>
    <p:extLst>
      <p:ext uri="{BB962C8B-B14F-4D97-AF65-F5344CB8AC3E}">
        <p14:creationId xmlns:p14="http://schemas.microsoft.com/office/powerpoint/2010/main" val="5205852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61F77A3-A27C-48FE-E91D-C051F207478B}"/>
              </a:ext>
            </a:extLst>
          </p:cNvPr>
          <p:cNvSpPr>
            <a:spLocks noGrp="1"/>
          </p:cNvSpPr>
          <p:nvPr>
            <p:ph type="title"/>
          </p:nvPr>
        </p:nvSpPr>
        <p:spPr>
          <a:xfrm>
            <a:off x="0" y="478466"/>
            <a:ext cx="5466907" cy="1325563"/>
          </a:xfrm>
        </p:spPr>
        <p:txBody>
          <a:bodyPr>
            <a:normAutofit fontScale="90000"/>
          </a:bodyPr>
          <a:lstStyle/>
          <a:p>
            <a:r>
              <a:rPr lang="ru-RU" sz="2400" dirty="0"/>
              <a:t>Предварительный план </a:t>
            </a:r>
            <a:br>
              <a:rPr lang="ru-RU" sz="2400" dirty="0"/>
            </a:br>
            <a:r>
              <a:rPr lang="ru-RU" sz="2400" dirty="0"/>
              <a:t>функционального зонирования Килемарского участка </a:t>
            </a:r>
            <a:br>
              <a:rPr lang="ru-RU" sz="2400" dirty="0"/>
            </a:br>
            <a:r>
              <a:rPr lang="ru-RU" sz="2400" b="1" dirty="0"/>
              <a:t>(для обсуждения)</a:t>
            </a:r>
          </a:p>
        </p:txBody>
      </p:sp>
      <p:pic>
        <p:nvPicPr>
          <p:cNvPr id="4" name="Рисунок 3">
            <a:extLst>
              <a:ext uri="{FF2B5EF4-FFF2-40B4-BE49-F238E27FC236}">
                <a16:creationId xmlns:a16="http://schemas.microsoft.com/office/drawing/2014/main" id="{A52534E9-E72F-9AE3-9C0A-422F60283B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1534" y="72639"/>
            <a:ext cx="7282815" cy="6750821"/>
          </a:xfrm>
          <a:prstGeom prst="rect">
            <a:avLst/>
          </a:prstGeom>
        </p:spPr>
      </p:pic>
    </p:spTree>
    <p:extLst>
      <p:ext uri="{BB962C8B-B14F-4D97-AF65-F5344CB8AC3E}">
        <p14:creationId xmlns:p14="http://schemas.microsoft.com/office/powerpoint/2010/main" val="16096484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83C246C4-071D-B892-A2BC-7EFDD161E8A9}"/>
              </a:ext>
            </a:extLst>
          </p:cNvPr>
          <p:cNvSpPr>
            <a:spLocks noGrp="1" noChangeArrowheads="1"/>
          </p:cNvSpPr>
          <p:nvPr>
            <p:ph type="title"/>
          </p:nvPr>
        </p:nvSpPr>
        <p:spPr bwMode="auto">
          <a:xfrm>
            <a:off x="148856" y="164419"/>
            <a:ext cx="4576146" cy="6494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br>
              <a:rPr kumimoji="0" lang="ru-RU" altLang="ru-RU"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br>
            <a:r>
              <a:rPr kumimoji="0" lang="ru-RU" altLang="ru-RU" sz="28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Камско-</a:t>
            </a:r>
            <a:r>
              <a:rPr kumimoji="0" lang="ru-RU" altLang="ru-RU" sz="2800" b="1"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rPr>
              <a:t>Бакалдинский</a:t>
            </a:r>
            <a:r>
              <a:rPr kumimoji="0" lang="ru-RU" altLang="ru-RU" sz="28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 участок</a:t>
            </a:r>
            <a:br>
              <a:rPr kumimoji="0" lang="ru-RU" altLang="ru-RU"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br>
            <a:r>
              <a:rPr kumimoji="0" lang="ru-RU" altLang="ru-RU"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Территория проектирования </a:t>
            </a:r>
            <a:br>
              <a:rPr kumimoji="0" lang="ru-RU" altLang="ru-RU"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br>
            <a:r>
              <a:rPr kumimoji="0" lang="ru-RU" altLang="ru-RU"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Камско-</a:t>
            </a:r>
            <a:r>
              <a:rPr kumimoji="0" lang="ru-RU" altLang="ru-RU"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rPr>
              <a:t>Бакалдинского</a:t>
            </a:r>
            <a:r>
              <a:rPr kumimoji="0" lang="ru-RU" altLang="ru-RU"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 участка имела площадь 260 000 га. </a:t>
            </a:r>
            <a:br>
              <a:rPr kumimoji="0" lang="ru-RU" altLang="ru-RU"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br>
            <a:r>
              <a:rPr kumimoji="0" lang="ru-RU" altLang="ru-RU"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В результате изучения </a:t>
            </a:r>
            <a:br>
              <a:rPr kumimoji="0" lang="ru-RU" altLang="ru-RU"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br>
            <a:r>
              <a:rPr kumimoji="0" lang="ru-RU" altLang="ru-RU"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существующей системы </a:t>
            </a:r>
            <a:br>
              <a:rPr kumimoji="0" lang="ru-RU" altLang="ru-RU"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br>
            <a:r>
              <a:rPr kumimoji="0" lang="ru-RU" altLang="ru-RU"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природопользования и </a:t>
            </a:r>
            <a:br>
              <a:rPr kumimoji="0" lang="ru-RU" altLang="ru-RU"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br>
            <a:r>
              <a:rPr kumimoji="0" lang="ru-RU" altLang="ru-RU"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землепользования территория </a:t>
            </a:r>
            <a:br>
              <a:rPr kumimoji="0" lang="ru-RU" altLang="ru-RU"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br>
            <a:r>
              <a:rPr kumimoji="0" lang="ru-RU" altLang="ru-RU"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проектирования </a:t>
            </a:r>
            <a:br>
              <a:rPr kumimoji="0" lang="ru-RU" altLang="ru-RU"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br>
            <a:r>
              <a:rPr kumimoji="0" lang="ru-RU" altLang="ru-RU"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участка национального парка </a:t>
            </a:r>
            <a:br>
              <a:rPr kumimoji="0" lang="ru-RU" altLang="ru-RU"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br>
            <a:r>
              <a:rPr kumimoji="0" lang="ru-RU" altLang="ru-RU"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была сокращена до </a:t>
            </a:r>
            <a:r>
              <a:rPr kumimoji="0" lang="ru-RU" altLang="ru-RU" sz="24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30 918</a:t>
            </a:r>
            <a:r>
              <a:rPr kumimoji="0" lang="ru-RU" altLang="ru-RU" sz="24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га</a:t>
            </a:r>
            <a:r>
              <a:rPr kumimoji="0" lang="ru-RU" altLang="ru-RU" sz="2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включая территории существующий и проектируемых памятников природы. </a:t>
            </a:r>
            <a:endParaRPr kumimoji="0" lang="ru-RU" altLang="ru-RU" sz="2400" b="0" i="0" u="none" strike="noStrike" cap="none" normalizeH="0" baseline="0" dirty="0">
              <a:ln>
                <a:noFill/>
              </a:ln>
              <a:solidFill>
                <a:schemeClr val="tx1"/>
              </a:solidFill>
              <a:effectLst/>
              <a:latin typeface="Arial" panose="020B0604020202020204" pitchFamily="34" charset="0"/>
            </a:endParaRPr>
          </a:p>
        </p:txBody>
      </p:sp>
      <p:pic>
        <p:nvPicPr>
          <p:cNvPr id="3" name="Рисунок 2">
            <a:extLst>
              <a:ext uri="{FF2B5EF4-FFF2-40B4-BE49-F238E27FC236}">
                <a16:creationId xmlns:a16="http://schemas.microsoft.com/office/drawing/2014/main" id="{F0E49245-EA3A-1867-031B-3E74A19E56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6049" y="14829"/>
            <a:ext cx="5377416" cy="6828341"/>
          </a:xfrm>
          <a:prstGeom prst="rect">
            <a:avLst/>
          </a:prstGeom>
        </p:spPr>
      </p:pic>
    </p:spTree>
    <p:extLst>
      <p:ext uri="{BB962C8B-B14F-4D97-AF65-F5344CB8AC3E}">
        <p14:creationId xmlns:p14="http://schemas.microsoft.com/office/powerpoint/2010/main" val="28410126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5A07058-E6C4-B99F-966C-29538A872212}"/>
              </a:ext>
            </a:extLst>
          </p:cNvPr>
          <p:cNvSpPr txBox="1"/>
          <p:nvPr/>
        </p:nvSpPr>
        <p:spPr>
          <a:xfrm>
            <a:off x="1" y="343723"/>
            <a:ext cx="4423143" cy="5863144"/>
          </a:xfrm>
          <a:prstGeom prst="rect">
            <a:avLst/>
          </a:prstGeom>
          <a:noFill/>
        </p:spPr>
        <p:txBody>
          <a:bodyPr wrap="square">
            <a:spAutoFit/>
          </a:bodyPr>
          <a:lstStyle/>
          <a:p>
            <a:r>
              <a:rPr kumimoji="0" lang="ru-RU" altLang="ru-RU" sz="23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Камско-</a:t>
            </a:r>
            <a:r>
              <a:rPr kumimoji="0" lang="ru-RU" altLang="ru-RU" sz="23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Бакалдинский</a:t>
            </a:r>
            <a:r>
              <a:rPr kumimoji="0" lang="ru-RU" altLang="ru-RU" sz="23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участок </a:t>
            </a:r>
          </a:p>
          <a:p>
            <a:r>
              <a:rPr kumimoji="0" lang="ru-RU" altLang="ru-RU" sz="23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проектируемого национального </a:t>
            </a:r>
          </a:p>
          <a:p>
            <a:r>
              <a:rPr kumimoji="0" lang="ru-RU" altLang="ru-RU" sz="23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парка «Нижегородское Заволжье»</a:t>
            </a:r>
          </a:p>
          <a:p>
            <a:r>
              <a:rPr kumimoji="0" lang="ru-RU" altLang="ru-RU" sz="23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имеет площадь 30 918 га. </a:t>
            </a:r>
          </a:p>
          <a:p>
            <a:r>
              <a:rPr kumimoji="0" lang="ru-RU" altLang="ru-RU" sz="23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Он находится на территории трёх муниципальных образований Нижегородской области: </a:t>
            </a:r>
            <a:r>
              <a:rPr kumimoji="0" lang="ru-RU" altLang="ru-RU" sz="2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p>
          <a:p>
            <a:r>
              <a:rPr kumimoji="0" lang="ru-RU" altLang="ru-RU" sz="2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на юге Воскресенского (20108 га), </a:t>
            </a:r>
          </a:p>
          <a:p>
            <a:r>
              <a:rPr kumimoji="0" lang="ru-RU" altLang="ru-RU" sz="2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на северо-востоке Лысковского (2323 га) и северо-западе Воротынского (8494 га) районов. </a:t>
            </a:r>
            <a:endParaRPr kumimoji="0" lang="ru-RU" altLang="ru-RU" sz="23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endParaRPr>
          </a:p>
        </p:txBody>
      </p:sp>
      <p:pic>
        <p:nvPicPr>
          <p:cNvPr id="9" name="Рисунок 8">
            <a:extLst>
              <a:ext uri="{FF2B5EF4-FFF2-40B4-BE49-F238E27FC236}">
                <a16:creationId xmlns:a16="http://schemas.microsoft.com/office/drawing/2014/main" id="{BF531E99-1BBE-E904-F8FB-1DD15D1AF2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3144" y="85930"/>
            <a:ext cx="7698774" cy="6772070"/>
          </a:xfrm>
          <a:prstGeom prst="rect">
            <a:avLst/>
          </a:prstGeom>
        </p:spPr>
      </p:pic>
    </p:spTree>
    <p:extLst>
      <p:ext uri="{BB962C8B-B14F-4D97-AF65-F5344CB8AC3E}">
        <p14:creationId xmlns:p14="http://schemas.microsoft.com/office/powerpoint/2010/main" val="13264284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a:extLst>
              <a:ext uri="{FF2B5EF4-FFF2-40B4-BE49-F238E27FC236}">
                <a16:creationId xmlns:a16="http://schemas.microsoft.com/office/drawing/2014/main" id="{6B2E4BEE-8EAE-8349-7219-A53E099E6C42}"/>
              </a:ext>
            </a:extLst>
          </p:cNvPr>
          <p:cNvSpPr>
            <a:spLocks noGrp="1"/>
          </p:cNvSpPr>
          <p:nvPr>
            <p:ph idx="4294967295"/>
          </p:nvPr>
        </p:nvSpPr>
        <p:spPr>
          <a:xfrm>
            <a:off x="575353" y="315323"/>
            <a:ext cx="11260476" cy="6542677"/>
          </a:xfrm>
        </p:spPr>
        <p:txBody>
          <a:bodyPr>
            <a:normAutofit/>
          </a:bodyPr>
          <a:lstStyle/>
          <a:p>
            <a:pPr indent="0" algn="just">
              <a:spcAft>
                <a:spcPts val="0"/>
              </a:spcAft>
              <a:buNone/>
            </a:pPr>
            <a:r>
              <a:rPr lang="ru-RU" sz="2400" dirty="0">
                <a:effectLst/>
                <a:latin typeface="Times New Roman" panose="02020603050405020304" pitchFamily="18" charset="0"/>
                <a:ea typeface="Times New Roman" panose="02020603050405020304" pitchFamily="18" charset="0"/>
              </a:rPr>
              <a:t>В состав территории Камско-</a:t>
            </a:r>
            <a:r>
              <a:rPr lang="ru-RU" sz="2400" dirty="0" err="1">
                <a:effectLst/>
                <a:latin typeface="Times New Roman" panose="02020603050405020304" pitchFamily="18" charset="0"/>
                <a:ea typeface="Times New Roman" panose="02020603050405020304" pitchFamily="18" charset="0"/>
              </a:rPr>
              <a:t>Бакалдинского</a:t>
            </a:r>
            <a:r>
              <a:rPr lang="ru-RU" sz="2400" dirty="0">
                <a:effectLst/>
                <a:latin typeface="Times New Roman" panose="02020603050405020304" pitchFamily="18" charset="0"/>
                <a:ea typeface="Times New Roman" panose="02020603050405020304" pitchFamily="18" charset="0"/>
              </a:rPr>
              <a:t> участка национального парка входят только земли государственного лесного фонда; здесь отсутствуют земельные участки, относящиеся к землям сельских поселений, земельные участки, оформленные в частную собственность. </a:t>
            </a:r>
          </a:p>
          <a:p>
            <a:pPr indent="0" algn="just">
              <a:spcAft>
                <a:spcPts val="0"/>
              </a:spcAft>
              <a:buNone/>
            </a:pPr>
            <a:r>
              <a:rPr lang="ru-RU" sz="2400" dirty="0">
                <a:effectLst/>
                <a:latin typeface="Times New Roman" panose="02020603050405020304" pitchFamily="18" charset="0"/>
                <a:ea typeface="Times New Roman" panose="02020603050405020304" pitchFamily="18" charset="0"/>
              </a:rPr>
              <a:t>В положении о национальном парке для жителей населенных пунктов, находящихся возле границ национального парка, будет предусмотрена возможность свободного посещения территории Камско-</a:t>
            </a:r>
            <a:r>
              <a:rPr lang="ru-RU" sz="2400" dirty="0" err="1">
                <a:effectLst/>
                <a:latin typeface="Times New Roman" panose="02020603050405020304" pitchFamily="18" charset="0"/>
                <a:ea typeface="Times New Roman" panose="02020603050405020304" pitchFamily="18" charset="0"/>
              </a:rPr>
              <a:t>Бакалдинского</a:t>
            </a:r>
            <a:r>
              <a:rPr lang="ru-RU" sz="2400" dirty="0">
                <a:effectLst/>
                <a:latin typeface="Times New Roman" panose="02020603050405020304" pitchFamily="18" charset="0"/>
                <a:ea typeface="Times New Roman" panose="02020603050405020304" pitchFamily="18" charset="0"/>
              </a:rPr>
              <a:t> участка (рекреационной и особо охраняемой зон).</a:t>
            </a:r>
          </a:p>
          <a:p>
            <a:pPr marL="0" indent="0">
              <a:buNone/>
            </a:pPr>
            <a:br>
              <a:rPr lang="ru-RU" sz="2400" dirty="0">
                <a:latin typeface="+mj-lt"/>
              </a:rPr>
            </a:br>
            <a:endParaRPr lang="ru-RU" sz="2400" dirty="0">
              <a:latin typeface="+mj-lt"/>
            </a:endParaRPr>
          </a:p>
          <a:p>
            <a:endParaRPr lang="ru-RU" sz="3100" dirty="0"/>
          </a:p>
        </p:txBody>
      </p:sp>
    </p:spTree>
    <p:extLst>
      <p:ext uri="{BB962C8B-B14F-4D97-AF65-F5344CB8AC3E}">
        <p14:creationId xmlns:p14="http://schemas.microsoft.com/office/powerpoint/2010/main" val="18319397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0DF3E8B-E09D-6E25-DD6E-E6A68081B253}"/>
              </a:ext>
            </a:extLst>
          </p:cNvPr>
          <p:cNvSpPr txBox="1"/>
          <p:nvPr/>
        </p:nvSpPr>
        <p:spPr>
          <a:xfrm>
            <a:off x="114300" y="196702"/>
            <a:ext cx="4814619" cy="5262979"/>
          </a:xfrm>
          <a:prstGeom prst="rect">
            <a:avLst/>
          </a:prstGeom>
          <a:noFill/>
        </p:spPr>
        <p:txBody>
          <a:bodyPr wrap="square">
            <a:spAutoFit/>
          </a:bodyPr>
          <a:lstStyle/>
          <a:p>
            <a:pPr indent="457200">
              <a:spcAft>
                <a:spcPts val="0"/>
              </a:spcAft>
            </a:pPr>
            <a:r>
              <a:rPr lang="ru-RU" sz="2400" dirty="0">
                <a:effectLst/>
                <a:latin typeface="Arial" panose="020B0604020202020204" pitchFamily="34" charset="0"/>
                <a:ea typeface="Times New Roman" panose="02020603050405020304" pitchFamily="18" charset="0"/>
                <a:cs typeface="Arial" panose="020B0604020202020204" pitchFamily="34" charset="0"/>
              </a:rPr>
              <a:t>Участок национального парка предлагается организовать на базе шести утвержденных и одного проектируемого памятников природы.</a:t>
            </a:r>
          </a:p>
          <a:p>
            <a:pPr marL="0" marR="0" lvl="0" indent="457200" defTabSz="914400" rtl="0" eaLnBrk="0" fontAlgn="base" latinLnBrk="0" hangingPunct="0">
              <a:lnSpc>
                <a:spcPct val="100000"/>
              </a:lnSpc>
              <a:spcBef>
                <a:spcPct val="0"/>
              </a:spcBef>
              <a:spcAft>
                <a:spcPct val="0"/>
              </a:spcAft>
              <a:buClrTx/>
              <a:buSzTx/>
              <a:buFontTx/>
              <a:buNone/>
              <a:tabLst/>
            </a:pPr>
            <a:endParaRPr lang="ru-RU" altLang="ru-RU" sz="2400" dirty="0">
              <a:latin typeface="Arial" panose="020B0604020202020204" pitchFamily="34" charset="0"/>
              <a:ea typeface="Times New Roman" panose="02020603050405020304" pitchFamily="18" charset="0"/>
            </a:endParaRPr>
          </a:p>
          <a:p>
            <a:pPr marL="0" marR="0" lvl="0" indent="457200" defTabSz="914400" rtl="0" eaLnBrk="0" fontAlgn="base" latinLnBrk="0" hangingPunct="0">
              <a:lnSpc>
                <a:spcPct val="100000"/>
              </a:lnSpc>
              <a:spcBef>
                <a:spcPct val="0"/>
              </a:spcBef>
              <a:spcAft>
                <a:spcPct val="0"/>
              </a:spcAft>
              <a:buClrTx/>
              <a:buSzTx/>
              <a:buFontTx/>
              <a:buNone/>
              <a:tabLst/>
            </a:pPr>
            <a:r>
              <a:rPr kumimoji="0" lang="ru-RU" altLang="ru-RU" sz="2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Вопрос о целесообразности создания здесь особо охраняемой территории федерального значения неоднократно поднимался нижегородскими учеными начиная с начала 1990-х годов.</a:t>
            </a:r>
            <a:endParaRPr kumimoji="0" lang="ru-RU" altLang="ru-RU" sz="2400" b="0" i="0" u="none" strike="noStrike" cap="none" normalizeH="0" baseline="0" dirty="0">
              <a:ln>
                <a:noFill/>
              </a:ln>
              <a:solidFill>
                <a:schemeClr val="tx1"/>
              </a:solidFill>
              <a:effectLst/>
              <a:latin typeface="Arial" panose="020B0604020202020204" pitchFamily="34" charset="0"/>
            </a:endParaRPr>
          </a:p>
        </p:txBody>
      </p:sp>
      <p:pic>
        <p:nvPicPr>
          <p:cNvPr id="4" name="Рисунок 3">
            <a:extLst>
              <a:ext uri="{FF2B5EF4-FFF2-40B4-BE49-F238E27FC236}">
                <a16:creationId xmlns:a16="http://schemas.microsoft.com/office/drawing/2014/main" id="{3BAAFEFA-E22C-9B96-7614-0024716078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3501" y="574159"/>
            <a:ext cx="7244199" cy="5709682"/>
          </a:xfrm>
          <a:prstGeom prst="rect">
            <a:avLst/>
          </a:prstGeom>
        </p:spPr>
      </p:pic>
    </p:spTree>
    <p:extLst>
      <p:ext uri="{BB962C8B-B14F-4D97-AF65-F5344CB8AC3E}">
        <p14:creationId xmlns:p14="http://schemas.microsoft.com/office/powerpoint/2010/main" val="4480359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03512" y="116632"/>
            <a:ext cx="8712968" cy="720080"/>
          </a:xfrm>
        </p:spPr>
        <p:txBody>
          <a:bodyPr>
            <a:normAutofit/>
          </a:bodyPr>
          <a:lstStyle/>
          <a:p>
            <a:r>
              <a:rPr lang="ru-RU" sz="3200" b="1" dirty="0"/>
              <a:t>2. Правовые основания</a:t>
            </a:r>
          </a:p>
        </p:txBody>
      </p:sp>
      <p:sp>
        <p:nvSpPr>
          <p:cNvPr id="3" name="Объект 2"/>
          <p:cNvSpPr>
            <a:spLocks noGrp="1"/>
          </p:cNvSpPr>
          <p:nvPr>
            <p:ph idx="1"/>
          </p:nvPr>
        </p:nvSpPr>
        <p:spPr>
          <a:xfrm>
            <a:off x="1072342" y="908720"/>
            <a:ext cx="9595658" cy="5616624"/>
          </a:xfrm>
        </p:spPr>
        <p:txBody>
          <a:bodyPr>
            <a:normAutofit fontScale="77500" lnSpcReduction="20000"/>
          </a:bodyPr>
          <a:lstStyle/>
          <a:p>
            <a:pPr algn="just"/>
            <a:r>
              <a:rPr lang="ru-RU" sz="3400" dirty="0">
                <a:latin typeface="+mj-lt"/>
              </a:rPr>
              <a:t>Национальный парк включен в национальный проект «Экология» по ходатайству органов исполнительной власти Нижегородской области (</a:t>
            </a:r>
            <a:r>
              <a:rPr lang="ru-RU" sz="3400" b="1" dirty="0">
                <a:latin typeface="+mj-lt"/>
              </a:rPr>
              <a:t>письма в Минприроды России от 28.03.2017 №001-10683/13-12-1 и от 10.09.2018 №319-08-9044</a:t>
            </a:r>
            <a:r>
              <a:rPr lang="ru-RU" sz="3400" dirty="0">
                <a:latin typeface="+mj-lt"/>
              </a:rPr>
              <a:t>). </a:t>
            </a:r>
          </a:p>
          <a:p>
            <a:pPr algn="just"/>
            <a:r>
              <a:rPr lang="ru-RU" sz="3400" dirty="0">
                <a:latin typeface="+mj-lt"/>
              </a:rPr>
              <a:t>Научно-методическое сопровождение создания особо охраняемой природной территории (ООПТ) федерального значения – национального парка «Нижегородское Заволжье» в Нижегородской области согласно Государственному заданию осуществляет </a:t>
            </a:r>
            <a:r>
              <a:rPr lang="ru-RU" sz="3400" b="1" dirty="0">
                <a:latin typeface="+mj-lt"/>
              </a:rPr>
              <a:t>ФГБУ «ВНИИ Экология» Минприроды России.</a:t>
            </a:r>
            <a:r>
              <a:rPr lang="ru-RU" sz="3400" dirty="0">
                <a:latin typeface="+mj-lt"/>
              </a:rPr>
              <a:t> </a:t>
            </a:r>
            <a:r>
              <a:rPr lang="ru-RU" sz="3400" b="1" dirty="0">
                <a:latin typeface="+mj-lt"/>
              </a:rPr>
              <a:t>Распоряжением Правительства Нижегородской области от 18.12.2019 № 1349-р создана Межведомственная рабочая группа</a:t>
            </a:r>
            <a:r>
              <a:rPr lang="ru-RU" sz="3400" dirty="0">
                <a:latin typeface="+mj-lt"/>
              </a:rPr>
              <a:t> по созданию национального парка под председательством заместителя Губернатора Нижегородской области, в составе которой выделена подгруппа с участием представителей ФГБУ «ВНИИ Экология». </a:t>
            </a:r>
          </a:p>
          <a:p>
            <a:pPr algn="just"/>
            <a:r>
              <a:rPr lang="ru-RU" sz="3400" dirty="0">
                <a:latin typeface="+mj-lt"/>
              </a:rPr>
              <a:t>В соответствии с Государственным контрактом с ФГБУ «ВНИИ Экология», разработку материалов и документов, необходимых для создания национального парка, осуществляет </a:t>
            </a:r>
            <a:r>
              <a:rPr lang="ru-RU" sz="3400" b="1" dirty="0">
                <a:latin typeface="+mj-lt"/>
              </a:rPr>
              <a:t>«Экоцентр Дронт»</a:t>
            </a:r>
          </a:p>
          <a:p>
            <a:endParaRPr lang="ru-RU" dirty="0"/>
          </a:p>
        </p:txBody>
      </p:sp>
    </p:spTree>
    <p:extLst>
      <p:ext uri="{BB962C8B-B14F-4D97-AF65-F5344CB8AC3E}">
        <p14:creationId xmlns:p14="http://schemas.microsoft.com/office/powerpoint/2010/main" val="36191890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1E421F9-1195-059A-C2DE-624D188D86A5}"/>
              </a:ext>
            </a:extLst>
          </p:cNvPr>
          <p:cNvSpPr>
            <a:spLocks noGrp="1"/>
          </p:cNvSpPr>
          <p:nvPr>
            <p:ph type="title"/>
          </p:nvPr>
        </p:nvSpPr>
        <p:spPr>
          <a:xfrm>
            <a:off x="572385" y="-244549"/>
            <a:ext cx="11187223" cy="1325563"/>
          </a:xfrm>
        </p:spPr>
        <p:txBody>
          <a:bodyPr>
            <a:normAutofit/>
          </a:bodyPr>
          <a:lstStyle/>
          <a:p>
            <a:r>
              <a:rPr lang="ru-RU" sz="3600" dirty="0"/>
              <a:t>Ценность и уникальность Камско-</a:t>
            </a:r>
            <a:r>
              <a:rPr lang="ru-RU" sz="3600" dirty="0" err="1"/>
              <a:t>Бакалдинского</a:t>
            </a:r>
            <a:r>
              <a:rPr lang="ru-RU" sz="3600" dirty="0"/>
              <a:t> участка</a:t>
            </a:r>
          </a:p>
        </p:txBody>
      </p:sp>
      <p:sp>
        <p:nvSpPr>
          <p:cNvPr id="8" name="TextBox 7">
            <a:extLst>
              <a:ext uri="{FF2B5EF4-FFF2-40B4-BE49-F238E27FC236}">
                <a16:creationId xmlns:a16="http://schemas.microsoft.com/office/drawing/2014/main" id="{2F749AE0-E15C-A884-BF02-1D570D494383}"/>
              </a:ext>
            </a:extLst>
          </p:cNvPr>
          <p:cNvSpPr txBox="1"/>
          <p:nvPr/>
        </p:nvSpPr>
        <p:spPr>
          <a:xfrm>
            <a:off x="71895" y="4180344"/>
            <a:ext cx="12048210" cy="2677656"/>
          </a:xfrm>
          <a:prstGeom prst="rect">
            <a:avLst/>
          </a:prstGeom>
          <a:noFill/>
        </p:spPr>
        <p:txBody>
          <a:bodyPr wrap="square">
            <a:spAutoFit/>
          </a:bodyPr>
          <a:lstStyle/>
          <a:p>
            <a:pPr algn="r"/>
            <a:r>
              <a:rPr lang="ru-RU" sz="2000" i="1" dirty="0">
                <a:latin typeface="Arial" panose="020B0604020202020204" pitchFamily="34" charset="0"/>
                <a:ea typeface="Times New Roman" panose="02020603050405020304" pitchFamily="18" charset="0"/>
                <a:cs typeface="Arial" panose="020B0604020202020204" pitchFamily="34" charset="0"/>
              </a:rPr>
              <a:t>Болото Камское – Осиновые Котлы</a:t>
            </a:r>
          </a:p>
          <a:p>
            <a:r>
              <a:rPr lang="ru-RU" sz="2400" dirty="0">
                <a:effectLst/>
                <a:latin typeface="Arial" panose="020B0604020202020204" pitchFamily="34" charset="0"/>
                <a:ea typeface="Times New Roman" panose="02020603050405020304" pitchFamily="18" charset="0"/>
                <a:cs typeface="Arial" panose="020B0604020202020204" pitchFamily="34" charset="0"/>
              </a:rPr>
              <a:t>Камско-</a:t>
            </a:r>
            <a:r>
              <a:rPr lang="ru-RU" sz="2400" dirty="0" err="1">
                <a:effectLst/>
                <a:latin typeface="Arial" panose="020B0604020202020204" pitchFamily="34" charset="0"/>
                <a:ea typeface="Times New Roman" panose="02020603050405020304" pitchFamily="18" charset="0"/>
                <a:cs typeface="Arial" panose="020B0604020202020204" pitchFamily="34" charset="0"/>
              </a:rPr>
              <a:t>Бакалдинский</a:t>
            </a:r>
            <a:r>
              <a:rPr lang="ru-RU" sz="2400" dirty="0">
                <a:effectLst/>
                <a:latin typeface="Arial" panose="020B0604020202020204" pitchFamily="34" charset="0"/>
                <a:ea typeface="Times New Roman" panose="02020603050405020304" pitchFamily="18" charset="0"/>
                <a:cs typeface="Arial" panose="020B0604020202020204" pitchFamily="34" charset="0"/>
              </a:rPr>
              <a:t> участок проектируемого национального парка является частью </a:t>
            </a:r>
            <a:r>
              <a:rPr lang="ru-RU" sz="2400" dirty="0" err="1">
                <a:effectLst/>
                <a:latin typeface="Arial" panose="020B0604020202020204" pitchFamily="34" charset="0"/>
                <a:ea typeface="Times New Roman" panose="02020603050405020304" pitchFamily="18" charset="0"/>
                <a:cs typeface="Arial" panose="020B0604020202020204" pitchFamily="34" charset="0"/>
              </a:rPr>
              <a:t>рамсарского</a:t>
            </a:r>
            <a:r>
              <a:rPr lang="ru-RU" sz="2400" dirty="0">
                <a:effectLst/>
                <a:latin typeface="Arial" panose="020B0604020202020204" pitchFamily="34" charset="0"/>
                <a:ea typeface="Times New Roman" panose="02020603050405020304" pitchFamily="18" charset="0"/>
                <a:cs typeface="Arial" panose="020B0604020202020204" pitchFamily="34" charset="0"/>
              </a:rPr>
              <a:t> (имеющего международное значение) водно-болотного угодья «Камско-</a:t>
            </a:r>
            <a:r>
              <a:rPr lang="ru-RU" sz="2400" dirty="0" err="1">
                <a:effectLst/>
                <a:latin typeface="Arial" panose="020B0604020202020204" pitchFamily="34" charset="0"/>
                <a:ea typeface="Times New Roman" panose="02020603050405020304" pitchFamily="18" charset="0"/>
                <a:cs typeface="Arial" panose="020B0604020202020204" pitchFamily="34" charset="0"/>
              </a:rPr>
              <a:t>Бакалдинская</a:t>
            </a:r>
            <a:r>
              <a:rPr lang="ru-RU" sz="2400" dirty="0">
                <a:effectLst/>
                <a:latin typeface="Arial" panose="020B0604020202020204" pitchFamily="34" charset="0"/>
                <a:ea typeface="Times New Roman" panose="02020603050405020304" pitchFamily="18" charset="0"/>
                <a:cs typeface="Arial" panose="020B0604020202020204" pitchFamily="34" charset="0"/>
              </a:rPr>
              <a:t> группа болот».</a:t>
            </a:r>
          </a:p>
          <a:p>
            <a:r>
              <a:rPr lang="ru-RU" sz="2400" dirty="0">
                <a:effectLst/>
                <a:latin typeface="Arial" panose="020B0604020202020204" pitchFamily="34" charset="0"/>
                <a:ea typeface="Times New Roman" panose="02020603050405020304" pitchFamily="18" charset="0"/>
                <a:cs typeface="Arial" panose="020B0604020202020204" pitchFamily="34" charset="0"/>
              </a:rPr>
              <a:t>Камско-</a:t>
            </a:r>
            <a:r>
              <a:rPr lang="ru-RU" sz="2400" dirty="0" err="1">
                <a:effectLst/>
                <a:latin typeface="Arial" panose="020B0604020202020204" pitchFamily="34" charset="0"/>
                <a:ea typeface="Times New Roman" panose="02020603050405020304" pitchFamily="18" charset="0"/>
                <a:cs typeface="Arial" panose="020B0604020202020204" pitchFamily="34" charset="0"/>
              </a:rPr>
              <a:t>Бакалдинские</a:t>
            </a:r>
            <a:r>
              <a:rPr lang="ru-RU" sz="2400" dirty="0">
                <a:effectLst/>
                <a:latin typeface="Arial" panose="020B0604020202020204" pitchFamily="34" charset="0"/>
                <a:ea typeface="Times New Roman" panose="02020603050405020304" pitchFamily="18" charset="0"/>
                <a:cs typeface="Arial" panose="020B0604020202020204" pitchFamily="34" charset="0"/>
              </a:rPr>
              <a:t> болота являются эталонным и уникальным, сохранившемся в естественном состоянии водно-болотным угодьем Европейской России.</a:t>
            </a:r>
          </a:p>
          <a:p>
            <a:endParaRPr lang="ru-RU" sz="2400" dirty="0">
              <a:latin typeface="Arial" panose="020B0604020202020204" pitchFamily="34" charset="0"/>
              <a:ea typeface="Times New Roman" panose="02020603050405020304" pitchFamily="18" charset="0"/>
              <a:cs typeface="Arial" panose="020B0604020202020204" pitchFamily="34" charset="0"/>
            </a:endParaRPr>
          </a:p>
        </p:txBody>
      </p:sp>
      <p:pic>
        <p:nvPicPr>
          <p:cNvPr id="4" name="Рисунок 3">
            <a:extLst>
              <a:ext uri="{FF2B5EF4-FFF2-40B4-BE49-F238E27FC236}">
                <a16:creationId xmlns:a16="http://schemas.microsoft.com/office/drawing/2014/main" id="{D3096C39-212F-BA15-ED05-376729E890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51179"/>
            <a:ext cx="12192000" cy="3429000"/>
          </a:xfrm>
          <a:prstGeom prst="rect">
            <a:avLst/>
          </a:prstGeom>
        </p:spPr>
      </p:pic>
    </p:spTree>
    <p:extLst>
      <p:ext uri="{BB962C8B-B14F-4D97-AF65-F5344CB8AC3E}">
        <p14:creationId xmlns:p14="http://schemas.microsoft.com/office/powerpoint/2010/main" val="27267358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F740BDA-7420-78A0-0761-D32F2CDFFC73}"/>
              </a:ext>
            </a:extLst>
          </p:cNvPr>
          <p:cNvSpPr>
            <a:spLocks noGrp="1"/>
          </p:cNvSpPr>
          <p:nvPr>
            <p:ph type="title"/>
          </p:nvPr>
        </p:nvSpPr>
        <p:spPr>
          <a:xfrm>
            <a:off x="265814" y="5532437"/>
            <a:ext cx="2959396" cy="1325563"/>
          </a:xfrm>
        </p:spPr>
        <p:txBody>
          <a:bodyPr>
            <a:normAutofit/>
          </a:bodyPr>
          <a:lstStyle/>
          <a:p>
            <a:r>
              <a:rPr lang="ru-RU" sz="2400" dirty="0"/>
              <a:t>Озеро Камское</a:t>
            </a:r>
          </a:p>
        </p:txBody>
      </p:sp>
      <p:pic>
        <p:nvPicPr>
          <p:cNvPr id="5" name="Рисунок 4">
            <a:extLst>
              <a:ext uri="{FF2B5EF4-FFF2-40B4-BE49-F238E27FC236}">
                <a16:creationId xmlns:a16="http://schemas.microsoft.com/office/drawing/2014/main" id="{C12292FD-5372-E90C-5672-4BCF4D1619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96252"/>
            <a:ext cx="9144000" cy="6858000"/>
          </a:xfrm>
          <a:prstGeom prst="rect">
            <a:avLst/>
          </a:prstGeom>
        </p:spPr>
      </p:pic>
    </p:spTree>
    <p:extLst>
      <p:ext uri="{BB962C8B-B14F-4D97-AF65-F5344CB8AC3E}">
        <p14:creationId xmlns:p14="http://schemas.microsoft.com/office/powerpoint/2010/main" val="21987971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715A4E9-CB18-677A-D02B-DED48615E4FE}"/>
              </a:ext>
            </a:extLst>
          </p:cNvPr>
          <p:cNvSpPr>
            <a:spLocks noGrp="1"/>
          </p:cNvSpPr>
          <p:nvPr>
            <p:ph type="title"/>
          </p:nvPr>
        </p:nvSpPr>
        <p:spPr>
          <a:xfrm>
            <a:off x="0" y="0"/>
            <a:ext cx="5164917" cy="1325563"/>
          </a:xfrm>
        </p:spPr>
        <p:txBody>
          <a:bodyPr>
            <a:normAutofit/>
          </a:bodyPr>
          <a:lstStyle/>
          <a:p>
            <a:r>
              <a:rPr lang="ru-RU" sz="3600" dirty="0"/>
              <a:t>Восстановление болотных экосистем</a:t>
            </a:r>
          </a:p>
        </p:txBody>
      </p:sp>
      <p:sp>
        <p:nvSpPr>
          <p:cNvPr id="5" name="TextBox 4">
            <a:extLst>
              <a:ext uri="{FF2B5EF4-FFF2-40B4-BE49-F238E27FC236}">
                <a16:creationId xmlns:a16="http://schemas.microsoft.com/office/drawing/2014/main" id="{0E4BB9BB-0546-2B9A-41D1-624993AC9CE3}"/>
              </a:ext>
            </a:extLst>
          </p:cNvPr>
          <p:cNvSpPr txBox="1"/>
          <p:nvPr/>
        </p:nvSpPr>
        <p:spPr>
          <a:xfrm>
            <a:off x="0" y="1060406"/>
            <a:ext cx="4662478" cy="5262979"/>
          </a:xfrm>
          <a:prstGeom prst="rect">
            <a:avLst/>
          </a:prstGeom>
          <a:noFill/>
        </p:spPr>
        <p:txBody>
          <a:bodyPr wrap="square">
            <a:spAutoFit/>
          </a:bodyPr>
          <a:lstStyle/>
          <a:p>
            <a:pPr marL="0" marR="0" lvl="0" indent="457200" defTabSz="914400" rtl="0" eaLnBrk="0" fontAlgn="base" latinLnBrk="0" hangingPunct="0">
              <a:lnSpc>
                <a:spcPct val="100000"/>
              </a:lnSpc>
              <a:spcBef>
                <a:spcPct val="0"/>
              </a:spcBef>
              <a:spcAft>
                <a:spcPct val="0"/>
              </a:spcAft>
              <a:buClrTx/>
              <a:buSzTx/>
              <a:buFontTx/>
              <a:buNone/>
              <a:tabLst/>
            </a:pPr>
            <a:r>
              <a:rPr kumimoji="0" lang="ru-RU" altLang="ru-RU" sz="2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Часть торфяного месторождения Камское – Осиновые Котлы, площадью 2770 га, находящаяся на юге участка проектируемого национального парка, в 1970–1980-е гг. была разработана торфопредприятием «Камское». Здесь предполагается реализация Керженским заповедником модельного проекта по обводнению и восстановлению болотных экосистем. </a:t>
            </a:r>
            <a:endParaRPr kumimoji="0" lang="ru-RU" altLang="ru-RU" sz="2400" b="0" i="0" u="none" strike="noStrike" cap="none" normalizeH="0" baseline="0" dirty="0">
              <a:ln>
                <a:noFill/>
              </a:ln>
              <a:solidFill>
                <a:schemeClr val="tx1"/>
              </a:solidFill>
              <a:effectLst/>
              <a:latin typeface="Arial" panose="020B0604020202020204" pitchFamily="34" charset="0"/>
            </a:endParaRPr>
          </a:p>
        </p:txBody>
      </p:sp>
      <p:pic>
        <p:nvPicPr>
          <p:cNvPr id="7" name="Рисунок 6">
            <a:extLst>
              <a:ext uri="{FF2B5EF4-FFF2-40B4-BE49-F238E27FC236}">
                <a16:creationId xmlns:a16="http://schemas.microsoft.com/office/drawing/2014/main" id="{5238A88E-A9FE-C3D5-254A-1E84B4A0C7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5990" y="106118"/>
            <a:ext cx="7575567" cy="6111802"/>
          </a:xfrm>
          <a:prstGeom prst="rect">
            <a:avLst/>
          </a:prstGeom>
        </p:spPr>
      </p:pic>
    </p:spTree>
    <p:extLst>
      <p:ext uri="{BB962C8B-B14F-4D97-AF65-F5344CB8AC3E}">
        <p14:creationId xmlns:p14="http://schemas.microsoft.com/office/powerpoint/2010/main" val="25776994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5D247037-6B4F-02B7-8321-4928238BF0FD}"/>
              </a:ext>
            </a:extLst>
          </p:cNvPr>
          <p:cNvSpPr>
            <a:spLocks noGrp="1"/>
          </p:cNvSpPr>
          <p:nvPr>
            <p:ph type="title"/>
          </p:nvPr>
        </p:nvSpPr>
        <p:spPr>
          <a:xfrm>
            <a:off x="838200" y="192405"/>
            <a:ext cx="10515600" cy="1325563"/>
          </a:xfrm>
        </p:spPr>
        <p:txBody>
          <a:bodyPr>
            <a:normAutofit/>
          </a:bodyPr>
          <a:lstStyle/>
          <a:p>
            <a:r>
              <a:rPr lang="ru-RU" sz="3600" dirty="0"/>
              <a:t>Ценность и уникальность </a:t>
            </a:r>
            <a:br>
              <a:rPr lang="ru-RU" sz="3600" dirty="0"/>
            </a:br>
            <a:r>
              <a:rPr lang="ru-RU" sz="3600" dirty="0"/>
              <a:t>Камско-</a:t>
            </a:r>
            <a:r>
              <a:rPr lang="ru-RU" sz="3600" dirty="0" err="1"/>
              <a:t>Бакалдинского</a:t>
            </a:r>
            <a:r>
              <a:rPr lang="ru-RU" sz="3600" dirty="0"/>
              <a:t> участка</a:t>
            </a:r>
          </a:p>
        </p:txBody>
      </p:sp>
      <p:sp>
        <p:nvSpPr>
          <p:cNvPr id="7" name="TextBox 6">
            <a:extLst>
              <a:ext uri="{FF2B5EF4-FFF2-40B4-BE49-F238E27FC236}">
                <a16:creationId xmlns:a16="http://schemas.microsoft.com/office/drawing/2014/main" id="{0C70639E-A19A-D748-80EF-34107D6871E5}"/>
              </a:ext>
            </a:extLst>
          </p:cNvPr>
          <p:cNvSpPr txBox="1"/>
          <p:nvPr/>
        </p:nvSpPr>
        <p:spPr>
          <a:xfrm>
            <a:off x="259907" y="2016467"/>
            <a:ext cx="6406707" cy="4154984"/>
          </a:xfrm>
          <a:prstGeom prst="rect">
            <a:avLst/>
          </a:prstGeom>
          <a:noFill/>
        </p:spPr>
        <p:txBody>
          <a:bodyPr wrap="square">
            <a:spAutoFit/>
          </a:bodyPr>
          <a:lstStyle/>
          <a:p>
            <a:pPr indent="457200" algn="just">
              <a:spcAft>
                <a:spcPts val="0"/>
              </a:spcAft>
            </a:pPr>
            <a:r>
              <a:rPr lang="ru-RU" sz="2400" dirty="0">
                <a:effectLst/>
                <a:latin typeface="Arial" panose="020B0604020202020204" pitchFamily="34" charset="0"/>
                <a:ea typeface="Times New Roman" panose="02020603050405020304" pitchFamily="18" charset="0"/>
                <a:cs typeface="Arial" panose="020B0604020202020204" pitchFamily="34" charset="0"/>
              </a:rPr>
              <a:t>На Камско-</a:t>
            </a:r>
            <a:r>
              <a:rPr lang="ru-RU" sz="2400" dirty="0" err="1">
                <a:effectLst/>
                <a:latin typeface="Arial" panose="020B0604020202020204" pitchFamily="34" charset="0"/>
                <a:ea typeface="Times New Roman" panose="02020603050405020304" pitchFamily="18" charset="0"/>
                <a:cs typeface="Arial" panose="020B0604020202020204" pitchFamily="34" charset="0"/>
              </a:rPr>
              <a:t>Бакалдинском</a:t>
            </a:r>
            <a:r>
              <a:rPr lang="ru-RU" sz="2400" dirty="0">
                <a:effectLst/>
                <a:latin typeface="Arial" panose="020B0604020202020204" pitchFamily="34" charset="0"/>
                <a:ea typeface="Times New Roman" panose="02020603050405020304" pitchFamily="18" charset="0"/>
                <a:cs typeface="Arial" panose="020B0604020202020204" pitchFamily="34" charset="0"/>
              </a:rPr>
              <a:t> участке проектируемого национального парка и в его окрестностях </a:t>
            </a:r>
            <a:r>
              <a:rPr lang="ru-RU"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выявлено 53 вида животных (в том числе млекопитающих – 3, птиц – 27, рептилий – 2, насекомых – 17, других беспозвоночных – 4), 15 видов высших растений и 2 вида водорослей, занесенных в Красную книгу Нижегородской области. Среди этих живых организмов 12 видов, занесенных в Красную книгу России.</a:t>
            </a:r>
            <a:endParaRPr lang="ru-RU" sz="24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5" name="TextBox 4">
            <a:extLst>
              <a:ext uri="{FF2B5EF4-FFF2-40B4-BE49-F238E27FC236}">
                <a16:creationId xmlns:a16="http://schemas.microsoft.com/office/drawing/2014/main" id="{C8EB49F1-CD0D-80C9-E2E9-36F4440FB3F1}"/>
              </a:ext>
            </a:extLst>
          </p:cNvPr>
          <p:cNvSpPr txBox="1"/>
          <p:nvPr/>
        </p:nvSpPr>
        <p:spPr>
          <a:xfrm>
            <a:off x="2344257" y="6171451"/>
            <a:ext cx="4495654" cy="646331"/>
          </a:xfrm>
          <a:prstGeom prst="rect">
            <a:avLst/>
          </a:prstGeom>
          <a:noFill/>
        </p:spPr>
        <p:txBody>
          <a:bodyPr wrap="none" rtlCol="0">
            <a:spAutoFit/>
          </a:bodyPr>
          <a:lstStyle/>
          <a:p>
            <a:r>
              <a:rPr lang="ru-RU" sz="1800" dirty="0">
                <a:effectLst/>
                <a:latin typeface="Times New Roman" panose="02020603050405020304" pitchFamily="18" charset="0"/>
                <a:ea typeface="Times New Roman" panose="02020603050405020304" pitchFamily="18" charset="0"/>
              </a:rPr>
              <a:t>Орхидея </a:t>
            </a:r>
            <a:r>
              <a:rPr lang="ru-RU" sz="1800" dirty="0" err="1">
                <a:effectLst/>
                <a:latin typeface="Times New Roman" panose="02020603050405020304" pitchFamily="18" charset="0"/>
                <a:ea typeface="Times New Roman" panose="02020603050405020304" pitchFamily="18" charset="0"/>
              </a:rPr>
              <a:t>Пальчетокоренник</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Траунштейнера</a:t>
            </a:r>
            <a:endParaRPr lang="ru-RU" sz="1800" dirty="0">
              <a:effectLst/>
              <a:latin typeface="Times New Roman" panose="02020603050405020304" pitchFamily="18" charset="0"/>
              <a:ea typeface="Times New Roman" panose="02020603050405020304" pitchFamily="18" charset="0"/>
            </a:endParaRPr>
          </a:p>
          <a:p>
            <a:endParaRPr lang="ru-RU" dirty="0"/>
          </a:p>
        </p:txBody>
      </p:sp>
      <p:pic>
        <p:nvPicPr>
          <p:cNvPr id="6" name="Рисунок 5">
            <a:extLst>
              <a:ext uri="{FF2B5EF4-FFF2-40B4-BE49-F238E27FC236}">
                <a16:creationId xmlns:a16="http://schemas.microsoft.com/office/drawing/2014/main" id="{B8D8E983-0A7B-9659-D794-5B3D30100D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3207" y="192405"/>
            <a:ext cx="5143500" cy="6858000"/>
          </a:xfrm>
          <a:prstGeom prst="rect">
            <a:avLst/>
          </a:prstGeom>
        </p:spPr>
      </p:pic>
    </p:spTree>
    <p:extLst>
      <p:ext uri="{BB962C8B-B14F-4D97-AF65-F5344CB8AC3E}">
        <p14:creationId xmlns:p14="http://schemas.microsoft.com/office/powerpoint/2010/main" val="10039924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5D247037-6B4F-02B7-8321-4928238BF0FD}"/>
              </a:ext>
            </a:extLst>
          </p:cNvPr>
          <p:cNvSpPr>
            <a:spLocks noGrp="1"/>
          </p:cNvSpPr>
          <p:nvPr>
            <p:ph type="title"/>
          </p:nvPr>
        </p:nvSpPr>
        <p:spPr>
          <a:xfrm>
            <a:off x="838200" y="192405"/>
            <a:ext cx="10515600" cy="1325563"/>
          </a:xfrm>
        </p:spPr>
        <p:txBody>
          <a:bodyPr>
            <a:normAutofit/>
          </a:bodyPr>
          <a:lstStyle/>
          <a:p>
            <a:r>
              <a:rPr lang="ru-RU" sz="3600" dirty="0"/>
              <a:t>Ценность и уникальность </a:t>
            </a:r>
            <a:br>
              <a:rPr lang="ru-RU" sz="3600" dirty="0"/>
            </a:br>
            <a:r>
              <a:rPr lang="ru-RU" sz="3600" dirty="0"/>
              <a:t>Камско-</a:t>
            </a:r>
            <a:r>
              <a:rPr lang="ru-RU" sz="3600" dirty="0" err="1"/>
              <a:t>Бакалдинского</a:t>
            </a:r>
            <a:r>
              <a:rPr lang="ru-RU" sz="3600" dirty="0"/>
              <a:t> участка</a:t>
            </a:r>
          </a:p>
        </p:txBody>
      </p:sp>
      <p:sp>
        <p:nvSpPr>
          <p:cNvPr id="7" name="TextBox 6">
            <a:extLst>
              <a:ext uri="{FF2B5EF4-FFF2-40B4-BE49-F238E27FC236}">
                <a16:creationId xmlns:a16="http://schemas.microsoft.com/office/drawing/2014/main" id="{0C70639E-A19A-D748-80EF-34107D6871E5}"/>
              </a:ext>
            </a:extLst>
          </p:cNvPr>
          <p:cNvSpPr txBox="1"/>
          <p:nvPr/>
        </p:nvSpPr>
        <p:spPr>
          <a:xfrm>
            <a:off x="259907" y="2016467"/>
            <a:ext cx="6406707" cy="1938992"/>
          </a:xfrm>
          <a:prstGeom prst="rect">
            <a:avLst/>
          </a:prstGeom>
          <a:noFill/>
        </p:spPr>
        <p:txBody>
          <a:bodyPr wrap="square">
            <a:spAutoFit/>
          </a:bodyPr>
          <a:lstStyle/>
          <a:p>
            <a:pPr indent="457200" algn="just">
              <a:spcAft>
                <a:spcPts val="0"/>
              </a:spcAft>
            </a:pPr>
            <a:r>
              <a:rPr lang="ru-RU" sz="2400" dirty="0">
                <a:effectLst/>
                <a:latin typeface="Times New Roman" panose="02020603050405020304" pitchFamily="18" charset="0"/>
                <a:ea typeface="Times New Roman" panose="02020603050405020304" pitchFamily="18" charset="0"/>
              </a:rPr>
              <a:t>Камско-</a:t>
            </a:r>
            <a:r>
              <a:rPr lang="ru-RU" sz="2400" dirty="0" err="1">
                <a:effectLst/>
                <a:latin typeface="Times New Roman" panose="02020603050405020304" pitchFamily="18" charset="0"/>
                <a:ea typeface="Times New Roman" panose="02020603050405020304" pitchFamily="18" charset="0"/>
              </a:rPr>
              <a:t>Бакалдинские</a:t>
            </a:r>
            <a:r>
              <a:rPr lang="ru-RU" sz="2400" dirty="0">
                <a:effectLst/>
                <a:latin typeface="Times New Roman" panose="02020603050405020304" pitchFamily="18" charset="0"/>
                <a:ea typeface="Times New Roman" panose="02020603050405020304" pitchFamily="18" charset="0"/>
              </a:rPr>
              <a:t> болота – ключевая орнитологическая территория России (КОТР) международного (всемирного) значения, которая включена в европейский и российский каталоги.</a:t>
            </a:r>
          </a:p>
        </p:txBody>
      </p:sp>
      <p:sp>
        <p:nvSpPr>
          <p:cNvPr id="5" name="TextBox 4">
            <a:extLst>
              <a:ext uri="{FF2B5EF4-FFF2-40B4-BE49-F238E27FC236}">
                <a16:creationId xmlns:a16="http://schemas.microsoft.com/office/drawing/2014/main" id="{C8EB49F1-CD0D-80C9-E2E9-36F4440FB3F1}"/>
              </a:ext>
            </a:extLst>
          </p:cNvPr>
          <p:cNvSpPr txBox="1"/>
          <p:nvPr/>
        </p:nvSpPr>
        <p:spPr>
          <a:xfrm>
            <a:off x="3075777" y="6211669"/>
            <a:ext cx="3887218" cy="646331"/>
          </a:xfrm>
          <a:prstGeom prst="rect">
            <a:avLst/>
          </a:prstGeom>
          <a:noFill/>
        </p:spPr>
        <p:txBody>
          <a:bodyPr wrap="none" rtlCol="0">
            <a:spAutoFit/>
          </a:bodyPr>
          <a:lstStyle/>
          <a:p>
            <a:r>
              <a:rPr lang="ru-RU" sz="1800" dirty="0">
                <a:effectLst/>
                <a:latin typeface="Times New Roman" panose="02020603050405020304" pitchFamily="18" charset="0"/>
                <a:ea typeface="Times New Roman" panose="02020603050405020304" pitchFamily="18" charset="0"/>
              </a:rPr>
              <a:t>Орлан-белохвост – Красная книга РФ</a:t>
            </a:r>
          </a:p>
          <a:p>
            <a:endParaRPr lang="ru-RU" dirty="0"/>
          </a:p>
        </p:txBody>
      </p:sp>
      <p:pic>
        <p:nvPicPr>
          <p:cNvPr id="3" name="Рисунок 2">
            <a:extLst>
              <a:ext uri="{FF2B5EF4-FFF2-40B4-BE49-F238E27FC236}">
                <a16:creationId xmlns:a16="http://schemas.microsoft.com/office/drawing/2014/main" id="{A593AA4F-5D8B-2625-E23C-165B0C8084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1232" y="97154"/>
            <a:ext cx="5178981" cy="6910038"/>
          </a:xfrm>
          <a:prstGeom prst="rect">
            <a:avLst/>
          </a:prstGeom>
        </p:spPr>
      </p:pic>
    </p:spTree>
    <p:extLst>
      <p:ext uri="{BB962C8B-B14F-4D97-AF65-F5344CB8AC3E}">
        <p14:creationId xmlns:p14="http://schemas.microsoft.com/office/powerpoint/2010/main" val="39716798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A176A20-D1A0-FF50-0F38-BEACED704DBB}"/>
              </a:ext>
            </a:extLst>
          </p:cNvPr>
          <p:cNvSpPr>
            <a:spLocks noGrp="1"/>
          </p:cNvSpPr>
          <p:nvPr>
            <p:ph type="title"/>
          </p:nvPr>
        </p:nvSpPr>
        <p:spPr>
          <a:xfrm>
            <a:off x="115185" y="166610"/>
            <a:ext cx="11868267" cy="1325563"/>
          </a:xfrm>
        </p:spPr>
        <p:txBody>
          <a:bodyPr>
            <a:normAutofit/>
          </a:bodyPr>
          <a:lstStyle/>
          <a:p>
            <a:r>
              <a:rPr lang="ru-RU" sz="3600" dirty="0"/>
              <a:t>Рекреационный потенциал Камско-Балдинского участка:</a:t>
            </a:r>
          </a:p>
        </p:txBody>
      </p:sp>
      <p:sp>
        <p:nvSpPr>
          <p:cNvPr id="8" name="TextBox 7">
            <a:extLst>
              <a:ext uri="{FF2B5EF4-FFF2-40B4-BE49-F238E27FC236}">
                <a16:creationId xmlns:a16="http://schemas.microsoft.com/office/drawing/2014/main" id="{B64D70C1-7546-7279-259D-4EE03327F00C}"/>
              </a:ext>
            </a:extLst>
          </p:cNvPr>
          <p:cNvSpPr txBox="1"/>
          <p:nvPr/>
        </p:nvSpPr>
        <p:spPr>
          <a:xfrm>
            <a:off x="115185" y="1415213"/>
            <a:ext cx="4704581" cy="1938992"/>
          </a:xfrm>
          <a:prstGeom prst="rect">
            <a:avLst/>
          </a:prstGeom>
          <a:noFill/>
        </p:spPr>
        <p:txBody>
          <a:bodyPr wrap="square">
            <a:spAutoFit/>
          </a:bodyPr>
          <a:lstStyle/>
          <a:p>
            <a:r>
              <a:rPr lang="ru-RU" sz="2400" dirty="0"/>
              <a:t>Для местных жителей населенных пунктов окрестностей участка национального парка – возможности для развития экологического туризма.</a:t>
            </a:r>
          </a:p>
        </p:txBody>
      </p:sp>
      <p:pic>
        <p:nvPicPr>
          <p:cNvPr id="7" name="Рисунок 6">
            <a:extLst>
              <a:ext uri="{FF2B5EF4-FFF2-40B4-BE49-F238E27FC236}">
                <a16:creationId xmlns:a16="http://schemas.microsoft.com/office/drawing/2014/main" id="{63804B57-62B9-DADD-5EF6-AE27A27F32A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819766" y="1309037"/>
            <a:ext cx="7398618" cy="5548964"/>
          </a:xfrm>
          <a:prstGeom prst="rect">
            <a:avLst/>
          </a:prstGeom>
        </p:spPr>
      </p:pic>
      <p:sp>
        <p:nvSpPr>
          <p:cNvPr id="9" name="TextBox 8">
            <a:extLst>
              <a:ext uri="{FF2B5EF4-FFF2-40B4-BE49-F238E27FC236}">
                <a16:creationId xmlns:a16="http://schemas.microsoft.com/office/drawing/2014/main" id="{C4DC3AEA-F2F6-D8AD-FCB0-1D60E6E058FB}"/>
              </a:ext>
            </a:extLst>
          </p:cNvPr>
          <p:cNvSpPr txBox="1"/>
          <p:nvPr/>
        </p:nvSpPr>
        <p:spPr>
          <a:xfrm>
            <a:off x="3070459" y="6410425"/>
            <a:ext cx="1670009" cy="369332"/>
          </a:xfrm>
          <a:prstGeom prst="rect">
            <a:avLst/>
          </a:prstGeom>
          <a:noFill/>
        </p:spPr>
        <p:txBody>
          <a:bodyPr wrap="none" rtlCol="0">
            <a:spAutoFit/>
          </a:bodyPr>
          <a:lstStyle/>
          <a:p>
            <a:r>
              <a:rPr lang="ru-RU" dirty="0"/>
              <a:t>Село </a:t>
            </a:r>
            <a:r>
              <a:rPr lang="ru-RU" dirty="0" err="1"/>
              <a:t>Нестиары</a:t>
            </a:r>
            <a:endParaRPr lang="ru-RU" dirty="0"/>
          </a:p>
        </p:txBody>
      </p:sp>
    </p:spTree>
    <p:extLst>
      <p:ext uri="{BB962C8B-B14F-4D97-AF65-F5344CB8AC3E}">
        <p14:creationId xmlns:p14="http://schemas.microsoft.com/office/powerpoint/2010/main" val="5155265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4DBB57C-364A-0D0F-84F5-39421193CF35}"/>
              </a:ext>
            </a:extLst>
          </p:cNvPr>
          <p:cNvSpPr>
            <a:spLocks noGrp="1"/>
          </p:cNvSpPr>
          <p:nvPr>
            <p:ph type="title"/>
          </p:nvPr>
        </p:nvSpPr>
        <p:spPr>
          <a:xfrm>
            <a:off x="414671" y="365124"/>
            <a:ext cx="11600120" cy="6184531"/>
          </a:xfrm>
        </p:spPr>
        <p:txBody>
          <a:bodyPr>
            <a:normAutofit/>
          </a:bodyPr>
          <a:lstStyle/>
          <a:p>
            <a:r>
              <a:rPr lang="ru-RU" sz="2400" dirty="0"/>
              <a:t>Принимая во внимание ценность и уникальность природных комплексов  Килемарского участка и его рекреационный потенциал, необходимо разработать </a:t>
            </a:r>
            <a:r>
              <a:rPr lang="ru-RU" sz="2400" b="1" dirty="0"/>
              <a:t>функциональное зонирование национального парка.</a:t>
            </a:r>
            <a:r>
              <a:rPr lang="ru-RU" sz="2400" dirty="0"/>
              <a:t> Согласно Федеральному закону «Об особо охраняемых природных территориях» от 14.03.1995 №33-ФЗ, в национальном парке могут быть выделены следующие зоны: 	</a:t>
            </a:r>
            <a:br>
              <a:rPr lang="ru-RU" sz="2400" dirty="0"/>
            </a:br>
            <a:br>
              <a:rPr lang="ru-RU" sz="2400" dirty="0"/>
            </a:br>
            <a:r>
              <a:rPr lang="ru-RU" sz="2400" b="1" dirty="0"/>
              <a:t>Заповедная зона</a:t>
            </a:r>
            <a:r>
              <a:rPr lang="ru-RU" sz="2400" dirty="0"/>
              <a:t> - </a:t>
            </a:r>
            <a:r>
              <a:rPr lang="ru-RU" sz="2400" dirty="0">
                <a:solidFill>
                  <a:srgbClr val="000000"/>
                </a:solidFill>
                <a:effectLst/>
                <a:ea typeface="Times New Roman" panose="02020603050405020304" pitchFamily="18" charset="0"/>
              </a:rPr>
              <a:t>запрещается осуществление любой экономической деятельности;</a:t>
            </a:r>
            <a:br>
              <a:rPr lang="ru-RU" sz="2400" dirty="0">
                <a:solidFill>
                  <a:srgbClr val="000000"/>
                </a:solidFill>
                <a:effectLst/>
                <a:ea typeface="Times New Roman" panose="02020603050405020304" pitchFamily="18" charset="0"/>
              </a:rPr>
            </a:br>
            <a:r>
              <a:rPr lang="ru-RU" sz="2400" b="1" dirty="0">
                <a:solidFill>
                  <a:srgbClr val="000000"/>
                </a:solidFill>
                <a:effectLst/>
                <a:ea typeface="Times New Roman" panose="02020603050405020304" pitchFamily="18" charset="0"/>
              </a:rPr>
              <a:t>Особо охраняемая зона </a:t>
            </a:r>
            <a:r>
              <a:rPr lang="ru-RU" sz="2400" dirty="0">
                <a:solidFill>
                  <a:srgbClr val="000000"/>
                </a:solidFill>
                <a:effectLst/>
                <a:ea typeface="Times New Roman" panose="02020603050405020304" pitchFamily="18" charset="0"/>
              </a:rPr>
              <a:t>– допускается посещение в целях познавательного туризма;</a:t>
            </a:r>
            <a:br>
              <a:rPr lang="ru-RU" sz="2400" dirty="0">
                <a:effectLst/>
                <a:ea typeface="Times New Roman" panose="02020603050405020304" pitchFamily="18" charset="0"/>
              </a:rPr>
            </a:br>
            <a:r>
              <a:rPr lang="ru-RU" sz="2400" b="1" dirty="0">
                <a:effectLst/>
                <a:ea typeface="Times New Roman" panose="02020603050405020304" pitchFamily="18" charset="0"/>
              </a:rPr>
              <a:t>Рекреационная зона </a:t>
            </a:r>
            <a:r>
              <a:rPr lang="ru-RU" sz="2400" dirty="0">
                <a:effectLst/>
                <a:ea typeface="Times New Roman" panose="02020603050405020304" pitchFamily="18" charset="0"/>
              </a:rPr>
              <a:t>- </a:t>
            </a:r>
            <a:r>
              <a:rPr lang="ru-RU" sz="2400" dirty="0">
                <a:solidFill>
                  <a:srgbClr val="000000"/>
                </a:solidFill>
                <a:effectLst/>
                <a:ea typeface="Times New Roman" panose="02020603050405020304" pitchFamily="18" charset="0"/>
                <a:cs typeface="Segoe UI Light" panose="020B0502040204020203" pitchFamily="34" charset="0"/>
              </a:rPr>
              <a:t>предназначена для обеспечения и осуществления рекреационной деятельности</a:t>
            </a:r>
            <a:r>
              <a:rPr lang="ru-RU" sz="2400" dirty="0">
                <a:solidFill>
                  <a:srgbClr val="000000"/>
                </a:solidFill>
                <a:ea typeface="Times New Roman" panose="02020603050405020304" pitchFamily="18" charset="0"/>
                <a:cs typeface="Segoe UI Light" panose="020B0502040204020203" pitchFamily="34" charset="0"/>
              </a:rPr>
              <a:t> (отдыха населения)</a:t>
            </a:r>
            <a:br>
              <a:rPr lang="ru-RU" sz="2400" dirty="0">
                <a:solidFill>
                  <a:srgbClr val="000000"/>
                </a:solidFill>
                <a:ea typeface="Times New Roman" panose="02020603050405020304" pitchFamily="18" charset="0"/>
                <a:cs typeface="Segoe UI Light" panose="020B0502040204020203" pitchFamily="34" charset="0"/>
              </a:rPr>
            </a:br>
            <a:r>
              <a:rPr lang="ru-RU" sz="2400" b="1" dirty="0">
                <a:solidFill>
                  <a:srgbClr val="000000"/>
                </a:solidFill>
                <a:ea typeface="Times New Roman" panose="02020603050405020304" pitchFamily="18" charset="0"/>
                <a:cs typeface="Segoe UI Light" panose="020B0502040204020203" pitchFamily="34" charset="0"/>
              </a:rPr>
              <a:t>З</a:t>
            </a:r>
            <a:r>
              <a:rPr lang="ru-RU" sz="2400" b="1" dirty="0">
                <a:solidFill>
                  <a:srgbClr val="000000"/>
                </a:solidFill>
                <a:effectLst/>
                <a:ea typeface="Times New Roman" panose="02020603050405020304" pitchFamily="18" charset="0"/>
              </a:rPr>
              <a:t>она охраны объектов культурного наследия </a:t>
            </a:r>
            <a:r>
              <a:rPr lang="ru-RU" sz="2400" dirty="0">
                <a:solidFill>
                  <a:srgbClr val="000000"/>
                </a:solidFill>
                <a:effectLst/>
                <a:ea typeface="Times New Roman" panose="02020603050405020304" pitchFamily="18" charset="0"/>
              </a:rPr>
              <a:t>(памятников истории и культуры)</a:t>
            </a:r>
            <a:br>
              <a:rPr lang="ru-RU" sz="2400" dirty="0"/>
            </a:br>
            <a:r>
              <a:rPr lang="ru-RU" sz="2400" b="1" dirty="0">
                <a:solidFill>
                  <a:srgbClr val="000000"/>
                </a:solidFill>
              </a:rPr>
              <a:t>З</a:t>
            </a:r>
            <a:r>
              <a:rPr lang="ru-RU" sz="2400" b="1" dirty="0">
                <a:solidFill>
                  <a:srgbClr val="000000"/>
                </a:solidFill>
                <a:effectLst/>
                <a:ea typeface="Times New Roman" panose="02020603050405020304" pitchFamily="18" charset="0"/>
              </a:rPr>
              <a:t>оны хозяйственного назначения </a:t>
            </a:r>
            <a:r>
              <a:rPr lang="ru-RU" sz="2400" dirty="0">
                <a:solidFill>
                  <a:srgbClr val="000000"/>
                </a:solidFill>
                <a:effectLst/>
                <a:latin typeface="Times New Roman" panose="02020603050405020304" pitchFamily="18" charset="0"/>
                <a:ea typeface="Times New Roman" panose="02020603050405020304" pitchFamily="18" charset="0"/>
              </a:rPr>
              <a:t>– </a:t>
            </a:r>
            <a:r>
              <a:rPr lang="ru-RU" sz="2400" dirty="0">
                <a:solidFill>
                  <a:srgbClr val="000000"/>
                </a:solidFill>
                <a:effectLst/>
                <a:ea typeface="Times New Roman" panose="02020603050405020304" pitchFamily="18" charset="0"/>
              </a:rPr>
              <a:t>обеспечение жизнедеятельности граждан, проживающих на территории национального парка.</a:t>
            </a:r>
            <a:br>
              <a:rPr lang="ru-RU" sz="2400" dirty="0">
                <a:solidFill>
                  <a:srgbClr val="000000"/>
                </a:solidFill>
                <a:effectLst/>
                <a:ea typeface="Times New Roman" panose="02020603050405020304" pitchFamily="18" charset="0"/>
              </a:rPr>
            </a:br>
            <a:br>
              <a:rPr lang="ru-RU" sz="2700" dirty="0">
                <a:solidFill>
                  <a:srgbClr val="000000"/>
                </a:solidFill>
                <a:effectLst/>
                <a:ea typeface="Times New Roman" panose="02020603050405020304" pitchFamily="18" charset="0"/>
              </a:rPr>
            </a:br>
            <a:br>
              <a:rPr lang="ru-RU" sz="2700" b="1" dirty="0">
                <a:effectLst/>
                <a:ea typeface="Times New Roman" panose="02020603050405020304" pitchFamily="18" charset="0"/>
              </a:rPr>
            </a:br>
            <a:endParaRPr lang="ru-RU" sz="2700" b="1" dirty="0"/>
          </a:p>
        </p:txBody>
      </p:sp>
    </p:spTree>
    <p:extLst>
      <p:ext uri="{BB962C8B-B14F-4D97-AF65-F5344CB8AC3E}">
        <p14:creationId xmlns:p14="http://schemas.microsoft.com/office/powerpoint/2010/main" val="8942517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61F77A3-A27C-48FE-E91D-C051F207478B}"/>
              </a:ext>
            </a:extLst>
          </p:cNvPr>
          <p:cNvSpPr>
            <a:spLocks noGrp="1"/>
          </p:cNvSpPr>
          <p:nvPr>
            <p:ph type="title"/>
          </p:nvPr>
        </p:nvSpPr>
        <p:spPr>
          <a:xfrm>
            <a:off x="0" y="478466"/>
            <a:ext cx="5466907" cy="1325563"/>
          </a:xfrm>
        </p:spPr>
        <p:txBody>
          <a:bodyPr>
            <a:normAutofit fontScale="90000"/>
          </a:bodyPr>
          <a:lstStyle/>
          <a:p>
            <a:r>
              <a:rPr lang="ru-RU" sz="2400" dirty="0"/>
              <a:t>Предварительный план </a:t>
            </a:r>
            <a:br>
              <a:rPr lang="ru-RU" sz="2400" dirty="0"/>
            </a:br>
            <a:r>
              <a:rPr lang="ru-RU" sz="2400" dirty="0"/>
              <a:t>функционального зонирования </a:t>
            </a:r>
            <a:br>
              <a:rPr lang="ru-RU" sz="2400" dirty="0"/>
            </a:br>
            <a:r>
              <a:rPr lang="ru-RU" sz="2400" dirty="0"/>
              <a:t>Камско-</a:t>
            </a:r>
            <a:r>
              <a:rPr lang="ru-RU" sz="2400" dirty="0" err="1"/>
              <a:t>Бакалдинского</a:t>
            </a:r>
            <a:r>
              <a:rPr lang="ru-RU" sz="2400" dirty="0"/>
              <a:t> участка </a:t>
            </a:r>
            <a:br>
              <a:rPr lang="ru-RU" sz="2400" dirty="0"/>
            </a:br>
            <a:r>
              <a:rPr lang="ru-RU" sz="2400" b="1" dirty="0"/>
              <a:t>(для обсуждения)</a:t>
            </a:r>
          </a:p>
        </p:txBody>
      </p:sp>
      <p:pic>
        <p:nvPicPr>
          <p:cNvPr id="5" name="Рисунок 4">
            <a:extLst>
              <a:ext uri="{FF2B5EF4-FFF2-40B4-BE49-F238E27FC236}">
                <a16:creationId xmlns:a16="http://schemas.microsoft.com/office/drawing/2014/main" id="{27345833-5C06-7A1E-9BCF-87609E3586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5272" y="0"/>
            <a:ext cx="8292205" cy="6783572"/>
          </a:xfrm>
          <a:prstGeom prst="rect">
            <a:avLst/>
          </a:prstGeom>
        </p:spPr>
      </p:pic>
    </p:spTree>
    <p:extLst>
      <p:ext uri="{BB962C8B-B14F-4D97-AF65-F5344CB8AC3E}">
        <p14:creationId xmlns:p14="http://schemas.microsoft.com/office/powerpoint/2010/main" val="4551807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0821" y="390698"/>
            <a:ext cx="11263745" cy="5926975"/>
          </a:xfrm>
        </p:spPr>
        <p:txBody>
          <a:bodyPr>
            <a:normAutofit/>
          </a:bodyPr>
          <a:lstStyle/>
          <a:p>
            <a:pPr algn="ctr"/>
            <a:r>
              <a:rPr lang="ru-RU" b="1" dirty="0"/>
              <a:t>Предлагаем поддержать создание национального парка для сохранения лучших мест Нижегородской области!</a:t>
            </a:r>
            <a:br>
              <a:rPr lang="ru-RU" b="1" dirty="0"/>
            </a:br>
            <a:br>
              <a:rPr lang="ru-RU" b="1" dirty="0"/>
            </a:br>
            <a:br>
              <a:rPr lang="ru-RU" dirty="0"/>
            </a:br>
            <a:r>
              <a:rPr lang="ru-RU" b="1" dirty="0"/>
              <a:t>Спасибо за внимание! </a:t>
            </a:r>
            <a:br>
              <a:rPr lang="ru-RU" b="1" dirty="0"/>
            </a:br>
            <a:br>
              <a:rPr lang="ru-RU" sz="2800" b="1" dirty="0"/>
            </a:br>
            <a:r>
              <a:rPr lang="ru-RU" sz="2800" b="1" dirty="0"/>
              <a:t>ООО «</a:t>
            </a:r>
            <a:r>
              <a:rPr lang="ru-RU" sz="2800" b="1" dirty="0" err="1"/>
              <a:t>Экоцентр</a:t>
            </a:r>
            <a:r>
              <a:rPr lang="ru-RU" sz="2800" b="1" dirty="0"/>
              <a:t> Дронт»</a:t>
            </a:r>
            <a:br>
              <a:rPr lang="ru-RU" sz="2800" b="1" dirty="0"/>
            </a:br>
            <a:r>
              <a:rPr lang="ru-RU" sz="2800" b="1" dirty="0"/>
              <a:t>ФГБУ «ВНИИ Экология» Минприроды России</a:t>
            </a:r>
            <a:br>
              <a:rPr lang="ru-RU" dirty="0"/>
            </a:br>
            <a:endParaRPr lang="ru-RU" dirty="0"/>
          </a:p>
        </p:txBody>
      </p:sp>
    </p:spTree>
    <p:extLst>
      <p:ext uri="{BB962C8B-B14F-4D97-AF65-F5344CB8AC3E}">
        <p14:creationId xmlns:p14="http://schemas.microsoft.com/office/powerpoint/2010/main" val="27494055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DE5CE82-6E62-0DD4-3F01-CD1F1EDBF46F}"/>
              </a:ext>
            </a:extLst>
          </p:cNvPr>
          <p:cNvSpPr>
            <a:spLocks noGrp="1"/>
          </p:cNvSpPr>
          <p:nvPr>
            <p:ph type="title"/>
          </p:nvPr>
        </p:nvSpPr>
        <p:spPr/>
        <p:txBody>
          <a:bodyPr>
            <a:noAutofit/>
          </a:bodyPr>
          <a:lstStyle/>
          <a:p>
            <a:r>
              <a:rPr lang="ru-RU" sz="3200" dirty="0"/>
              <a:t>В Нижегородской области успешно работает государственный заповедник «Керженский» и </a:t>
            </a:r>
            <a:br>
              <a:rPr lang="ru-RU" sz="3200" dirty="0"/>
            </a:br>
            <a:r>
              <a:rPr lang="ru-RU" sz="3200" dirty="0"/>
              <a:t>до сих пор не создано ни одного национального парка</a:t>
            </a:r>
          </a:p>
        </p:txBody>
      </p:sp>
      <p:sp>
        <p:nvSpPr>
          <p:cNvPr id="3" name="Объект 2">
            <a:extLst>
              <a:ext uri="{FF2B5EF4-FFF2-40B4-BE49-F238E27FC236}">
                <a16:creationId xmlns:a16="http://schemas.microsoft.com/office/drawing/2014/main" id="{CC3E11D5-1B54-9026-309F-B582DF8B0D9C}"/>
              </a:ext>
            </a:extLst>
          </p:cNvPr>
          <p:cNvSpPr>
            <a:spLocks noGrp="1"/>
          </p:cNvSpPr>
          <p:nvPr>
            <p:ph idx="1"/>
          </p:nvPr>
        </p:nvSpPr>
        <p:spPr>
          <a:xfrm>
            <a:off x="742507" y="2028197"/>
            <a:ext cx="10515600" cy="4351338"/>
          </a:xfrm>
        </p:spPr>
        <p:txBody>
          <a:bodyPr/>
          <a:lstStyle/>
          <a:p>
            <a:pPr marL="0" indent="0">
              <a:lnSpc>
                <a:spcPct val="115000"/>
              </a:lnSpc>
              <a:spcBef>
                <a:spcPts val="600"/>
              </a:spcBef>
              <a:spcAft>
                <a:spcPts val="600"/>
              </a:spcAft>
              <a:buNone/>
            </a:pPr>
            <a:r>
              <a:rPr lang="ru-RU" sz="2600" dirty="0">
                <a:solidFill>
                  <a:srgbClr val="222222"/>
                </a:solidFill>
                <a:effectLst/>
                <a:latin typeface="+mj-lt"/>
                <a:ea typeface="Times New Roman" panose="02020603050405020304" pitchFamily="18" charset="0"/>
                <a:cs typeface="Times New Roman" panose="02020603050405020304" pitchFamily="18" charset="0"/>
              </a:rPr>
              <a:t>Заповедники и национальные парки могут иметь только федеральный уровень управления. </a:t>
            </a:r>
            <a:endParaRPr lang="ru-RU" sz="2600" dirty="0">
              <a:effectLst/>
              <a:latin typeface="+mj-lt"/>
              <a:ea typeface="Times New Roman" panose="02020603050405020304" pitchFamily="18" charset="0"/>
              <a:cs typeface="Times New Roman" panose="02020603050405020304" pitchFamily="18" charset="0"/>
            </a:endParaRPr>
          </a:p>
          <a:p>
            <a:pPr marL="0" indent="0">
              <a:lnSpc>
                <a:spcPct val="115000"/>
              </a:lnSpc>
              <a:spcBef>
                <a:spcPts val="600"/>
              </a:spcBef>
              <a:spcAft>
                <a:spcPts val="600"/>
              </a:spcAft>
              <a:buNone/>
            </a:pPr>
            <a:r>
              <a:rPr lang="ru-RU" sz="2600" dirty="0">
                <a:solidFill>
                  <a:srgbClr val="222222"/>
                </a:solidFill>
                <a:effectLst/>
                <a:latin typeface="+mj-lt"/>
                <a:ea typeface="Times New Roman" panose="02020603050405020304" pitchFamily="18" charset="0"/>
                <a:cs typeface="Times New Roman" panose="02020603050405020304" pitchFamily="18" charset="0"/>
              </a:rPr>
              <a:t>В заповедниках все виды природопользования запрещены. </a:t>
            </a:r>
          </a:p>
          <a:p>
            <a:pPr marL="0" indent="0">
              <a:lnSpc>
                <a:spcPct val="115000"/>
              </a:lnSpc>
              <a:spcBef>
                <a:spcPts val="600"/>
              </a:spcBef>
              <a:spcAft>
                <a:spcPts val="600"/>
              </a:spcAft>
              <a:buNone/>
            </a:pPr>
            <a:r>
              <a:rPr lang="ru-RU" sz="2600" dirty="0">
                <a:solidFill>
                  <a:srgbClr val="222222"/>
                </a:solidFill>
                <a:effectLst/>
                <a:latin typeface="+mj-lt"/>
                <a:ea typeface="Times New Roman" panose="02020603050405020304" pitchFamily="18" charset="0"/>
                <a:cs typeface="Times New Roman" panose="02020603050405020304" pitchFamily="18" charset="0"/>
              </a:rPr>
              <a:t>В национальных парках разрешены: </a:t>
            </a:r>
            <a:endParaRPr lang="ru-RU" sz="2600" dirty="0">
              <a:effectLst/>
              <a:latin typeface="+mj-lt"/>
              <a:ea typeface="Times New Roman" panose="02020603050405020304" pitchFamily="18" charset="0"/>
              <a:cs typeface="Times New Roman" panose="02020603050405020304" pitchFamily="18" charset="0"/>
            </a:endParaRPr>
          </a:p>
          <a:p>
            <a:pPr indent="540385">
              <a:lnSpc>
                <a:spcPct val="115000"/>
              </a:lnSpc>
              <a:spcAft>
                <a:spcPts val="0"/>
              </a:spcAft>
            </a:pPr>
            <a:r>
              <a:rPr lang="ru-RU" sz="2600" dirty="0">
                <a:solidFill>
                  <a:srgbClr val="222222"/>
                </a:solidFill>
                <a:effectLst/>
                <a:latin typeface="+mj-lt"/>
                <a:ea typeface="Times New Roman" panose="02020603050405020304" pitchFamily="18" charset="0"/>
                <a:cs typeface="Times New Roman" panose="02020603050405020304" pitchFamily="18" charset="0"/>
              </a:rPr>
              <a:t>традиционное природопользование для местных жителей</a:t>
            </a:r>
            <a:endParaRPr lang="ru-RU" sz="2600" dirty="0">
              <a:effectLst/>
              <a:latin typeface="+mj-lt"/>
              <a:ea typeface="Times New Roman" panose="02020603050405020304" pitchFamily="18" charset="0"/>
              <a:cs typeface="Times New Roman" panose="02020603050405020304" pitchFamily="18" charset="0"/>
            </a:endParaRPr>
          </a:p>
          <a:p>
            <a:pPr indent="540385">
              <a:lnSpc>
                <a:spcPct val="115000"/>
              </a:lnSpc>
              <a:spcAft>
                <a:spcPts val="0"/>
              </a:spcAft>
            </a:pPr>
            <a:r>
              <a:rPr lang="ru-RU" sz="2600" dirty="0">
                <a:solidFill>
                  <a:srgbClr val="222222"/>
                </a:solidFill>
                <a:effectLst/>
                <a:latin typeface="+mj-lt"/>
                <a:ea typeface="Times New Roman" panose="02020603050405020304" pitchFamily="18" charset="0"/>
                <a:cs typeface="Times New Roman" panose="02020603050405020304" pitchFamily="18" charset="0"/>
              </a:rPr>
              <a:t>рекреационное использование</a:t>
            </a:r>
            <a:endParaRPr lang="ru-RU" sz="2600" dirty="0">
              <a:effectLst/>
              <a:latin typeface="+mj-lt"/>
              <a:ea typeface="Times New Roman" panose="02020603050405020304" pitchFamily="18" charset="0"/>
              <a:cs typeface="Times New Roman" panose="02020603050405020304" pitchFamily="18" charset="0"/>
            </a:endParaRPr>
          </a:p>
          <a:p>
            <a:pPr indent="540385">
              <a:lnSpc>
                <a:spcPct val="115000"/>
              </a:lnSpc>
              <a:spcAft>
                <a:spcPts val="0"/>
              </a:spcAft>
            </a:pPr>
            <a:r>
              <a:rPr lang="ru-RU" sz="2600" dirty="0">
                <a:solidFill>
                  <a:srgbClr val="222222"/>
                </a:solidFill>
                <a:effectLst/>
                <a:latin typeface="+mj-lt"/>
                <a:ea typeface="Times New Roman" panose="02020603050405020304" pitchFamily="18" charset="0"/>
                <a:cs typeface="Times New Roman" panose="02020603050405020304" pitchFamily="18" charset="0"/>
              </a:rPr>
              <a:t>деятельность, связанная с восстановлением природных комплексов</a:t>
            </a:r>
          </a:p>
          <a:p>
            <a:pPr indent="0">
              <a:lnSpc>
                <a:spcPct val="115000"/>
              </a:lnSpc>
              <a:spcAft>
                <a:spcPts val="0"/>
              </a:spcAft>
              <a:buNone/>
            </a:pPr>
            <a:endParaRPr lang="ru-RU" sz="18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endParaRPr>
          </a:p>
          <a:p>
            <a:pPr indent="0">
              <a:lnSpc>
                <a:spcPct val="115000"/>
              </a:lnSpc>
              <a:spcAft>
                <a:spcPts val="0"/>
              </a:spcAft>
              <a:buNone/>
            </a:pPr>
            <a:endParaRPr lang="ru-RU"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ru-RU" dirty="0"/>
          </a:p>
        </p:txBody>
      </p:sp>
    </p:spTree>
    <p:extLst>
      <p:ext uri="{BB962C8B-B14F-4D97-AF65-F5344CB8AC3E}">
        <p14:creationId xmlns:p14="http://schemas.microsoft.com/office/powerpoint/2010/main" val="23547810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12DFB81-C9CA-C376-33DB-D8671F9B4F21}"/>
              </a:ext>
            </a:extLst>
          </p:cNvPr>
          <p:cNvSpPr>
            <a:spLocks noGrp="1"/>
          </p:cNvSpPr>
          <p:nvPr>
            <p:ph type="title"/>
          </p:nvPr>
        </p:nvSpPr>
        <p:spPr>
          <a:xfrm>
            <a:off x="838200" y="191386"/>
            <a:ext cx="10515600" cy="939145"/>
          </a:xfrm>
        </p:spPr>
        <p:txBody>
          <a:bodyPr>
            <a:normAutofit/>
          </a:bodyPr>
          <a:lstStyle/>
          <a:p>
            <a:r>
              <a:rPr lang="ru-RU" sz="3200" b="1" dirty="0"/>
              <a:t>Особенности деятельности национальных парков</a:t>
            </a:r>
          </a:p>
        </p:txBody>
      </p:sp>
      <p:sp>
        <p:nvSpPr>
          <p:cNvPr id="3" name="Объект 2">
            <a:extLst>
              <a:ext uri="{FF2B5EF4-FFF2-40B4-BE49-F238E27FC236}">
                <a16:creationId xmlns:a16="http://schemas.microsoft.com/office/drawing/2014/main" id="{AFAD9491-4C26-8FD5-87E4-E1E26E46368D}"/>
              </a:ext>
            </a:extLst>
          </p:cNvPr>
          <p:cNvSpPr>
            <a:spLocks noGrp="1"/>
          </p:cNvSpPr>
          <p:nvPr>
            <p:ph idx="1"/>
          </p:nvPr>
        </p:nvSpPr>
        <p:spPr>
          <a:xfrm>
            <a:off x="593652" y="1477926"/>
            <a:ext cx="10515600" cy="5380074"/>
          </a:xfrm>
        </p:spPr>
        <p:txBody>
          <a:bodyPr>
            <a:normAutofit fontScale="55000" lnSpcReduction="20000"/>
          </a:bodyPr>
          <a:lstStyle/>
          <a:p>
            <a:pPr marL="0" indent="0">
              <a:lnSpc>
                <a:spcPct val="120000"/>
              </a:lnSpc>
              <a:buNone/>
            </a:pPr>
            <a:r>
              <a:rPr lang="ru-RU" sz="4500" dirty="0">
                <a:solidFill>
                  <a:srgbClr val="222222"/>
                </a:solidFill>
                <a:latin typeface="Calibri Light" panose="020F0302020204030204" pitchFamily="34" charset="0"/>
                <a:ea typeface="Calibri" panose="020F0502020204030204" pitchFamily="34" charset="0"/>
                <a:cs typeface="Calibri Light" panose="020F0302020204030204" pitchFamily="34" charset="0"/>
              </a:rPr>
              <a:t>В</a:t>
            </a:r>
            <a:r>
              <a:rPr lang="ru-RU" sz="4500" dirty="0">
                <a:solidFill>
                  <a:srgbClr val="222222"/>
                </a:solidFill>
                <a:effectLst/>
                <a:latin typeface="Calibri Light" panose="020F0302020204030204" pitchFamily="34" charset="0"/>
                <a:ea typeface="Calibri" panose="020F0502020204030204" pitchFamily="34" charset="0"/>
                <a:cs typeface="Calibri Light" panose="020F0302020204030204" pitchFamily="34" charset="0"/>
              </a:rPr>
              <a:t> случаях, когда необходимо, наряду с природой, </a:t>
            </a:r>
            <a:r>
              <a:rPr lang="ru-RU" sz="4500" b="1" dirty="0">
                <a:solidFill>
                  <a:srgbClr val="222222"/>
                </a:solidFill>
                <a:effectLst/>
                <a:latin typeface="Calibri Light" panose="020F0302020204030204" pitchFamily="34" charset="0"/>
                <a:ea typeface="Calibri" panose="020F0502020204030204" pitchFamily="34" charset="0"/>
                <a:cs typeface="Calibri Light" panose="020F0302020204030204" pitchFamily="34" charset="0"/>
              </a:rPr>
              <a:t>сохранить традиционную деятельность людей,</a:t>
            </a:r>
            <a:r>
              <a:rPr lang="ru-RU" sz="4500" dirty="0">
                <a:solidFill>
                  <a:srgbClr val="222222"/>
                </a:solidFill>
                <a:effectLst/>
                <a:latin typeface="Calibri Light" panose="020F0302020204030204" pitchFamily="34" charset="0"/>
                <a:ea typeface="Calibri" panose="020F0502020204030204" pitchFamily="34" charset="0"/>
                <a:cs typeface="Calibri Light" panose="020F0302020204030204" pitchFamily="34" charset="0"/>
              </a:rPr>
              <a:t> национальный парк является оптимальной формой ООПТ. </a:t>
            </a:r>
            <a:endParaRPr lang="ru-RU" sz="4500" dirty="0">
              <a:effectLst/>
              <a:latin typeface="Calibri Light" panose="020F0302020204030204" pitchFamily="34" charset="0"/>
              <a:ea typeface="Calibri" panose="020F0502020204030204" pitchFamily="34" charset="0"/>
              <a:cs typeface="Calibri Light" panose="020F0302020204030204" pitchFamily="34" charset="0"/>
            </a:endParaRPr>
          </a:p>
          <a:p>
            <a:pPr marL="0" indent="0">
              <a:lnSpc>
                <a:spcPct val="120000"/>
              </a:lnSpc>
              <a:buNone/>
            </a:pPr>
            <a:r>
              <a:rPr lang="ru-RU" sz="4500" dirty="0">
                <a:solidFill>
                  <a:srgbClr val="222222"/>
                </a:solidFill>
                <a:effectLst/>
                <a:latin typeface="Calibri Light" panose="020F0302020204030204" pitchFamily="34" charset="0"/>
                <a:ea typeface="Calibri" panose="020F0502020204030204" pitchFamily="34" charset="0"/>
                <a:cs typeface="Calibri Light" panose="020F0302020204030204" pitchFamily="34" charset="0"/>
              </a:rPr>
              <a:t>Национальный парк позволяет наиболее полно </a:t>
            </a:r>
            <a:r>
              <a:rPr lang="ru-RU" sz="4500" b="1" dirty="0">
                <a:solidFill>
                  <a:srgbClr val="222222"/>
                </a:solidFill>
                <a:effectLst/>
                <a:latin typeface="Calibri Light" panose="020F0302020204030204" pitchFamily="34" charset="0"/>
                <a:ea typeface="Calibri" panose="020F0502020204030204" pitchFamily="34" charset="0"/>
                <a:cs typeface="Calibri Light" panose="020F0302020204030204" pitchFamily="34" charset="0"/>
              </a:rPr>
              <a:t>учесть местные особенности территории и сохранить традиционное природопользование</a:t>
            </a:r>
            <a:r>
              <a:rPr lang="ru-RU" sz="4500" dirty="0">
                <a:solidFill>
                  <a:srgbClr val="222222"/>
                </a:solidFill>
                <a:effectLst/>
                <a:latin typeface="Calibri Light" panose="020F0302020204030204" pitchFamily="34" charset="0"/>
                <a:ea typeface="Calibri" panose="020F0502020204030204" pitchFamily="34" charset="0"/>
                <a:cs typeface="Calibri Light" panose="020F0302020204030204" pitchFamily="34" charset="0"/>
              </a:rPr>
              <a:t>, объекты культурного наследия путем выделения зон с различным режимом природопользования. </a:t>
            </a:r>
          </a:p>
          <a:p>
            <a:pPr marL="0" indent="0">
              <a:lnSpc>
                <a:spcPct val="120000"/>
              </a:lnSpc>
              <a:buNone/>
            </a:pPr>
            <a:r>
              <a:rPr lang="ru-RU" sz="4500" dirty="0">
                <a:solidFill>
                  <a:srgbClr val="222222"/>
                </a:solidFill>
                <a:effectLst/>
                <a:latin typeface="Calibri Light" panose="020F0302020204030204" pitchFamily="34" charset="0"/>
                <a:ea typeface="Calibri" panose="020F0502020204030204" pitchFamily="34" charset="0"/>
                <a:cs typeface="Calibri Light" panose="020F0302020204030204" pitchFamily="34" charset="0"/>
              </a:rPr>
              <a:t>Сохранение и восстановление природы при сохранении и поддержке традиционного природопользования, реализация потенциала рекреационных ресурсов, требует величайшей ответственности и очень квалифицированного управления территорией. Создание национального парка позволяет добиться этого, получая </a:t>
            </a:r>
            <a:r>
              <a:rPr lang="ru-RU" sz="4500" b="1" dirty="0">
                <a:solidFill>
                  <a:srgbClr val="222222"/>
                </a:solidFill>
                <a:effectLst/>
                <a:latin typeface="Calibri Light" panose="020F0302020204030204" pitchFamily="34" charset="0"/>
                <a:ea typeface="Calibri" panose="020F0502020204030204" pitchFamily="34" charset="0"/>
                <a:cs typeface="Calibri Light" panose="020F0302020204030204" pitchFamily="34" charset="0"/>
              </a:rPr>
              <a:t>финансирование из федерального бюджета. </a:t>
            </a:r>
            <a:endParaRPr lang="ru-RU" sz="4500" b="1" dirty="0">
              <a:effectLst/>
              <a:latin typeface="Calibri Light" panose="020F0302020204030204" pitchFamily="34" charset="0"/>
              <a:ea typeface="Calibri" panose="020F0502020204030204" pitchFamily="34" charset="0"/>
              <a:cs typeface="Calibri Light" panose="020F0302020204030204" pitchFamily="34" charset="0"/>
            </a:endParaRPr>
          </a:p>
          <a:p>
            <a:pPr marL="0" indent="0">
              <a:lnSpc>
                <a:spcPts val="1550"/>
              </a:lnSpc>
              <a:buNone/>
            </a:pPr>
            <a:endParaRPr lang="ru-RU" sz="4500" dirty="0">
              <a:effectLst/>
              <a:latin typeface="Times New Roman" panose="02020603050405020304" pitchFamily="18" charset="0"/>
              <a:ea typeface="Calibri" panose="020F0502020204030204" pitchFamily="34" charset="0"/>
            </a:endParaRPr>
          </a:p>
          <a:p>
            <a:endParaRPr lang="ru-RU" dirty="0"/>
          </a:p>
        </p:txBody>
      </p:sp>
    </p:spTree>
    <p:extLst>
      <p:ext uri="{BB962C8B-B14F-4D97-AF65-F5344CB8AC3E}">
        <p14:creationId xmlns:p14="http://schemas.microsoft.com/office/powerpoint/2010/main" val="2936309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FEF2EF6-DAAB-0D20-075A-6AECA601EEC1}"/>
              </a:ext>
            </a:extLst>
          </p:cNvPr>
          <p:cNvSpPr>
            <a:spLocks noGrp="1"/>
          </p:cNvSpPr>
          <p:nvPr>
            <p:ph type="title"/>
          </p:nvPr>
        </p:nvSpPr>
        <p:spPr/>
        <p:txBody>
          <a:bodyPr>
            <a:normAutofit/>
          </a:bodyPr>
          <a:lstStyle/>
          <a:p>
            <a:r>
              <a:rPr lang="ru-RU" sz="3600" b="1" dirty="0"/>
              <a:t>Особенности деятельности национальных парков</a:t>
            </a:r>
            <a:endParaRPr lang="ru-RU" sz="3600" dirty="0"/>
          </a:p>
        </p:txBody>
      </p:sp>
      <p:sp>
        <p:nvSpPr>
          <p:cNvPr id="3" name="Объект 2">
            <a:extLst>
              <a:ext uri="{FF2B5EF4-FFF2-40B4-BE49-F238E27FC236}">
                <a16:creationId xmlns:a16="http://schemas.microsoft.com/office/drawing/2014/main" id="{BEECB719-6E9D-7308-563C-9E2B21E114FA}"/>
              </a:ext>
            </a:extLst>
          </p:cNvPr>
          <p:cNvSpPr>
            <a:spLocks noGrp="1"/>
          </p:cNvSpPr>
          <p:nvPr>
            <p:ph idx="1"/>
          </p:nvPr>
        </p:nvSpPr>
        <p:spPr/>
        <p:txBody>
          <a:bodyPr/>
          <a:lstStyle/>
          <a:p>
            <a:pPr marL="0" indent="0">
              <a:lnSpc>
                <a:spcPct val="100000"/>
              </a:lnSpc>
              <a:spcAft>
                <a:spcPts val="600"/>
              </a:spcAft>
              <a:buNone/>
            </a:pPr>
            <a:r>
              <a:rPr lang="ru-RU" sz="2600" b="1" dirty="0">
                <a:solidFill>
                  <a:srgbClr val="222222"/>
                </a:solidFill>
                <a:effectLst/>
                <a:latin typeface="+mj-lt"/>
                <a:ea typeface="Calibri" panose="020F0502020204030204" pitchFamily="34" charset="0"/>
              </a:rPr>
              <a:t>Неудобство от организации национальных парков в глобальном масштабе: </a:t>
            </a:r>
            <a:endParaRPr lang="ru-RU" sz="2600" dirty="0">
              <a:effectLst/>
              <a:latin typeface="+mj-lt"/>
              <a:ea typeface="Calibri" panose="020F0502020204030204" pitchFamily="34" charset="0"/>
            </a:endParaRPr>
          </a:p>
          <a:p>
            <a:pPr marL="342900" lvl="0" indent="-342900">
              <a:lnSpc>
                <a:spcPct val="100000"/>
              </a:lnSpc>
              <a:spcAft>
                <a:spcPts val="600"/>
              </a:spcAft>
              <a:buFont typeface="Symbol" panose="05050102010706020507" pitchFamily="18" charset="2"/>
              <a:buChar char=""/>
            </a:pPr>
            <a:r>
              <a:rPr lang="ru-RU" sz="2600" dirty="0">
                <a:solidFill>
                  <a:srgbClr val="222222"/>
                </a:solidFill>
                <a:effectLst/>
                <a:latin typeface="+mj-lt"/>
                <a:ea typeface="Calibri" panose="020F0502020204030204" pitchFamily="34" charset="0"/>
              </a:rPr>
              <a:t>сокращается территория, пригодная для промышленного освоения, в первую очередь для добычи полезных ископаемых и строительства; </a:t>
            </a:r>
            <a:endParaRPr lang="ru-RU" sz="2600" dirty="0">
              <a:effectLst/>
              <a:latin typeface="+mj-lt"/>
              <a:ea typeface="Calibri" panose="020F0502020204030204" pitchFamily="34" charset="0"/>
            </a:endParaRPr>
          </a:p>
          <a:p>
            <a:pPr marL="342900" lvl="0" indent="-342900">
              <a:lnSpc>
                <a:spcPct val="100000"/>
              </a:lnSpc>
              <a:spcAft>
                <a:spcPts val="600"/>
              </a:spcAft>
              <a:buFont typeface="Symbol" panose="05050102010706020507" pitchFamily="18" charset="2"/>
              <a:buChar char=""/>
            </a:pPr>
            <a:r>
              <a:rPr lang="ru-RU" sz="2600" dirty="0">
                <a:solidFill>
                  <a:srgbClr val="222222"/>
                </a:solidFill>
                <a:effectLst/>
                <a:latin typeface="+mj-lt"/>
                <a:ea typeface="Calibri" panose="020F0502020204030204" pitchFamily="34" charset="0"/>
              </a:rPr>
              <a:t>удорожаются разработка и реализация проектов развития промышленных предприятий, городских агломераций, энергетических линий и путей сообщения. Это связано с необходимостью не затрагивать, обходить особо охраняемые природные территории, а также с самой большой надежностью обеспечивать предотвращение экологических рисков. </a:t>
            </a:r>
            <a:endParaRPr lang="ru-RU" sz="2600" dirty="0">
              <a:effectLst/>
              <a:latin typeface="+mj-lt"/>
              <a:ea typeface="Calibri" panose="020F0502020204030204" pitchFamily="34" charset="0"/>
            </a:endParaRPr>
          </a:p>
          <a:p>
            <a:endParaRPr lang="ru-RU" dirty="0"/>
          </a:p>
        </p:txBody>
      </p:sp>
    </p:spTree>
    <p:extLst>
      <p:ext uri="{BB962C8B-B14F-4D97-AF65-F5344CB8AC3E}">
        <p14:creationId xmlns:p14="http://schemas.microsoft.com/office/powerpoint/2010/main" val="415659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FB4F72B-8665-8A0B-788F-BCCEF682D18A}"/>
              </a:ext>
            </a:extLst>
          </p:cNvPr>
          <p:cNvSpPr>
            <a:spLocks noGrp="1"/>
          </p:cNvSpPr>
          <p:nvPr>
            <p:ph type="title"/>
          </p:nvPr>
        </p:nvSpPr>
        <p:spPr/>
        <p:txBody>
          <a:bodyPr>
            <a:normAutofit/>
          </a:bodyPr>
          <a:lstStyle/>
          <a:p>
            <a:r>
              <a:rPr lang="ru-RU" sz="3600" b="1" dirty="0"/>
              <a:t>Особенности деятельности национальных парков</a:t>
            </a:r>
            <a:endParaRPr lang="ru-RU" sz="3600" dirty="0"/>
          </a:p>
        </p:txBody>
      </p:sp>
      <p:sp>
        <p:nvSpPr>
          <p:cNvPr id="3" name="Объект 2">
            <a:extLst>
              <a:ext uri="{FF2B5EF4-FFF2-40B4-BE49-F238E27FC236}">
                <a16:creationId xmlns:a16="http://schemas.microsoft.com/office/drawing/2014/main" id="{8287A31D-6C03-A157-3C89-29F945E127C1}"/>
              </a:ext>
            </a:extLst>
          </p:cNvPr>
          <p:cNvSpPr>
            <a:spLocks noGrp="1"/>
          </p:cNvSpPr>
          <p:nvPr>
            <p:ph idx="1"/>
          </p:nvPr>
        </p:nvSpPr>
        <p:spPr>
          <a:xfrm>
            <a:off x="838200" y="1488558"/>
            <a:ext cx="10515600" cy="5369441"/>
          </a:xfrm>
        </p:spPr>
        <p:txBody>
          <a:bodyPr>
            <a:normAutofit fontScale="92500" lnSpcReduction="20000"/>
          </a:bodyPr>
          <a:lstStyle/>
          <a:p>
            <a:pPr marL="0" indent="0">
              <a:lnSpc>
                <a:spcPct val="110000"/>
              </a:lnSpc>
              <a:spcAft>
                <a:spcPts val="600"/>
              </a:spcAft>
              <a:buNone/>
            </a:pPr>
            <a:r>
              <a:rPr lang="ru-RU" sz="2600" b="1" dirty="0">
                <a:solidFill>
                  <a:srgbClr val="222222"/>
                </a:solidFill>
                <a:effectLst/>
                <a:latin typeface="+mj-lt"/>
                <a:ea typeface="Calibri" panose="020F0502020204030204" pitchFamily="34" charset="0"/>
              </a:rPr>
              <a:t>Польза для местных жителей:</a:t>
            </a:r>
            <a:endParaRPr lang="ru-RU" sz="2600" b="1" dirty="0">
              <a:effectLst/>
              <a:latin typeface="+mj-lt"/>
              <a:ea typeface="Calibri" panose="020F0502020204030204" pitchFamily="34" charset="0"/>
            </a:endParaRPr>
          </a:p>
          <a:p>
            <a:pPr>
              <a:lnSpc>
                <a:spcPct val="110000"/>
              </a:lnSpc>
            </a:pPr>
            <a:r>
              <a:rPr lang="ru-RU" sz="2600" dirty="0">
                <a:solidFill>
                  <a:srgbClr val="222222"/>
                </a:solidFill>
                <a:effectLst/>
                <a:latin typeface="+mj-lt"/>
                <a:ea typeface="Calibri" panose="020F0502020204030204" pitchFamily="34" charset="0"/>
              </a:rPr>
              <a:t>Наличие национального парка является гарантом для развития туристско-рекреационного потенциала на территории. </a:t>
            </a:r>
          </a:p>
          <a:p>
            <a:pPr>
              <a:lnSpc>
                <a:spcPct val="110000"/>
              </a:lnSpc>
            </a:pPr>
            <a:r>
              <a:rPr lang="ru-RU" sz="2600" dirty="0">
                <a:solidFill>
                  <a:srgbClr val="222222"/>
                </a:solidFill>
                <a:effectLst/>
                <a:latin typeface="+mj-lt"/>
                <a:ea typeface="Calibri" panose="020F0502020204030204" pitchFamily="34" charset="0"/>
              </a:rPr>
              <a:t>Создание национального парка станет новой точкой роста экономики районов, позволит развивать народные промыслы, создать новые направления деятельности и для жителей окрестных селений, обеспечит дополнительные возможности для трудоустройства молодежи, уменьшит отток людей в город. </a:t>
            </a:r>
            <a:endParaRPr lang="ru-RU" sz="2600" dirty="0">
              <a:effectLst/>
              <a:latin typeface="+mj-lt"/>
              <a:ea typeface="Calibri" panose="020F0502020204030204" pitchFamily="34" charset="0"/>
            </a:endParaRPr>
          </a:p>
          <a:p>
            <a:pPr>
              <a:lnSpc>
                <a:spcPct val="110000"/>
              </a:lnSpc>
            </a:pPr>
            <a:r>
              <a:rPr lang="ru-RU" sz="2600" dirty="0">
                <a:solidFill>
                  <a:srgbClr val="222222"/>
                </a:solidFill>
                <a:effectLst/>
                <a:latin typeface="+mj-lt"/>
                <a:ea typeface="Calibri" panose="020F0502020204030204" pitchFamily="34" charset="0"/>
              </a:rPr>
              <a:t>В штате национального парка появятся новые рабочие места. Поскольку  лучше местных жителей никто не знает своих угодий, штат инспекторов для охраны территории, как правило, формируется из жителей близлежащих сел. Кроме того, требуются сотрудники в отдел экологического просвещения, научный отдел. Молодежь может планировать свое обучение с учетом возможности работы в родном селе на территории национального парка. </a:t>
            </a:r>
          </a:p>
          <a:p>
            <a:pPr>
              <a:lnSpc>
                <a:spcPct val="110000"/>
              </a:lnSpc>
            </a:pPr>
            <a:endParaRPr lang="ru-RU" sz="1800" dirty="0">
              <a:effectLst/>
              <a:latin typeface="Times New Roman" panose="02020603050405020304" pitchFamily="18" charset="0"/>
              <a:ea typeface="Calibri" panose="020F0502020204030204" pitchFamily="34" charset="0"/>
            </a:endParaRPr>
          </a:p>
          <a:p>
            <a:pPr>
              <a:lnSpc>
                <a:spcPct val="110000"/>
              </a:lnSpc>
            </a:pPr>
            <a:endParaRPr lang="ru-RU" sz="1800" dirty="0">
              <a:effectLst/>
              <a:latin typeface="Times New Roman" panose="02020603050405020304" pitchFamily="18" charset="0"/>
              <a:ea typeface="Calibri" panose="020F0502020204030204" pitchFamily="34" charset="0"/>
            </a:endParaRPr>
          </a:p>
          <a:p>
            <a:pPr>
              <a:lnSpc>
                <a:spcPct val="110000"/>
              </a:lnSpc>
            </a:pPr>
            <a:endParaRPr lang="ru-RU" sz="1800" dirty="0">
              <a:effectLst/>
              <a:latin typeface="Times New Roman" panose="02020603050405020304" pitchFamily="18" charset="0"/>
              <a:ea typeface="Calibri" panose="020F0502020204030204" pitchFamily="34" charset="0"/>
            </a:endParaRPr>
          </a:p>
          <a:p>
            <a:pPr>
              <a:lnSpc>
                <a:spcPct val="110000"/>
              </a:lnSpc>
            </a:pPr>
            <a:endParaRPr lang="ru-RU" dirty="0"/>
          </a:p>
        </p:txBody>
      </p:sp>
    </p:spTree>
    <p:extLst>
      <p:ext uri="{BB962C8B-B14F-4D97-AF65-F5344CB8AC3E}">
        <p14:creationId xmlns:p14="http://schemas.microsoft.com/office/powerpoint/2010/main" val="39954428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1D95953-831A-53F4-9C99-7A588DA3A711}"/>
              </a:ext>
            </a:extLst>
          </p:cNvPr>
          <p:cNvSpPr>
            <a:spLocks noGrp="1"/>
          </p:cNvSpPr>
          <p:nvPr>
            <p:ph type="title"/>
          </p:nvPr>
        </p:nvSpPr>
        <p:spPr/>
        <p:txBody>
          <a:bodyPr>
            <a:normAutofit/>
          </a:bodyPr>
          <a:lstStyle/>
          <a:p>
            <a:r>
              <a:rPr lang="ru-RU" sz="3600" b="1" dirty="0"/>
              <a:t>Особенности деятельности национальных парков</a:t>
            </a:r>
            <a:endParaRPr lang="ru-RU" sz="3600" dirty="0"/>
          </a:p>
        </p:txBody>
      </p:sp>
      <p:sp>
        <p:nvSpPr>
          <p:cNvPr id="4" name="TextBox 3">
            <a:extLst>
              <a:ext uri="{FF2B5EF4-FFF2-40B4-BE49-F238E27FC236}">
                <a16:creationId xmlns:a16="http://schemas.microsoft.com/office/drawing/2014/main" id="{2E439A78-AB2E-DE1D-2CFF-CB6A53CD0B71}"/>
              </a:ext>
            </a:extLst>
          </p:cNvPr>
          <p:cNvSpPr txBox="1"/>
          <p:nvPr/>
        </p:nvSpPr>
        <p:spPr>
          <a:xfrm>
            <a:off x="390745" y="1576158"/>
            <a:ext cx="11507087" cy="4503797"/>
          </a:xfrm>
          <a:prstGeom prst="rect">
            <a:avLst/>
          </a:prstGeom>
          <a:noFill/>
        </p:spPr>
        <p:txBody>
          <a:bodyPr wrap="square">
            <a:spAutoFit/>
          </a:bodyPr>
          <a:lstStyle/>
          <a:p>
            <a:pPr>
              <a:lnSpc>
                <a:spcPts val="1550"/>
              </a:lnSpc>
            </a:pPr>
            <a:r>
              <a:rPr lang="ru-RU" sz="2600" b="1" dirty="0">
                <a:solidFill>
                  <a:srgbClr val="222222"/>
                </a:solidFill>
                <a:effectLst/>
                <a:latin typeface="+mj-lt"/>
                <a:ea typeface="Calibri" panose="020F0502020204030204" pitchFamily="34" charset="0"/>
              </a:rPr>
              <a:t>Польза для местных жителей:</a:t>
            </a:r>
            <a:endParaRPr lang="ru-RU" sz="2600" dirty="0">
              <a:effectLst/>
              <a:latin typeface="+mj-lt"/>
              <a:ea typeface="Calibri" panose="020F0502020204030204" pitchFamily="34" charset="0"/>
            </a:endParaRPr>
          </a:p>
          <a:p>
            <a:pPr>
              <a:lnSpc>
                <a:spcPts val="1550"/>
              </a:lnSpc>
            </a:pPr>
            <a:endParaRPr lang="ru-RU" sz="1800" dirty="0">
              <a:solidFill>
                <a:srgbClr val="222222"/>
              </a:solidFill>
              <a:effectLst/>
              <a:latin typeface="Times New Roman" panose="02020603050405020304" pitchFamily="18" charset="0"/>
              <a:ea typeface="Calibri" panose="020F0502020204030204" pitchFamily="34" charset="0"/>
            </a:endParaRPr>
          </a:p>
          <a:p>
            <a:pPr marL="285750" indent="-285750">
              <a:buFont typeface="Arial" panose="020B0604020202020204" pitchFamily="34" charset="0"/>
              <a:buChar char="•"/>
            </a:pPr>
            <a:r>
              <a:rPr lang="ru-RU" sz="2600" dirty="0">
                <a:solidFill>
                  <a:srgbClr val="222222"/>
                </a:solidFill>
                <a:effectLst/>
                <a:latin typeface="Calibri Light" panose="020F0302020204030204" pitchFamily="34" charset="0"/>
                <a:ea typeface="Calibri" panose="020F0502020204030204" pitchFamily="34" charset="0"/>
                <a:cs typeface="Calibri Light" panose="020F0302020204030204" pitchFamily="34" charset="0"/>
              </a:rPr>
              <a:t>Национальный парк создает условия для развития малого бизнеса, связанного с обслуживанием посетителей парка. Это в первую очередь, местные транспортные перевозки людей и товаров. Приток туристов потребует увеличения мест размещения и питания. Создание и развитие гостевых домов, кафе, торговых точек для продажи производимой жителями продукции. </a:t>
            </a:r>
          </a:p>
          <a:p>
            <a:pPr marL="285750" indent="-285750">
              <a:buFont typeface="Arial" panose="020B0604020202020204" pitchFamily="34" charset="0"/>
              <a:buChar char="•"/>
            </a:pPr>
            <a:r>
              <a:rPr lang="ru-RU" sz="2600" dirty="0">
                <a:solidFill>
                  <a:srgbClr val="222222"/>
                </a:solidFill>
                <a:effectLst/>
                <a:latin typeface="Calibri Light" panose="020F0302020204030204" pitchFamily="34" charset="0"/>
                <a:ea typeface="Calibri" panose="020F0502020204030204" pitchFamily="34" charset="0"/>
                <a:cs typeface="Calibri Light" panose="020F0302020204030204" pitchFamily="34" charset="0"/>
              </a:rPr>
              <a:t>Получать разрешение на посещение национального парка надо будет получать только приезжим посетителям. Местным жителям и их родственникам никто не может запретить находиться на территории национального парка и осуществлять законную деятельность на своей земле. </a:t>
            </a:r>
            <a:endParaRPr lang="ru-RU" sz="2600" dirty="0">
              <a:effectLst/>
              <a:latin typeface="Calibri Light" panose="020F0302020204030204" pitchFamily="34" charset="0"/>
              <a:ea typeface="Calibri" panose="020F0502020204030204" pitchFamily="34" charset="0"/>
              <a:cs typeface="Calibri Light" panose="020F0302020204030204" pitchFamily="34" charset="0"/>
            </a:endParaRPr>
          </a:p>
        </p:txBody>
      </p:sp>
    </p:spTree>
    <p:extLst>
      <p:ext uri="{BB962C8B-B14F-4D97-AF65-F5344CB8AC3E}">
        <p14:creationId xmlns:p14="http://schemas.microsoft.com/office/powerpoint/2010/main" val="8194302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19A58DD-E71D-ADC4-129D-1F8191B0D026}"/>
              </a:ext>
            </a:extLst>
          </p:cNvPr>
          <p:cNvSpPr>
            <a:spLocks noGrp="1"/>
          </p:cNvSpPr>
          <p:nvPr>
            <p:ph type="title"/>
          </p:nvPr>
        </p:nvSpPr>
        <p:spPr>
          <a:xfrm>
            <a:off x="838200" y="211137"/>
            <a:ext cx="10515600" cy="1325563"/>
          </a:xfrm>
        </p:spPr>
        <p:txBody>
          <a:bodyPr>
            <a:normAutofit/>
          </a:bodyPr>
          <a:lstStyle/>
          <a:p>
            <a:r>
              <a:rPr lang="ru-RU" sz="3200" dirty="0"/>
              <a:t>Лучший опыт </a:t>
            </a:r>
            <a:r>
              <a:rPr lang="ru-RU" sz="3200" dirty="0" err="1"/>
              <a:t>Кенозерского</a:t>
            </a:r>
            <a:r>
              <a:rPr lang="ru-RU" sz="3200" dirty="0"/>
              <a:t> национального парка по взаимодействию с населением:</a:t>
            </a:r>
          </a:p>
        </p:txBody>
      </p:sp>
      <p:pic>
        <p:nvPicPr>
          <p:cNvPr id="5" name="Объект 4">
            <a:extLst>
              <a:ext uri="{FF2B5EF4-FFF2-40B4-BE49-F238E27FC236}">
                <a16:creationId xmlns:a16="http://schemas.microsoft.com/office/drawing/2014/main" id="{C3DBF2DD-8839-AAFA-C75A-C482475512D6}"/>
              </a:ext>
            </a:extLst>
          </p:cNvPr>
          <p:cNvPicPr>
            <a:picLocks noGrp="1" noChangeAspect="1"/>
          </p:cNvPicPr>
          <p:nvPr>
            <p:ph idx="1"/>
          </p:nvPr>
        </p:nvPicPr>
        <p:blipFill>
          <a:blip r:embed="rId2"/>
          <a:stretch>
            <a:fillRect/>
          </a:stretch>
        </p:blipFill>
        <p:spPr>
          <a:xfrm>
            <a:off x="633338" y="1536700"/>
            <a:ext cx="10925324" cy="5321300"/>
          </a:xfrm>
        </p:spPr>
      </p:pic>
    </p:spTree>
    <p:extLst>
      <p:ext uri="{BB962C8B-B14F-4D97-AF65-F5344CB8AC3E}">
        <p14:creationId xmlns:p14="http://schemas.microsoft.com/office/powerpoint/2010/main" val="333614284"/>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990</TotalTime>
  <Words>2024</Words>
  <Application>Microsoft Office PowerPoint</Application>
  <PresentationFormat>Широкоэкранный</PresentationFormat>
  <Paragraphs>106</Paragraphs>
  <Slides>38</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38</vt:i4>
      </vt:variant>
    </vt:vector>
  </HeadingPairs>
  <TitlesOfParts>
    <vt:vector size="44" baseType="lpstr">
      <vt:lpstr>Arial</vt:lpstr>
      <vt:lpstr>Calibri</vt:lpstr>
      <vt:lpstr>Calibri Light</vt:lpstr>
      <vt:lpstr>Symbol</vt:lpstr>
      <vt:lpstr>Times New Roman</vt:lpstr>
      <vt:lpstr>Тема Office</vt:lpstr>
      <vt:lpstr>     Проектируемый национальный парк «Нижегородское Заволжье»:   Килемарский и  Камско-Бакалдинский кластерные участки</vt:lpstr>
      <vt:lpstr>1. Правовые основания</vt:lpstr>
      <vt:lpstr>2. Правовые основания</vt:lpstr>
      <vt:lpstr>В Нижегородской области успешно работает государственный заповедник «Керженский» и  до сих пор не создано ни одного национального парка</vt:lpstr>
      <vt:lpstr>Особенности деятельности национальных парков</vt:lpstr>
      <vt:lpstr>Особенности деятельности национальных парков</vt:lpstr>
      <vt:lpstr>Особенности деятельности национальных парков</vt:lpstr>
      <vt:lpstr>Особенности деятельности национальных парков</vt:lpstr>
      <vt:lpstr>Лучший опыт Кенозерского национального парка по взаимодействию с населением:</vt:lpstr>
      <vt:lpstr>Лучший опыт Кенозерского национального парка по взаимодействию с населением:</vt:lpstr>
      <vt:lpstr>Лучший опыт Кенозерского национального парка по взаимодействию с населением:</vt:lpstr>
      <vt:lpstr>Лучший опыт Кенозерского национального парка по взаимодействию с населением:</vt:lpstr>
      <vt:lpstr>Лучший опыт Кенозерского национального парка по взаимодействию с населением:</vt:lpstr>
      <vt:lpstr>При проектировании  национального парка  «Нижегородское Заволжье»  использован кластерный подход:  планируется включение в территорию парка  пяти изолированных участков, включающих  ценные природные комплексы с высоким  биоразнообразием.  Согласованные  территории (синий цвет) значительно сокращены относительно первоначального проекта (до 20%).</vt:lpstr>
      <vt:lpstr> Килемарский участок   Территория проектирования  Килемарского участка имела  площадь 113 000 га.  В результате изучения  существующей системы  природопользования и  землепользования территория  проектирования  участка национального парка  была сокращена до 26 801 га  в границах Килемарского  заказника. </vt:lpstr>
      <vt:lpstr>Презентация PowerPoint</vt:lpstr>
      <vt:lpstr>Презентация PowerPoint</vt:lpstr>
      <vt:lpstr>Презентация PowerPoint</vt:lpstr>
      <vt:lpstr>Ценность и уникальность Килемарского участка</vt:lpstr>
      <vt:lpstr>Ценность и уникальность Килемарского участка</vt:lpstr>
      <vt:lpstr>Река Шклея,  Шарангский район</vt:lpstr>
      <vt:lpstr>Ценность и уникальность  Килемарского участка</vt:lpstr>
      <vt:lpstr>Рекреационный потенциал Килемарского участка:</vt:lpstr>
      <vt:lpstr>Принимая во внимание ценность и уникальность природных комплексов  Килемарского участка и его рекреационный потенциал, необходимо разработать функциональное зонирование национального парка. Согласно Федеральному закону «Об особо охраняемых природных территориях» от 14.03.1995 №33-ФЗ, в национальном парке могут быть выделены следующие зоны:    Заповедная зона - запрещается осуществление любой экономической деятельности; Особо охраняемая зона – допускается посещение в целях познавательного туризма; Рекреационная зона - предназначена для обеспечения и осуществления рекреационной деятельности (отдыха населения) Зона охраны объектов культурного наследия (памятников истории и культуры) Зоны хозяйственного назначения – обеспечение жизнедеятельности граждан, проживающих на территории национального парка.   </vt:lpstr>
      <vt:lpstr>Предварительный план  функционального зонирования Килемарского участка  (для обсуждения)</vt:lpstr>
      <vt:lpstr> Камско-Бакалдинский участок Территория проектирования  Камско-Бакалдинского участка имела площадь 260 000 га.  В результате изучения  существующей системы  природопользования и  землепользования территория  проектирования  участка национального парка  была сокращена до 30 918 га, включая территории существующий и проектируемых памятников природы. </vt:lpstr>
      <vt:lpstr>Презентация PowerPoint</vt:lpstr>
      <vt:lpstr>Презентация PowerPoint</vt:lpstr>
      <vt:lpstr>Презентация PowerPoint</vt:lpstr>
      <vt:lpstr>Ценность и уникальность Камско-Бакалдинского участка</vt:lpstr>
      <vt:lpstr>Озеро Камское</vt:lpstr>
      <vt:lpstr>Восстановление болотных экосистем</vt:lpstr>
      <vt:lpstr>Ценность и уникальность  Камско-Бакалдинского участка</vt:lpstr>
      <vt:lpstr>Ценность и уникальность  Камско-Бакалдинского участка</vt:lpstr>
      <vt:lpstr>Рекреационный потенциал Камско-Балдинского участка:</vt:lpstr>
      <vt:lpstr>Принимая во внимание ценность и уникальность природных комплексов  Килемарского участка и его рекреационный потенциал, необходимо разработать функциональное зонирование национального парка. Согласно Федеральному закону «Об особо охраняемых природных территориях» от 14.03.1995 №33-ФЗ, в национальном парке могут быть выделены следующие зоны:    Заповедная зона - запрещается осуществление любой экономической деятельности; Особо охраняемая зона – допускается посещение в целях познавательного туризма; Рекреационная зона - предназначена для обеспечения и осуществления рекреационной деятельности (отдыха населения) Зона охраны объектов культурного наследия (памятников истории и культуры) Зоны хозяйственного назначения – обеспечение жизнедеятельности граждан, проживающих на территории национального парка.   </vt:lpstr>
      <vt:lpstr>Предварительный план  функционального зонирования  Камско-Бакалдинского участка  (для обсуждения)</vt:lpstr>
      <vt:lpstr>Предлагаем поддержать создание национального парка для сохранения лучших мест Нижегородской области!   Спасибо за внимание!   ООО «Экоцентр Дронт» ФГБУ «ВНИИ Экология» Минприроды России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Admin</dc:creator>
  <cp:lastModifiedBy>Admin</cp:lastModifiedBy>
  <cp:revision>42</cp:revision>
  <dcterms:created xsi:type="dcterms:W3CDTF">2022-08-26T05:27:29Z</dcterms:created>
  <dcterms:modified xsi:type="dcterms:W3CDTF">2022-11-01T19:56:49Z</dcterms:modified>
</cp:coreProperties>
</file>