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1151" r:id="rId5"/>
    <p:sldId id="1268" r:id="rId6"/>
    <p:sldId id="1261" r:id="rId7"/>
    <p:sldId id="1284" r:id="rId8"/>
    <p:sldId id="1267" r:id="rId9"/>
    <p:sldId id="1286" r:id="rId10"/>
    <p:sldId id="1271" r:id="rId11"/>
    <p:sldId id="570" r:id="rId12"/>
    <p:sldId id="1322" r:id="rId13"/>
    <p:sldId id="1270" r:id="rId14"/>
    <p:sldId id="281" r:id="rId15"/>
    <p:sldId id="1071" r:id="rId16"/>
  </p:sldIdLst>
  <p:sldSz cx="12192000" cy="6858000"/>
  <p:notesSz cx="6819900" cy="9918700"/>
  <p:embeddedFontLst>
    <p:embeddedFont>
      <p:font typeface="PT Sans Caption" panose="020B0604020202020204" charset="-52"/>
      <p:regular r:id="rId18"/>
      <p:bold r:id="rId19"/>
    </p:embeddedFont>
    <p:embeddedFont>
      <p:font typeface="PT Sans" panose="020B0503020203020204" pitchFamily="34" charset="-52"/>
      <p:regular r:id="rId20"/>
      <p:bold r:id="rId21"/>
      <p:italic r:id="rId22"/>
      <p:boldItalic r:id="rId23"/>
    </p:embeddedFont>
    <p:embeddedFont>
      <p:font typeface="Segoe UI" panose="020B0502040204020203"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2A13577-80DC-4065-AF1B-94BAD9523EC0}">
          <p14:sldIdLst>
            <p14:sldId id="1151"/>
          </p14:sldIdLst>
        </p14:section>
        <p14:section name="Общие тезисы о маркировке" id="{AFD410AE-ADC3-4A66-AC1B-563931BFA4F2}">
          <p14:sldIdLst>
            <p14:sldId id="1268"/>
            <p14:sldId id="1261"/>
            <p14:sldId id="1284"/>
            <p14:sldId id="1267"/>
            <p14:sldId id="1286"/>
            <p14:sldId id="1271"/>
            <p14:sldId id="570"/>
            <p14:sldId id="1322"/>
            <p14:sldId id="1270"/>
            <p14:sldId id="281"/>
            <p14:sldId id="1071"/>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4" userDrawn="1">
          <p15:clr>
            <a:srgbClr val="A4A3A4"/>
          </p15:clr>
        </p15:guide>
        <p15:guide id="2" pos="214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6F42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1" autoAdjust="0"/>
    <p:restoredTop sz="94660"/>
  </p:normalViewPr>
  <p:slideViewPr>
    <p:cSldViewPr snapToGrid="0" showGuides="1">
      <p:cViewPr varScale="1">
        <p:scale>
          <a:sx n="115" d="100"/>
          <a:sy n="115" d="100"/>
        </p:scale>
        <p:origin x="330" y="108"/>
      </p:cViewPr>
      <p:guideLst>
        <p:guide orient="horz" pos="2115"/>
        <p:guide pos="3840"/>
      </p:guideLst>
    </p:cSldViewPr>
  </p:slideViewPr>
  <p:notesTextViewPr>
    <p:cViewPr>
      <p:scale>
        <a:sx n="1" d="1"/>
        <a:sy n="1" d="1"/>
      </p:scale>
      <p:origin x="0" y="0"/>
    </p:cViewPr>
  </p:notesTextViewPr>
  <p:notesViewPr>
    <p:cSldViewPr snapToGrid="0">
      <p:cViewPr varScale="1">
        <p:scale>
          <a:sx n="69" d="100"/>
          <a:sy n="69" d="100"/>
        </p:scale>
        <p:origin x="-2790"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1AE80981-269E-473B-90FC-119FBB8E0DBD}" type="datetimeFigureOut">
              <a:rPr lang="ru-RU" smtClean="0"/>
              <a:pPr/>
              <a:t>26.08.2020</a:t>
            </a:fld>
            <a:endParaRPr lang="ru-RU"/>
          </a:p>
        </p:txBody>
      </p:sp>
      <p:sp>
        <p:nvSpPr>
          <p:cNvPr id="4" name="Образ слайда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955547E2-D3CC-4FAF-9070-0C28B89829EF}" type="slidenum">
              <a:rPr lang="ru-RU" smtClean="0"/>
              <a:pPr/>
              <a:t>‹#›</a:t>
            </a:fld>
            <a:endParaRPr lang="ru-RU"/>
          </a:p>
        </p:txBody>
      </p:sp>
    </p:spTree>
    <p:extLst>
      <p:ext uri="{BB962C8B-B14F-4D97-AF65-F5344CB8AC3E}">
        <p14:creationId xmlns:p14="http://schemas.microsoft.com/office/powerpoint/2010/main" val="1656726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r>
              <a:rPr lang="ru-RU" dirty="0" err="1"/>
              <a:t>Notes</a:t>
            </a:r>
            <a:r>
              <a:rPr lang="ru-RU"/>
              <a:t> view: </a:t>
            </a:r>
            <a:fld id="{128CEAFE-FA94-43E5-B0FF-D47E1CCDD1B4}" type="slidenum">
              <a:rPr lang="ru-RU" smtClean="0"/>
              <a:pPr/>
              <a:t>1</a:t>
            </a:fld>
            <a:endParaRPr lang="ru-RU" dirty="0"/>
          </a:p>
        </p:txBody>
      </p:sp>
    </p:spTree>
    <p:extLst>
      <p:ext uri="{BB962C8B-B14F-4D97-AF65-F5344CB8AC3E}">
        <p14:creationId xmlns:p14="http://schemas.microsoft.com/office/powerpoint/2010/main" val="375306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4116426-26A9-4753-9C26-7D285152D301}" type="slidenum">
              <a:rPr lang="ru-RU" smtClean="0"/>
              <a:t>5</a:t>
            </a:fld>
            <a:endParaRPr lang="ru-RU"/>
          </a:p>
        </p:txBody>
      </p:sp>
    </p:spTree>
    <p:extLst>
      <p:ext uri="{BB962C8B-B14F-4D97-AF65-F5344CB8AC3E}">
        <p14:creationId xmlns:p14="http://schemas.microsoft.com/office/powerpoint/2010/main" val="367965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r>
              <a:rPr lang="ru-RU" dirty="0" err="1"/>
              <a:t>Notes</a:t>
            </a:r>
            <a:r>
              <a:rPr lang="ru-RU"/>
              <a:t> view: </a:t>
            </a:r>
            <a:fld id="{128CEAFE-FA94-43E5-B0FF-D47E1CCDD1B4}" type="slidenum">
              <a:rPr lang="ru-RU" smtClean="0"/>
              <a:pPr/>
              <a:t>10</a:t>
            </a:fld>
            <a:endParaRPr lang="ru-RU" dirty="0"/>
          </a:p>
        </p:txBody>
      </p:sp>
    </p:spTree>
    <p:extLst>
      <p:ext uri="{BB962C8B-B14F-4D97-AF65-F5344CB8AC3E}">
        <p14:creationId xmlns:p14="http://schemas.microsoft.com/office/powerpoint/2010/main" val="136155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r>
              <a:rPr lang="ru-RU" dirty="0" err="1"/>
              <a:t>Notes</a:t>
            </a:r>
            <a:r>
              <a:rPr lang="ru-RU"/>
              <a:t> view: </a:t>
            </a:r>
            <a:fld id="{128CEAFE-FA94-43E5-B0FF-D47E1CCDD1B4}" type="slidenum">
              <a:rPr lang="ru-RU" smtClean="0"/>
              <a:pPr/>
              <a:t>12</a:t>
            </a:fld>
            <a:endParaRPr lang="ru-RU" dirty="0"/>
          </a:p>
        </p:txBody>
      </p:sp>
    </p:spTree>
    <p:extLst>
      <p:ext uri="{BB962C8B-B14F-4D97-AF65-F5344CB8AC3E}">
        <p14:creationId xmlns:p14="http://schemas.microsoft.com/office/powerpoint/2010/main" val="273884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C86405-52EF-4306-81FF-7FC02950F14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AC9E46A-B4E2-43F3-A148-FB8584CC7E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A08B387-36B7-41E0-89B7-59950FE098E9}"/>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5" name="Нижний колонтитул 4">
            <a:extLst>
              <a:ext uri="{FF2B5EF4-FFF2-40B4-BE49-F238E27FC236}">
                <a16:creationId xmlns:a16="http://schemas.microsoft.com/office/drawing/2014/main" id="{2CAD52C1-DB65-4E01-952B-3677A3C06203}"/>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0608D8B0-E1C6-4F48-A48A-B39FEF79516A}"/>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89624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6D0FA4-025C-46BC-802F-8007324110B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379EF73-760E-4A59-8845-A1F38211D1B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AC1B69C-DED4-4E26-86EE-0744195CE542}"/>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5" name="Нижний колонтитул 4">
            <a:extLst>
              <a:ext uri="{FF2B5EF4-FFF2-40B4-BE49-F238E27FC236}">
                <a16:creationId xmlns:a16="http://schemas.microsoft.com/office/drawing/2014/main" id="{B06E4166-EBF2-400F-9A36-15E793191880}"/>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CEAEBF4E-FFFD-4E8D-8526-8DA7425319A2}"/>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338663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9A47074-6B5D-4130-8F3C-B22D42A0AB1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8126489-BD08-4002-95B0-7A68604DCAE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7FF102C-4C49-41C5-8031-A6D71A2331A8}"/>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5" name="Нижний колонтитул 4">
            <a:extLst>
              <a:ext uri="{FF2B5EF4-FFF2-40B4-BE49-F238E27FC236}">
                <a16:creationId xmlns:a16="http://schemas.microsoft.com/office/drawing/2014/main" id="{0CFF1F80-6E0E-48D7-ABF9-C04BB6DD1FFB}"/>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9231C055-6569-4A52-BD61-BF479784ADF6}"/>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1380445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 Title Only">
    <p:spTree>
      <p:nvGrpSpPr>
        <p:cNvPr id="1" name=""/>
        <p:cNvGrpSpPr/>
        <p:nvPr/>
      </p:nvGrpSpPr>
      <p:grpSpPr>
        <a:xfrm>
          <a:off x="0" y="0"/>
          <a:ext cx="0" cy="0"/>
          <a:chOff x="0" y="0"/>
          <a:chExt cx="0" cy="0"/>
        </a:xfrm>
      </p:grpSpPr>
      <p:sp>
        <p:nvSpPr>
          <p:cNvPr id="3" name="Прямоугольник 2" hidden="1">
            <a:extLst>
              <a:ext uri="{FF2B5EF4-FFF2-40B4-BE49-F238E27FC236}">
                <a16:creationId xmlns:a16="http://schemas.microsoft.com/office/drawing/2014/main" id="{83906052-BB93-4A9D-83D9-844459518E4F}"/>
              </a:ext>
            </a:extLst>
          </p:cNvPr>
          <p:cNvSpPr/>
          <p:nvPr userDrawn="1">
            <p:custDataLst>
              <p:tags r:id="rId1"/>
            </p:custDataLst>
          </p:nvPr>
        </p:nvSpPr>
        <p:spPr>
          <a:xfrm>
            <a:off x="0" y="0"/>
            <a:ext cx="158750" cy="158750"/>
          </a:xfrm>
          <a:prstGeom prst="rect">
            <a:avLst/>
          </a:prstGeom>
          <a:solidFill>
            <a:srgbClr val="595959"/>
          </a:solidFill>
          <a:ln w="9525" cap="rnd" cmpd="sng" algn="ctr">
            <a:solidFill>
              <a:srgbClr val="59595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ru-RU" sz="2400" b="0" i="0" baseline="0" dirty="0">
              <a:solidFill>
                <a:srgbClr val="FFFFFF"/>
              </a:solidFill>
              <a:latin typeface="PT Sans Caption" panose="020B0603020203020204" pitchFamily="34" charset="-52"/>
              <a:ea typeface="+mj-ea"/>
              <a:cs typeface="+mj-cs"/>
              <a:sym typeface="PT Sans Caption" panose="020B0603020203020204" pitchFamily="34" charset="-52"/>
            </a:endParaRPr>
          </a:p>
        </p:txBody>
      </p:sp>
      <p:sp>
        <p:nvSpPr>
          <p:cNvPr id="57" name="Date Placeholder 56"/>
          <p:cNvSpPr>
            <a:spLocks noGrp="1"/>
          </p:cNvSpPr>
          <p:nvPr>
            <p:ph type="dt" sz="half" idx="14"/>
          </p:nvPr>
        </p:nvSpPr>
        <p:spPr/>
        <p:txBody>
          <a:bodyPr/>
          <a:lstStyle>
            <a:lvl1pPr eaLnBrk="1">
              <a:defRPr>
                <a:solidFill>
                  <a:schemeClr val="bg1">
                    <a:lumMod val="50000"/>
                  </a:schemeClr>
                </a:solidFill>
                <a:latin typeface="PT Sans Caption" panose="020B0603020203020204" charset="0"/>
                <a:sym typeface="PT Sans Caption" panose="020B0603020203020204" charset="0"/>
              </a:defRPr>
            </a:lvl1pPr>
          </a:lstStyle>
          <a:p>
            <a:endParaRPr lang="ru-RU" dirty="0"/>
          </a:p>
        </p:txBody>
      </p:sp>
      <p:sp>
        <p:nvSpPr>
          <p:cNvPr id="12" name="Title 7"/>
          <p:cNvSpPr>
            <a:spLocks noGrp="1"/>
          </p:cNvSpPr>
          <p:nvPr>
            <p:ph type="title" hasCustomPrompt="1"/>
          </p:nvPr>
        </p:nvSpPr>
        <p:spPr>
          <a:xfrm>
            <a:off x="629400" y="151901"/>
            <a:ext cx="10933801" cy="941796"/>
          </a:xfrm>
        </p:spPr>
        <p:txBody>
          <a:bodyPr anchor="ctr">
            <a:noAutofit/>
          </a:bodyPr>
          <a:lstStyle>
            <a:lvl1pPr>
              <a:defRPr>
                <a:solidFill>
                  <a:schemeClr val="bg1"/>
                </a:solidFill>
                <a:latin typeface="+mj-lt"/>
                <a:sym typeface="+mj-lt"/>
              </a:defRPr>
            </a:lvl1pPr>
          </a:lstStyle>
          <a:p>
            <a:r>
              <a:rPr lang="ru-RU"/>
              <a:t>Click to add title</a:t>
            </a:r>
            <a:endParaRPr lang="ru-RU" dirty="0"/>
          </a:p>
        </p:txBody>
      </p:sp>
      <p:sp>
        <p:nvSpPr>
          <p:cNvPr id="9" name="Прямоугольник 8" hidden="1">
            <a:extLst>
              <a:ext uri="{FF2B5EF4-FFF2-40B4-BE49-F238E27FC236}">
                <a16:creationId xmlns:a16="http://schemas.microsoft.com/office/drawing/2014/main" id="{F88B0A4A-81C2-4AF4-8CDF-D8E328599450}"/>
              </a:ext>
            </a:extLst>
          </p:cNvPr>
          <p:cNvSpPr/>
          <p:nvPr userDrawn="1">
            <p:custDataLst>
              <p:tags r:id="rId2"/>
            </p:custDataLst>
          </p:nvPr>
        </p:nvSpPr>
        <p:spPr>
          <a:xfrm>
            <a:off x="0" y="0"/>
            <a:ext cx="158750" cy="158750"/>
          </a:xfrm>
          <a:prstGeom prst="rect">
            <a:avLst/>
          </a:prstGeom>
          <a:solidFill>
            <a:srgbClr val="595959"/>
          </a:solidFill>
          <a:ln w="9525" cap="rnd" cmpd="sng" algn="ctr">
            <a:solidFill>
              <a:srgbClr val="59595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ru-RU" sz="2400" b="0" i="0" baseline="0" dirty="0">
              <a:solidFill>
                <a:srgbClr val="FFFFFF"/>
              </a:solidFill>
              <a:latin typeface="PT Sans Caption" panose="020B0603020203020204" pitchFamily="34" charset="-52"/>
              <a:ea typeface="+mj-ea"/>
              <a:cs typeface="+mj-cs"/>
              <a:sym typeface="PT Sans Caption" panose="020B0603020203020204" pitchFamily="34" charset="-52"/>
            </a:endParaRPr>
          </a:p>
        </p:txBody>
      </p:sp>
      <p:sp>
        <p:nvSpPr>
          <p:cNvPr id="14" name="Copyright" hidden="1">
            <a:extLst>
              <a:ext uri="{FF2B5EF4-FFF2-40B4-BE49-F238E27FC236}">
                <a16:creationId xmlns:a16="http://schemas.microsoft.com/office/drawing/2014/main" id="{1858C75B-F07A-482D-9831-0E1B64875A66}"/>
              </a:ext>
            </a:extLst>
          </p:cNvPr>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ru-RU" sz="700" dirty="0">
                <a:solidFill>
                  <a:schemeClr val="bg1">
                    <a:lumMod val="50000"/>
                  </a:schemeClr>
                </a:solidFill>
                <a:latin typeface="PT Sans Caption" panose="020B0603020203020204" charset="0"/>
                <a:sym typeface="PT Sans Caption" panose="020B0603020203020204" charset="0"/>
              </a:rPr>
              <a:t>Copyright © 2018 by The Boston Consulting </a:t>
            </a:r>
            <a:r>
              <a:rPr lang="ru-RU" sz="700" dirty="0" err="1">
                <a:solidFill>
                  <a:schemeClr val="bg1">
                    <a:lumMod val="50000"/>
                  </a:schemeClr>
                </a:solidFill>
                <a:latin typeface="PT Sans Caption" panose="020B0603020203020204" charset="0"/>
                <a:sym typeface="PT Sans Caption" panose="020B0603020203020204" charset="0"/>
              </a:rPr>
              <a:t>Group</a:t>
            </a:r>
            <a:r>
              <a:rPr lang="ru-RU" sz="700" dirty="0">
                <a:solidFill>
                  <a:schemeClr val="bg1">
                    <a:lumMod val="50000"/>
                  </a:schemeClr>
                </a:solidFill>
                <a:latin typeface="PT Sans Caption" panose="020B0603020203020204" charset="0"/>
                <a:sym typeface="PT Sans Caption" panose="020B0603020203020204" charset="0"/>
              </a:rPr>
              <a:t>, </a:t>
            </a:r>
            <a:r>
              <a:rPr lang="ru-RU" sz="700" dirty="0" err="1">
                <a:solidFill>
                  <a:schemeClr val="bg1">
                    <a:lumMod val="50000"/>
                  </a:schemeClr>
                </a:solidFill>
                <a:latin typeface="PT Sans Caption" panose="020B0603020203020204" charset="0"/>
                <a:sym typeface="PT Sans Caption" panose="020B0603020203020204" charset="0"/>
              </a:rPr>
              <a:t>Inc</a:t>
            </a:r>
            <a:r>
              <a:rPr lang="ru-RU" sz="700" dirty="0">
                <a:solidFill>
                  <a:schemeClr val="bg1">
                    <a:lumMod val="50000"/>
                  </a:schemeClr>
                </a:solidFill>
                <a:latin typeface="PT Sans Caption" panose="020B0603020203020204" charset="0"/>
                <a:sym typeface="PT Sans Caption" panose="020B0603020203020204" charset="0"/>
              </a:rPr>
              <a:t>. </a:t>
            </a:r>
            <a:r>
              <a:rPr lang="ru-RU" sz="700" dirty="0" err="1">
                <a:solidFill>
                  <a:schemeClr val="bg1">
                    <a:lumMod val="50000"/>
                  </a:schemeClr>
                </a:solidFill>
                <a:latin typeface="PT Sans Caption" panose="020B0603020203020204" charset="0"/>
                <a:sym typeface="PT Sans Caption" panose="020B0603020203020204" charset="0"/>
              </a:rPr>
              <a:t>All</a:t>
            </a:r>
            <a:r>
              <a:rPr lang="ru-RU" sz="700" dirty="0">
                <a:solidFill>
                  <a:schemeClr val="bg1">
                    <a:lumMod val="50000"/>
                  </a:schemeClr>
                </a:solidFill>
                <a:latin typeface="PT Sans Caption" panose="020B0603020203020204" charset="0"/>
                <a:sym typeface="PT Sans Caption" panose="020B0603020203020204" charset="0"/>
              </a:rPr>
              <a:t> </a:t>
            </a:r>
            <a:r>
              <a:rPr lang="ru-RU" sz="700" dirty="0" err="1">
                <a:solidFill>
                  <a:schemeClr val="bg1">
                    <a:lumMod val="50000"/>
                  </a:schemeClr>
                </a:solidFill>
                <a:latin typeface="PT Sans Caption" panose="020B0603020203020204" charset="0"/>
                <a:sym typeface="PT Sans Caption" panose="020B0603020203020204" charset="0"/>
              </a:rPr>
              <a:t>rights</a:t>
            </a:r>
            <a:r>
              <a:rPr lang="ru-RU" sz="700" dirty="0">
                <a:solidFill>
                  <a:schemeClr val="bg1">
                    <a:lumMod val="50000"/>
                  </a:schemeClr>
                </a:solidFill>
                <a:latin typeface="PT Sans Caption" panose="020B0603020203020204" charset="0"/>
                <a:sym typeface="PT Sans Caption" panose="020B0603020203020204" charset="0"/>
              </a:rPr>
              <a:t> reserved.</a:t>
            </a:r>
          </a:p>
        </p:txBody>
      </p:sp>
      <p:sp>
        <p:nvSpPr>
          <p:cNvPr id="15" name="FooterSimple" hidden="1">
            <a:extLst>
              <a:ext uri="{FF2B5EF4-FFF2-40B4-BE49-F238E27FC236}">
                <a16:creationId xmlns:a16="http://schemas.microsoft.com/office/drawing/2014/main" id="{A721DD66-78CF-4C71-9C53-DDE41B927AE4}"/>
              </a:ext>
            </a:extLst>
          </p:cNvPr>
          <p:cNvSpPr txBox="1"/>
          <p:nvPr userDrawn="1">
            <p:custDataLst>
              <p:tags r:id="rId3"/>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ru-RU" sz="700" dirty="0">
                <a:solidFill>
                  <a:schemeClr val="bg1">
                    <a:lumMod val="50000"/>
                  </a:schemeClr>
                </a:solidFill>
                <a:latin typeface="PT Sans Caption" panose="020B0603020203020204" charset="0"/>
                <a:sym typeface="PT Sans Caption" panose="020B0603020203020204" charset="0"/>
              </a:rPr>
              <a:t>20181031_Обзор проекта маркировки_Добродеев ВГТРК_v1.pptx</a:t>
            </a:r>
          </a:p>
        </p:txBody>
      </p:sp>
    </p:spTree>
    <p:extLst>
      <p:ext uri="{BB962C8B-B14F-4D97-AF65-F5344CB8AC3E}">
        <p14:creationId xmlns:p14="http://schemas.microsoft.com/office/powerpoint/2010/main" val="410421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44F7FB-13C2-492A-988C-0585980EE51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C9B169-0037-4612-AE54-0659201EA5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441816B-5A71-4473-8FA7-169CD4B70052}"/>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5" name="Нижний колонтитул 4">
            <a:extLst>
              <a:ext uri="{FF2B5EF4-FFF2-40B4-BE49-F238E27FC236}">
                <a16:creationId xmlns:a16="http://schemas.microsoft.com/office/drawing/2014/main" id="{6DC6A059-C98B-4401-9C19-CF18BBC70772}"/>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7526A2DA-69FF-4755-A4D2-43AC4EBE2262}"/>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3854120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69106E-9313-42DD-B4C7-A4A1CFAF5EF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A7D6284-CE0E-4A5B-AC80-EEB920C62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9F6DFDF-5B16-4920-8485-3C1DA76C434B}"/>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5" name="Нижний колонтитул 4">
            <a:extLst>
              <a:ext uri="{FF2B5EF4-FFF2-40B4-BE49-F238E27FC236}">
                <a16:creationId xmlns:a16="http://schemas.microsoft.com/office/drawing/2014/main" id="{9B1DBB3B-14EF-4D43-9B62-1D147DA0C986}"/>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66628E5-4E0D-407B-9692-9C2ED6863FFB}"/>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341040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3CD0BE-C503-4A94-92CF-330B9F06882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113E29D-0C26-4C10-A712-6513F922541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A966ECC-6F6E-4D52-8F31-C5294F1ECE2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79071DF-1323-47DC-9C39-569DDA84C800}"/>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6" name="Нижний колонтитул 5">
            <a:extLst>
              <a:ext uri="{FF2B5EF4-FFF2-40B4-BE49-F238E27FC236}">
                <a16:creationId xmlns:a16="http://schemas.microsoft.com/office/drawing/2014/main" id="{525E1149-2478-41B4-A398-2C515B0AFF41}"/>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F15592BC-88A5-46FF-81DF-295F08DAD2C8}"/>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198957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75AA7B-C231-448E-A2DE-D836840FF4E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B88CE0F-0711-46AE-BA03-BDD4C290B0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1D565E8-12FC-4F02-85E2-0AD8BCEEF54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4886ED8-37C1-412A-B7B9-9B8189EDAF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C1D8BE9-AA86-43A8-A43D-7A39DEBF35F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B874D00-2363-4BF8-B0E6-5695F2D5D6AD}"/>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8" name="Нижний колонтитул 7">
            <a:extLst>
              <a:ext uri="{FF2B5EF4-FFF2-40B4-BE49-F238E27FC236}">
                <a16:creationId xmlns:a16="http://schemas.microsoft.com/office/drawing/2014/main" id="{A75EA75E-AF3B-45D8-BE55-14DE32E697EC}"/>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id="{A66926E6-40BA-4546-A5B7-CCC65E75E5FA}"/>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156175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482581-A9DE-49D8-8A8F-6BF8B4FFAAF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0515563-CB77-457B-B29A-AC74CF645F69}"/>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4" name="Нижний колонтитул 3">
            <a:extLst>
              <a:ext uri="{FF2B5EF4-FFF2-40B4-BE49-F238E27FC236}">
                <a16:creationId xmlns:a16="http://schemas.microsoft.com/office/drawing/2014/main" id="{0E10401F-25D3-4ADA-8030-61CCA8C40565}"/>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84F1BB0C-1D91-43D0-ACC6-C6E05909E4DE}"/>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245958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6178B09-B50B-4F0F-98B2-55311DAC0574}"/>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3" name="Нижний колонтитул 2">
            <a:extLst>
              <a:ext uri="{FF2B5EF4-FFF2-40B4-BE49-F238E27FC236}">
                <a16:creationId xmlns:a16="http://schemas.microsoft.com/office/drawing/2014/main" id="{CA519E1A-832B-4432-8005-C407C1DEC70A}"/>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id="{F8351200-E27C-430B-B077-701D9C4CF92B}"/>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217438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21BCFE-14F4-4578-9C3A-CCA369A9B01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4E9DF5A-295E-4E5F-AD3C-EF31BAC6B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EC963B3-17A1-4D44-A68C-8B145DE25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102BE6F-069C-46A6-B32C-81D0344033DA}"/>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6" name="Нижний колонтитул 5">
            <a:extLst>
              <a:ext uri="{FF2B5EF4-FFF2-40B4-BE49-F238E27FC236}">
                <a16:creationId xmlns:a16="http://schemas.microsoft.com/office/drawing/2014/main" id="{367EB8D2-3C93-4C60-9F56-1312A08EDB52}"/>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BB55A432-B390-441D-A03E-C8EB181B47DC}"/>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270129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27D5B9-B52C-46BF-94BB-45EC46D1A08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F9C9CA7-BC5A-4DE5-BF10-66E580C59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id="{497B97CF-3D81-465E-BC82-E3D9B6170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D131DA8-08BB-40CD-A3AF-3C8A1D5A6205}"/>
              </a:ext>
            </a:extLst>
          </p:cNvPr>
          <p:cNvSpPr>
            <a:spLocks noGrp="1"/>
          </p:cNvSpPr>
          <p:nvPr>
            <p:ph type="dt" sz="half" idx="10"/>
          </p:nvPr>
        </p:nvSpPr>
        <p:spPr/>
        <p:txBody>
          <a:bodyPr/>
          <a:lstStyle/>
          <a:p>
            <a:fld id="{1CAAC17A-075E-4A76-8E4F-5534E92C5D7F}" type="datetimeFigureOut">
              <a:rPr lang="ru-RU" smtClean="0"/>
              <a:pPr/>
              <a:t>26.08.2020</a:t>
            </a:fld>
            <a:endParaRPr lang="ru-RU" dirty="0"/>
          </a:p>
        </p:txBody>
      </p:sp>
      <p:sp>
        <p:nvSpPr>
          <p:cNvPr id="6" name="Нижний колонтитул 5">
            <a:extLst>
              <a:ext uri="{FF2B5EF4-FFF2-40B4-BE49-F238E27FC236}">
                <a16:creationId xmlns:a16="http://schemas.microsoft.com/office/drawing/2014/main" id="{3451F49A-6FD0-46B1-9738-618C6396B83B}"/>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0BAA17C6-C87B-4EFB-BB39-15FC169C11A4}"/>
              </a:ext>
            </a:extLst>
          </p:cNvPr>
          <p:cNvSpPr>
            <a:spLocks noGrp="1"/>
          </p:cNvSpPr>
          <p:nvPr>
            <p:ph type="sldNum" sz="quarter" idx="12"/>
          </p:nvPr>
        </p:nvSpPr>
        <p:spPr/>
        <p:txBody>
          <a:body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418708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B2F0F4-054B-4E48-8198-B0A5275916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424BC8B-2C46-4711-B690-6F96C1EED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F5713AC-0FCD-4F7C-BEDC-88719B0B4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AC17A-075E-4A76-8E4F-5534E92C5D7F}" type="datetimeFigureOut">
              <a:rPr lang="ru-RU" smtClean="0"/>
              <a:pPr/>
              <a:t>26.08.2020</a:t>
            </a:fld>
            <a:endParaRPr lang="ru-RU" dirty="0"/>
          </a:p>
        </p:txBody>
      </p:sp>
      <p:sp>
        <p:nvSpPr>
          <p:cNvPr id="5" name="Нижний колонтитул 4">
            <a:extLst>
              <a:ext uri="{FF2B5EF4-FFF2-40B4-BE49-F238E27FC236}">
                <a16:creationId xmlns:a16="http://schemas.microsoft.com/office/drawing/2014/main" id="{D3A55CE7-2D11-4FDB-AB40-A9597DE54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6087B468-4E33-4FFF-B6E4-A24D40E5C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D6B57-65A2-4294-AD20-FBE31CEA1ECA}" type="slidenum">
              <a:rPr lang="ru-RU" smtClean="0"/>
              <a:pPr/>
              <a:t>‹#›</a:t>
            </a:fld>
            <a:endParaRPr lang="ru-RU" dirty="0"/>
          </a:p>
        </p:txBody>
      </p:sp>
    </p:spTree>
    <p:extLst>
      <p:ext uri="{BB962C8B-B14F-4D97-AF65-F5344CB8AC3E}">
        <p14:creationId xmlns:p14="http://schemas.microsoft.com/office/powerpoint/2010/main" val="369817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xml"/><Relationship Id="rId7" Type="http://schemas.openxmlformats.org/officeDocument/2006/relationships/oleObject" Target="../embeddings/oleObject1.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xml"/><Relationship Id="rId10" Type="http://schemas.openxmlformats.org/officeDocument/2006/relationships/image" Target="../media/image35.png"/><Relationship Id="rId4" Type="http://schemas.openxmlformats.org/officeDocument/2006/relationships/slideLayout" Target="../slideLayouts/slideLayout1.xml"/><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hyperlink" Target="https://t.me/crptbreaking" TargetMode="External"/><Relationship Id="rId3" Type="http://schemas.openxmlformats.org/officeDocument/2006/relationships/hyperlink" Target="https://vk.com/crptec" TargetMode="External"/><Relationship Id="rId7" Type="http://schemas.openxmlformats.org/officeDocument/2006/relationships/image" Target="../media/image37.emf"/><Relationship Id="rId12" Type="http://schemas.openxmlformats.org/officeDocument/2006/relationships/image" Target="../media/image42.emf"/><Relationship Id="rId2" Type="http://schemas.openxmlformats.org/officeDocument/2006/relationships/hyperlink" Target="https://www.youtube.com/channel/UCkEJSvm2kK7Fc8nznr-oVlQ" TargetMode="Externa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emf"/><Relationship Id="rId5" Type="http://schemas.openxmlformats.org/officeDocument/2006/relationships/hyperlink" Target="https://www.facebook.com/crpt.ru/" TargetMode="External"/><Relationship Id="rId10" Type="http://schemas.openxmlformats.org/officeDocument/2006/relationships/image" Target="../media/image40.emf"/><Relationship Id="rId4" Type="http://schemas.openxmlformats.org/officeDocument/2006/relationships/hyperlink" Target="mailto:support@crpt.ru" TargetMode="External"/><Relationship Id="rId9" Type="http://schemas.openxmlformats.org/officeDocument/2006/relationships/image" Target="../media/image39.emf"/></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9.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markirovka.crpt.ru/login-kep" TargetMode="External"/><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oleObject" Target="../embeddings/oleObject2.bin"/><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6" name="think-cell Slide" r:id="rId7" imgW="360" imgH="360" progId="">
                  <p:embed/>
                </p:oleObj>
              </mc:Choice>
              <mc:Fallback>
                <p:oleObj name="think-cell Slide" r:id="rId7" imgW="360" imgH="360" progId="">
                  <p:embed/>
                  <p:pic>
                    <p:nvPicPr>
                      <p:cNvPr id="3" name="Object 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Прямоугольник 1" hidden="1">
            <a:extLst>
              <a:ext uri="{FF2B5EF4-FFF2-40B4-BE49-F238E27FC236}">
                <a16:creationId xmlns:a16="http://schemas.microsoft.com/office/drawing/2014/main" id="{8E841189-6E24-49EA-9893-B74D2F36E95F}"/>
              </a:ext>
            </a:extLst>
          </p:cNvPr>
          <p:cNvSpPr/>
          <p:nvPr>
            <p:custDataLst>
              <p:tags r:id="rId3"/>
            </p:custDataLst>
          </p:nvPr>
        </p:nvSpPr>
        <p:spPr>
          <a:xfrm>
            <a:off x="0" y="0"/>
            <a:ext cx="158750" cy="158750"/>
          </a:xfrm>
          <a:prstGeom prst="rect">
            <a:avLst/>
          </a:prstGeom>
          <a:solidFill>
            <a:srgbClr val="595959"/>
          </a:solidFill>
          <a:ln w="9525" cap="rnd" cmpd="sng" algn="ctr">
            <a:solidFill>
              <a:srgbClr val="59595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ru-RU" sz="2400" dirty="0">
              <a:solidFill>
                <a:srgbClr val="FFFFFF"/>
              </a:solidFill>
              <a:latin typeface="PT Sans Caption" panose="020B0603020203020204" pitchFamily="34" charset="-52"/>
              <a:ea typeface="+mj-ea"/>
              <a:cs typeface="+mj-cs"/>
              <a:sym typeface="PT Sans Caption" panose="020B0603020203020204" pitchFamily="34" charset="-52"/>
            </a:endParaRPr>
          </a:p>
        </p:txBody>
      </p:sp>
      <p:sp>
        <p:nvSpPr>
          <p:cNvPr id="17" name="Заголовок 1">
            <a:extLst>
              <a:ext uri="{FF2B5EF4-FFF2-40B4-BE49-F238E27FC236}">
                <a16:creationId xmlns:a16="http://schemas.microsoft.com/office/drawing/2014/main" id="{5247CEB9-4D53-7F4A-BFD7-67533D744F86}"/>
              </a:ext>
            </a:extLst>
          </p:cNvPr>
          <p:cNvSpPr txBox="1">
            <a:spLocks/>
          </p:cNvSpPr>
          <p:nvPr/>
        </p:nvSpPr>
        <p:spPr>
          <a:xfrm>
            <a:off x="113146" y="882875"/>
            <a:ext cx="6675774" cy="18513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lvl="0">
              <a:defRPr/>
            </a:pPr>
            <a:r>
              <a:rPr lang="ru-RU" sz="2800" dirty="0">
                <a:latin typeface="Segoe UI" panose="020B0502040204020203" pitchFamily="34" charset="0"/>
                <a:cs typeface="Segoe UI" panose="020B0502040204020203" pitchFamily="34" charset="0"/>
              </a:rPr>
              <a:t>Государственная информационная система мониторинга (ГИС МТ)</a:t>
            </a:r>
          </a:p>
          <a:p>
            <a:pPr lvl="0">
              <a:defRPr/>
            </a:pPr>
            <a:endParaRPr lang="ru-RU" sz="2800" dirty="0">
              <a:solidFill>
                <a:srgbClr val="FFFFFF"/>
              </a:solidFill>
              <a:latin typeface="PT Sans Caption"/>
            </a:endParaRPr>
          </a:p>
          <a:p>
            <a:pPr lvl="0">
              <a:defRPr/>
            </a:pPr>
            <a:endParaRPr lang="ru-RU" sz="2800" dirty="0">
              <a:solidFill>
                <a:srgbClr val="FFFFFF"/>
              </a:solidFill>
              <a:latin typeface="PT Sans Caption"/>
            </a:endParaRPr>
          </a:p>
          <a:p>
            <a:pPr lvl="0">
              <a:defRPr/>
            </a:pPr>
            <a:r>
              <a:rPr lang="ru-RU" sz="2800" dirty="0">
                <a:solidFill>
                  <a:srgbClr val="FFFFFF"/>
                </a:solidFill>
                <a:latin typeface="PT Sans Caption"/>
              </a:rPr>
              <a:t>Маркировка шин</a:t>
            </a:r>
          </a:p>
          <a:p>
            <a:pPr lvl="0">
              <a:defRPr/>
            </a:pPr>
            <a:endParaRPr lang="ru-RU" sz="2800" dirty="0">
              <a:solidFill>
                <a:srgbClr val="FFFFFF"/>
              </a:solidFill>
              <a:latin typeface="PT Sans Caption"/>
            </a:endParaRPr>
          </a:p>
        </p:txBody>
      </p:sp>
      <p:cxnSp>
        <p:nvCxnSpPr>
          <p:cNvPr id="18" name="Прямая соединительная линия 17">
            <a:extLst>
              <a:ext uri="{FF2B5EF4-FFF2-40B4-BE49-F238E27FC236}">
                <a16:creationId xmlns:a16="http://schemas.microsoft.com/office/drawing/2014/main" id="{FA69B658-D35D-FA47-B558-AA3789C1B065}"/>
              </a:ext>
            </a:extLst>
          </p:cNvPr>
          <p:cNvCxnSpPr>
            <a:cxnSpLocks/>
          </p:cNvCxnSpPr>
          <p:nvPr/>
        </p:nvCxnSpPr>
        <p:spPr>
          <a:xfrm flipH="1">
            <a:off x="187273" y="1729335"/>
            <a:ext cx="5508677" cy="0"/>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pic>
        <p:nvPicPr>
          <p:cNvPr id="19" name="Рисунок 18">
            <a:extLst>
              <a:ext uri="{FF2B5EF4-FFF2-40B4-BE49-F238E27FC236}">
                <a16:creationId xmlns:a16="http://schemas.microsoft.com/office/drawing/2014/main" id="{0E3CF5F0-1F20-6A4B-BB05-99540B8F50E0}"/>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39079" y="5396463"/>
            <a:ext cx="3920996" cy="733563"/>
          </a:xfrm>
          <a:prstGeom prst="rect">
            <a:avLst/>
          </a:prstGeom>
        </p:spPr>
      </p:pic>
      <p:sp>
        <p:nvSpPr>
          <p:cNvPr id="10" name="Заголовок 1">
            <a:extLst>
              <a:ext uri="{FF2B5EF4-FFF2-40B4-BE49-F238E27FC236}">
                <a16:creationId xmlns:a16="http://schemas.microsoft.com/office/drawing/2014/main" id="{5247CEB9-4D53-7F4A-BFD7-67533D744F86}"/>
              </a:ext>
            </a:extLst>
          </p:cNvPr>
          <p:cNvSpPr txBox="1">
            <a:spLocks/>
          </p:cNvSpPr>
          <p:nvPr/>
        </p:nvSpPr>
        <p:spPr>
          <a:xfrm>
            <a:off x="734677" y="3642102"/>
            <a:ext cx="3449697" cy="10309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defTabSz="839852">
              <a:lnSpc>
                <a:spcPct val="100000"/>
              </a:lnSpc>
            </a:pPr>
            <a:r>
              <a:rPr lang="ru-RU" sz="2000" dirty="0">
                <a:latin typeface="Segoe UI" panose="020B0502040204020203" pitchFamily="34" charset="0"/>
                <a:ea typeface="Segoe UI" panose="020B0502040204020203" pitchFamily="34" charset="0"/>
                <a:cs typeface="Segoe UI" panose="020B0502040204020203" pitchFamily="34" charset="0"/>
              </a:rPr>
              <a:t>Кирилл Волков</a:t>
            </a:r>
            <a:endParaRPr lang="en-US" sz="2000" dirty="0">
              <a:solidFill>
                <a:srgbClr val="6D6E71"/>
              </a:solidFill>
              <a:latin typeface="PT Sans Caption" pitchFamily="34" charset="-52"/>
            </a:endParaRPr>
          </a:p>
          <a:p>
            <a:pPr defTabSz="839852">
              <a:lnSpc>
                <a:spcPct val="100000"/>
              </a:lnSpc>
            </a:pPr>
            <a:r>
              <a:rPr lang="ru-RU" sz="2000" b="0" dirty="0">
                <a:latin typeface="Segoe UI" panose="020B0502040204020203" pitchFamily="34" charset="0"/>
                <a:ea typeface="Segoe UI" panose="020B0502040204020203" pitchFamily="34" charset="0"/>
                <a:cs typeface="Segoe UI" panose="020B0502040204020203" pitchFamily="34" charset="0"/>
              </a:rPr>
              <a:t>Руководитель товарной</a:t>
            </a:r>
          </a:p>
          <a:p>
            <a:pPr defTabSz="839852">
              <a:lnSpc>
                <a:spcPct val="100000"/>
              </a:lnSpc>
            </a:pPr>
            <a:r>
              <a:rPr lang="ru-RU" sz="2000" b="0" dirty="0">
                <a:latin typeface="Segoe UI" panose="020B0502040204020203" pitchFamily="34" charset="0"/>
                <a:ea typeface="Segoe UI" panose="020B0502040204020203" pitchFamily="34" charset="0"/>
                <a:cs typeface="Segoe UI" panose="020B0502040204020203" pitchFamily="34" charset="0"/>
              </a:rPr>
              <a:t>группы «Шины»</a:t>
            </a:r>
          </a:p>
        </p:txBody>
      </p:sp>
    </p:spTree>
    <p:extLst>
      <p:ext uri="{BB962C8B-B14F-4D97-AF65-F5344CB8AC3E}">
        <p14:creationId xmlns:p14="http://schemas.microsoft.com/office/powerpoint/2010/main" val="4332409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4B5B0C-E003-0E4C-8BD0-BC8BAD812F06}"/>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37" name="think-cell Slide" r:id="rId6" imgW="360" imgH="360" progId="">
                  <p:embed/>
                </p:oleObj>
              </mc:Choice>
              <mc:Fallback>
                <p:oleObj name="think-cell Slide" r:id="rId6" imgW="360" imgH="360" progId="">
                  <p:embed/>
                  <p:pic>
                    <p:nvPicPr>
                      <p:cNvPr id="3" name="Object 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Прямоугольник 1" hidden="1">
            <a:extLst>
              <a:ext uri="{FF2B5EF4-FFF2-40B4-BE49-F238E27FC236}">
                <a16:creationId xmlns:a16="http://schemas.microsoft.com/office/drawing/2014/main" id="{8E841189-6E24-49EA-9893-B74D2F36E95F}"/>
              </a:ext>
            </a:extLst>
          </p:cNvPr>
          <p:cNvSpPr/>
          <p:nvPr>
            <p:custDataLst>
              <p:tags r:id="rId3"/>
            </p:custDataLst>
          </p:nvPr>
        </p:nvSpPr>
        <p:spPr>
          <a:xfrm>
            <a:off x="0" y="0"/>
            <a:ext cx="158750" cy="158750"/>
          </a:xfrm>
          <a:prstGeom prst="rect">
            <a:avLst/>
          </a:prstGeom>
          <a:solidFill>
            <a:srgbClr val="595959"/>
          </a:solidFill>
          <a:ln w="9525" cap="rnd" cmpd="sng" algn="ctr">
            <a:solidFill>
              <a:srgbClr val="59595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ru-RU" sz="2400" dirty="0">
              <a:solidFill>
                <a:srgbClr val="FFFFFF"/>
              </a:solidFill>
              <a:latin typeface="PT Sans Caption" panose="020B0603020203020204" pitchFamily="34" charset="-52"/>
              <a:ea typeface="+mj-ea"/>
              <a:cs typeface="+mj-cs"/>
              <a:sym typeface="PT Sans Caption" panose="020B0603020203020204" pitchFamily="34" charset="-52"/>
            </a:endParaRPr>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87445" y="2858052"/>
            <a:ext cx="395110" cy="686924"/>
          </a:xfrm>
          <a:prstGeom prst="rect">
            <a:avLst/>
          </a:prstGeom>
        </p:spPr>
      </p:pic>
      <p:pic>
        <p:nvPicPr>
          <p:cNvPr id="6" name="Рисунок 5">
            <a:extLst>
              <a:ext uri="{FF2B5EF4-FFF2-40B4-BE49-F238E27FC236}">
                <a16:creationId xmlns:a16="http://schemas.microsoft.com/office/drawing/2014/main" id="{97BFB1C5-31B5-4B96-9CF0-2D9EF53951A9}"/>
              </a:ext>
            </a:extLst>
          </p:cNvPr>
          <p:cNvPicPr>
            <a:picLocks noChangeAspect="1"/>
          </p:cNvPicPr>
          <p:nvPr/>
        </p:nvPicPr>
        <p:blipFill>
          <a:blip r:embed="rId9"/>
          <a:stretch>
            <a:fillRect/>
          </a:stretch>
        </p:blipFill>
        <p:spPr>
          <a:xfrm>
            <a:off x="7404136" y="2858052"/>
            <a:ext cx="4386333" cy="3552230"/>
          </a:xfrm>
          <a:prstGeom prst="rect">
            <a:avLst/>
          </a:prstGeom>
        </p:spPr>
      </p:pic>
      <p:sp>
        <p:nvSpPr>
          <p:cNvPr id="9" name="Скругленный прямоугольник 8">
            <a:extLst>
              <a:ext uri="{FF2B5EF4-FFF2-40B4-BE49-F238E27FC236}">
                <a16:creationId xmlns:a16="http://schemas.microsoft.com/office/drawing/2014/main" id="{EE36D4A6-0AD5-8F4F-93A2-6E71310E82D0}"/>
              </a:ext>
            </a:extLst>
          </p:cNvPr>
          <p:cNvSpPr/>
          <p:nvPr/>
        </p:nvSpPr>
        <p:spPr>
          <a:xfrm>
            <a:off x="1045403" y="358761"/>
            <a:ext cx="6358734" cy="107026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600" b="1" dirty="0">
                <a:solidFill>
                  <a:srgbClr val="6D6E71"/>
                </a:solidFill>
                <a:latin typeface="Segoe UI" panose="020B0502040204020203" pitchFamily="34" charset="0"/>
                <a:cs typeface="Segoe UI" panose="020B0502040204020203" pitchFamily="34" charset="0"/>
              </a:rPr>
              <a:t>Информационная поддержка маркировки шин - </a:t>
            </a:r>
            <a:r>
              <a:rPr lang="ru-RU" sz="2600" b="1" dirty="0" err="1">
                <a:solidFill>
                  <a:srgbClr val="6D6E71"/>
                </a:solidFill>
                <a:latin typeface="Segoe UI" panose="020B0502040204020203" pitchFamily="34" charset="0"/>
                <a:cs typeface="Segoe UI" panose="020B0502040204020203" pitchFamily="34" charset="0"/>
              </a:rPr>
              <a:t>ЧестныйЗнак.РФ</a:t>
            </a:r>
            <a:endParaRPr lang="en-US" sz="2600" b="1" dirty="0">
              <a:solidFill>
                <a:srgbClr val="6D6E71"/>
              </a:solidFill>
              <a:latin typeface="Segoe UI" panose="020B0502040204020203" pitchFamily="34" charset="0"/>
              <a:cs typeface="Segoe UI" panose="020B0502040204020203" pitchFamily="34" charset="0"/>
            </a:endParaRPr>
          </a:p>
        </p:txBody>
      </p:sp>
      <p:pic>
        <p:nvPicPr>
          <p:cNvPr id="18" name="Рисунок 17">
            <a:extLst>
              <a:ext uri="{FF2B5EF4-FFF2-40B4-BE49-F238E27FC236}">
                <a16:creationId xmlns:a16="http://schemas.microsoft.com/office/drawing/2014/main" id="{5B0761B2-3B33-4995-8162-B0681DBDBF66}"/>
              </a:ext>
            </a:extLst>
          </p:cNvPr>
          <p:cNvPicPr>
            <a:picLocks noChangeAspect="1"/>
          </p:cNvPicPr>
          <p:nvPr/>
        </p:nvPicPr>
        <p:blipFill>
          <a:blip r:embed="rId10"/>
          <a:stretch>
            <a:fillRect/>
          </a:stretch>
        </p:blipFill>
        <p:spPr>
          <a:xfrm>
            <a:off x="475890" y="2536351"/>
            <a:ext cx="6089974" cy="3873931"/>
          </a:xfrm>
          <a:prstGeom prst="rect">
            <a:avLst/>
          </a:prstGeom>
        </p:spPr>
      </p:pic>
    </p:spTree>
    <p:extLst>
      <p:ext uri="{BB962C8B-B14F-4D97-AF65-F5344CB8AC3E}">
        <p14:creationId xmlns:p14="http://schemas.microsoft.com/office/powerpoint/2010/main" val="40985876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Скругленный прямоугольник 32">
            <a:extLst>
              <a:ext uri="{FF2B5EF4-FFF2-40B4-BE49-F238E27FC236}">
                <a16:creationId xmlns:a16="http://schemas.microsoft.com/office/drawing/2014/main" id="{E7C2759A-5046-D745-9B29-A23BD3FDA62E}"/>
              </a:ext>
            </a:extLst>
          </p:cNvPr>
          <p:cNvSpPr/>
          <p:nvPr/>
        </p:nvSpPr>
        <p:spPr>
          <a:xfrm>
            <a:off x="720000" y="359999"/>
            <a:ext cx="8176350" cy="1080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600" b="1" dirty="0">
                <a:solidFill>
                  <a:srgbClr val="6D6E71"/>
                </a:solidFill>
                <a:latin typeface="Segoe UI" panose="020B0502040204020203" pitchFamily="34" charset="0"/>
                <a:cs typeface="Segoe UI" panose="020B0502040204020203" pitchFamily="34" charset="0"/>
              </a:rPr>
              <a:t>Мы на связи всегда: прямая связь с экспертами, </a:t>
            </a:r>
          </a:p>
          <a:p>
            <a:r>
              <a:rPr lang="ru-RU" sz="2600" b="1" dirty="0">
                <a:solidFill>
                  <a:srgbClr val="6D6E71"/>
                </a:solidFill>
                <a:latin typeface="Segoe UI" panose="020B0502040204020203" pitchFamily="34" charset="0"/>
                <a:cs typeface="Segoe UI" panose="020B0502040204020203" pitchFamily="34" charset="0"/>
              </a:rPr>
              <a:t>ответы на вопросы онлайн</a:t>
            </a:r>
          </a:p>
        </p:txBody>
      </p:sp>
      <p:sp>
        <p:nvSpPr>
          <p:cNvPr id="38" name="TextBox 37">
            <a:extLst>
              <a:ext uri="{FF2B5EF4-FFF2-40B4-BE49-F238E27FC236}">
                <a16:creationId xmlns:a16="http://schemas.microsoft.com/office/drawing/2014/main" id="{FEC2EA30-4EA7-A646-AF20-6EEF505426D4}"/>
              </a:ext>
            </a:extLst>
          </p:cNvPr>
          <p:cNvSpPr txBox="1"/>
          <p:nvPr/>
        </p:nvSpPr>
        <p:spPr>
          <a:xfrm>
            <a:off x="7071616" y="4851708"/>
            <a:ext cx="4600013" cy="1384995"/>
          </a:xfrm>
          <a:prstGeom prst="rect">
            <a:avLst/>
          </a:prstGeom>
          <a:noFill/>
        </p:spPr>
        <p:txBody>
          <a:bodyPr wrap="square" rtlCol="0">
            <a:spAutoFit/>
          </a:bodyPr>
          <a:lstStyle/>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Регулярные обучающие вебинары на сайте </a:t>
            </a:r>
          </a:p>
          <a:p>
            <a:r>
              <a:rPr lang="ru-RU" sz="1400" b="1" u="sng" dirty="0" err="1">
                <a:solidFill>
                  <a:srgbClr val="6D6E71"/>
                </a:solidFill>
                <a:latin typeface="Segoe UI" panose="020B0502040204020203" pitchFamily="34" charset="0"/>
                <a:ea typeface="Segoe UI" panose="020B0502040204020203" pitchFamily="34" charset="0"/>
                <a:cs typeface="Segoe UI" panose="020B0502040204020203" pitchFamily="34" charset="0"/>
              </a:rPr>
              <a:t>ЧестныйЗНАК.рф</a:t>
            </a:r>
            <a:endParaRPr lang="ru-RU" sz="1400" b="1" u="sng"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a:p>
            <a:endPar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Раздел мероприятия </a:t>
            </a:r>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&gt;</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 расписания вебинаров</a:t>
            </a:r>
          </a:p>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Записи мероприятий в разделе мероприятия </a:t>
            </a:r>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&gt;</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 видеоархив </a:t>
            </a:r>
          </a:p>
        </p:txBody>
      </p:sp>
      <p:sp>
        <p:nvSpPr>
          <p:cNvPr id="45" name="TextBox 44">
            <a:extLst>
              <a:ext uri="{FF2B5EF4-FFF2-40B4-BE49-F238E27FC236}">
                <a16:creationId xmlns:a16="http://schemas.microsoft.com/office/drawing/2014/main" id="{7A510730-26D0-944F-9AE6-81F6D10D323B}"/>
              </a:ext>
            </a:extLst>
          </p:cNvPr>
          <p:cNvSpPr txBox="1"/>
          <p:nvPr/>
        </p:nvSpPr>
        <p:spPr>
          <a:xfrm>
            <a:off x="7071616" y="3642270"/>
            <a:ext cx="4600013" cy="523220"/>
          </a:xfrm>
          <a:prstGeom prst="rect">
            <a:avLst/>
          </a:prstGeom>
          <a:noFill/>
        </p:spPr>
        <p:txBody>
          <a:bodyPr wrap="square" rtlCol="0">
            <a:spAutoFit/>
          </a:bodyPr>
          <a:lstStyle/>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Видео-инструкции и опыт участников</a:t>
            </a:r>
          </a:p>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в канале </a:t>
            </a:r>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YouTube</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 </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hlinkClick r:id="rId2">
                  <a:extLst>
                    <a:ext uri="{A12FA001-AC4F-418D-AE19-62706E023703}">
                      <ahyp:hlinkClr xmlns="" xmlns:ahyp="http://schemas.microsoft.com/office/drawing/2018/hyperlinkcolor" val="tx"/>
                    </a:ext>
                  </a:extLst>
                </a:hlinkClick>
              </a:rPr>
              <a:t>ЧестныйЗНАК</a:t>
            </a:r>
            <a:endParaRPr lang="ru-RU" sz="11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30CFCFCD-DE66-794C-8DF6-07E7F3714FAB}"/>
              </a:ext>
            </a:extLst>
          </p:cNvPr>
          <p:cNvSpPr txBox="1"/>
          <p:nvPr/>
        </p:nvSpPr>
        <p:spPr>
          <a:xfrm>
            <a:off x="1637160" y="5785383"/>
            <a:ext cx="4600013" cy="477054"/>
          </a:xfrm>
          <a:prstGeom prst="rect">
            <a:avLst/>
          </a:prstGeom>
          <a:noFill/>
        </p:spPr>
        <p:txBody>
          <a:bodyPr wrap="square" rtlCol="0">
            <a:spAutoFit/>
          </a:bodyPr>
          <a:lstStyle/>
          <a:p>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hlinkClick r:id="rId3">
                  <a:extLst>
                    <a:ext uri="{A12FA001-AC4F-418D-AE19-62706E023703}">
                      <ahyp:hlinkClr xmlns="" xmlns:ahyp="http://schemas.microsoft.com/office/drawing/2018/hyperlinkcolor" val="tx"/>
                    </a:ext>
                  </a:extLst>
                </a:hlinkClick>
              </a:rPr>
              <a:t>https://vk.com/crptec</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 </a:t>
            </a:r>
          </a:p>
          <a:p>
            <a:endParaRPr lang="ru-RU" sz="11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E6F772E3-182E-C544-8F6C-CDCA196EB961}"/>
              </a:ext>
            </a:extLst>
          </p:cNvPr>
          <p:cNvSpPr txBox="1"/>
          <p:nvPr/>
        </p:nvSpPr>
        <p:spPr>
          <a:xfrm>
            <a:off x="1629445" y="3076869"/>
            <a:ext cx="4600013" cy="523220"/>
          </a:xfrm>
          <a:prstGeom prst="rect">
            <a:avLst/>
          </a:prstGeom>
          <a:noFill/>
        </p:spPr>
        <p:txBody>
          <a:bodyPr wrap="square" rtlCol="0">
            <a:spAutoFit/>
          </a:bodyPr>
          <a:lstStyle/>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Или позвоните по телефону</a:t>
            </a:r>
          </a:p>
          <a:p>
            <a:r>
              <a:rPr lang="fi-FI"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8 800 222 15 23</a:t>
            </a:r>
            <a:endPar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48" name="TextBox 47">
            <a:extLst>
              <a:ext uri="{FF2B5EF4-FFF2-40B4-BE49-F238E27FC236}">
                <a16:creationId xmlns:a16="http://schemas.microsoft.com/office/drawing/2014/main" id="{C932A180-7153-C146-BA1B-92DC9D06B03A}"/>
              </a:ext>
            </a:extLst>
          </p:cNvPr>
          <p:cNvSpPr txBox="1"/>
          <p:nvPr/>
        </p:nvSpPr>
        <p:spPr>
          <a:xfrm>
            <a:off x="1629445" y="2239508"/>
            <a:ext cx="4600013" cy="523220"/>
          </a:xfrm>
          <a:prstGeom prst="rect">
            <a:avLst/>
          </a:prstGeom>
          <a:noFill/>
        </p:spPr>
        <p:txBody>
          <a:bodyPr wrap="square" rtlCol="0">
            <a:spAutoFit/>
          </a:bodyPr>
          <a:lstStyle/>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Вы можете написать нам</a:t>
            </a:r>
            <a:endPar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по почте</a:t>
            </a:r>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 </a:t>
            </a:r>
            <a:r>
              <a:rPr lang="en-US" sz="1400" b="1" u="sng" dirty="0">
                <a:solidFill>
                  <a:srgbClr val="6D6E71"/>
                </a:solidFill>
                <a:latin typeface="Segoe UI" panose="020B0502040204020203" pitchFamily="34" charset="0"/>
                <a:ea typeface="Segoe UI" panose="020B0502040204020203" pitchFamily="34" charset="0"/>
                <a:cs typeface="Segoe UI" panose="020B0502040204020203" pitchFamily="34" charset="0"/>
                <a:hlinkClick r:id="rId4">
                  <a:extLst>
                    <a:ext uri="{A12FA001-AC4F-418D-AE19-62706E023703}">
                      <ahyp:hlinkClr xmlns="" xmlns:ahyp="http://schemas.microsoft.com/office/drawing/2018/hyperlinkcolor" val="tx"/>
                    </a:ext>
                  </a:extLst>
                </a:hlinkClick>
              </a:rPr>
              <a:t>support@crpt.ru</a:t>
            </a:r>
            <a:endParaRPr lang="ru-RU" sz="1400" b="1" u="sng"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49" name="TextBox 48">
            <a:extLst>
              <a:ext uri="{FF2B5EF4-FFF2-40B4-BE49-F238E27FC236}">
                <a16:creationId xmlns:a16="http://schemas.microsoft.com/office/drawing/2014/main" id="{BE28204B-06C1-564F-8EA6-DF63CC2A0EDA}"/>
              </a:ext>
            </a:extLst>
          </p:cNvPr>
          <p:cNvSpPr txBox="1"/>
          <p:nvPr/>
        </p:nvSpPr>
        <p:spPr>
          <a:xfrm>
            <a:off x="579227" y="3927894"/>
            <a:ext cx="4668150" cy="523220"/>
          </a:xfrm>
          <a:prstGeom prst="rect">
            <a:avLst/>
          </a:prstGeom>
          <a:noFill/>
        </p:spPr>
        <p:txBody>
          <a:bodyPr wrap="square" rtlCol="0">
            <a:spAutoFit/>
          </a:bodyPr>
          <a:lstStyle/>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Вы можете узнать самые горячие новости</a:t>
            </a:r>
          </a:p>
          <a:p>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и задать вопросы в наших </a:t>
            </a:r>
            <a:r>
              <a:rPr lang="ru-RU" sz="1400" b="1" dirty="0" err="1">
                <a:solidFill>
                  <a:srgbClr val="6D6E71"/>
                </a:solidFill>
                <a:latin typeface="Segoe UI" panose="020B0502040204020203" pitchFamily="34" charset="0"/>
                <a:ea typeface="Segoe UI" panose="020B0502040204020203" pitchFamily="34" charset="0"/>
                <a:cs typeface="Segoe UI" panose="020B0502040204020203" pitchFamily="34" charset="0"/>
              </a:rPr>
              <a:t>соц</a:t>
            </a:r>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иальных </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сетях</a:t>
            </a:r>
            <a:endParaRPr lang="ru-RU" sz="11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50" name="TextBox 49">
            <a:extLst>
              <a:ext uri="{FF2B5EF4-FFF2-40B4-BE49-F238E27FC236}">
                <a16:creationId xmlns:a16="http://schemas.microsoft.com/office/drawing/2014/main" id="{A891A63D-6EC6-8247-AB6A-C42542ABBFA8}"/>
              </a:ext>
            </a:extLst>
          </p:cNvPr>
          <p:cNvSpPr txBox="1"/>
          <p:nvPr/>
        </p:nvSpPr>
        <p:spPr>
          <a:xfrm>
            <a:off x="1637160" y="4942227"/>
            <a:ext cx="4600013" cy="307777"/>
          </a:xfrm>
          <a:prstGeom prst="rect">
            <a:avLst/>
          </a:prstGeom>
          <a:noFill/>
        </p:spPr>
        <p:txBody>
          <a:bodyPr wrap="square" rtlCol="0">
            <a:spAutoFit/>
          </a:bodyPr>
          <a:lstStyle/>
          <a:p>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hlinkClick r:id="rId5">
                  <a:extLst>
                    <a:ext uri="{A12FA001-AC4F-418D-AE19-62706E023703}">
                      <ahyp:hlinkClr xmlns="" xmlns:ahyp="http://schemas.microsoft.com/office/drawing/2018/hyperlinkcolor" val="tx"/>
                    </a:ext>
                  </a:extLst>
                </a:hlinkClick>
              </a:rPr>
              <a:t>https://www.facebook.com/crpt.ru/</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 </a:t>
            </a:r>
            <a:endParaRPr lang="fi-FI"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pic>
        <p:nvPicPr>
          <p:cNvPr id="51" name="Рисунок 50">
            <a:extLst>
              <a:ext uri="{FF2B5EF4-FFF2-40B4-BE49-F238E27FC236}">
                <a16:creationId xmlns:a16="http://schemas.microsoft.com/office/drawing/2014/main" id="{1AC61AD9-992D-8C4A-B6FD-5D040CE532F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3327" y="4774706"/>
            <a:ext cx="778376" cy="1563637"/>
          </a:xfrm>
          <a:prstGeom prst="rect">
            <a:avLst/>
          </a:prstGeom>
        </p:spPr>
      </p:pic>
      <p:pic>
        <p:nvPicPr>
          <p:cNvPr id="55" name="Рисунок 54">
            <a:extLst>
              <a:ext uri="{FF2B5EF4-FFF2-40B4-BE49-F238E27FC236}">
                <a16:creationId xmlns:a16="http://schemas.microsoft.com/office/drawing/2014/main" id="{7CDD38EC-7F8C-124F-BBE4-4C6B8E1DF1C0}"/>
              </a:ext>
            </a:extLst>
          </p:cNvPr>
          <p:cNvPicPr>
            <a:picLocks noChangeAspect="1"/>
          </p:cNvPicPr>
          <p:nvPr/>
        </p:nvPicPr>
        <p:blipFill>
          <a:blip r:embed="rId7"/>
          <a:stretch>
            <a:fillRect/>
          </a:stretch>
        </p:blipFill>
        <p:spPr>
          <a:xfrm>
            <a:off x="720000" y="4738774"/>
            <a:ext cx="720000" cy="720000"/>
          </a:xfrm>
          <a:prstGeom prst="rect">
            <a:avLst/>
          </a:prstGeom>
        </p:spPr>
      </p:pic>
      <p:pic>
        <p:nvPicPr>
          <p:cNvPr id="2" name="Рисунок 1">
            <a:extLst>
              <a:ext uri="{FF2B5EF4-FFF2-40B4-BE49-F238E27FC236}">
                <a16:creationId xmlns:a16="http://schemas.microsoft.com/office/drawing/2014/main" id="{96AF7A73-E681-2D4D-B501-92DA6E820F5D}"/>
              </a:ext>
            </a:extLst>
          </p:cNvPr>
          <p:cNvPicPr>
            <a:picLocks noChangeAspect="1"/>
          </p:cNvPicPr>
          <p:nvPr/>
        </p:nvPicPr>
        <p:blipFill>
          <a:blip r:embed="rId8"/>
          <a:stretch>
            <a:fillRect/>
          </a:stretch>
        </p:blipFill>
        <p:spPr>
          <a:xfrm>
            <a:off x="720000" y="2135615"/>
            <a:ext cx="720000" cy="720000"/>
          </a:xfrm>
          <a:prstGeom prst="rect">
            <a:avLst/>
          </a:prstGeom>
        </p:spPr>
      </p:pic>
      <p:pic>
        <p:nvPicPr>
          <p:cNvPr id="59" name="Рисунок 58">
            <a:extLst>
              <a:ext uri="{FF2B5EF4-FFF2-40B4-BE49-F238E27FC236}">
                <a16:creationId xmlns:a16="http://schemas.microsoft.com/office/drawing/2014/main" id="{84B2B5BE-6BDA-3240-8497-95048495D7D9}"/>
              </a:ext>
            </a:extLst>
          </p:cNvPr>
          <p:cNvPicPr>
            <a:picLocks noChangeAspect="1"/>
          </p:cNvPicPr>
          <p:nvPr/>
        </p:nvPicPr>
        <p:blipFill>
          <a:blip r:embed="rId9"/>
          <a:stretch>
            <a:fillRect/>
          </a:stretch>
        </p:blipFill>
        <p:spPr>
          <a:xfrm>
            <a:off x="6142515" y="3543880"/>
            <a:ext cx="720000" cy="720000"/>
          </a:xfrm>
          <a:prstGeom prst="rect">
            <a:avLst/>
          </a:prstGeom>
        </p:spPr>
      </p:pic>
      <p:pic>
        <p:nvPicPr>
          <p:cNvPr id="60" name="Рисунок 59">
            <a:extLst>
              <a:ext uri="{FF2B5EF4-FFF2-40B4-BE49-F238E27FC236}">
                <a16:creationId xmlns:a16="http://schemas.microsoft.com/office/drawing/2014/main" id="{2504424F-3B75-8E42-ABB6-BAC225B37EFB}"/>
              </a:ext>
            </a:extLst>
          </p:cNvPr>
          <p:cNvPicPr>
            <a:picLocks noChangeAspect="1"/>
          </p:cNvPicPr>
          <p:nvPr/>
        </p:nvPicPr>
        <p:blipFill>
          <a:blip r:embed="rId10"/>
          <a:stretch>
            <a:fillRect/>
          </a:stretch>
        </p:blipFill>
        <p:spPr>
          <a:xfrm>
            <a:off x="720000" y="5618343"/>
            <a:ext cx="720000" cy="720000"/>
          </a:xfrm>
          <a:prstGeom prst="rect">
            <a:avLst/>
          </a:prstGeom>
        </p:spPr>
      </p:pic>
      <p:pic>
        <p:nvPicPr>
          <p:cNvPr id="61" name="Рисунок 60">
            <a:extLst>
              <a:ext uri="{FF2B5EF4-FFF2-40B4-BE49-F238E27FC236}">
                <a16:creationId xmlns:a16="http://schemas.microsoft.com/office/drawing/2014/main" id="{1DDAF3E7-B2DA-4A42-8B98-EF2E04C7B450}"/>
              </a:ext>
            </a:extLst>
          </p:cNvPr>
          <p:cNvPicPr>
            <a:picLocks noChangeAspect="1"/>
          </p:cNvPicPr>
          <p:nvPr/>
        </p:nvPicPr>
        <p:blipFill>
          <a:blip r:embed="rId11"/>
          <a:stretch>
            <a:fillRect/>
          </a:stretch>
        </p:blipFill>
        <p:spPr>
          <a:xfrm>
            <a:off x="6142515" y="2135615"/>
            <a:ext cx="720000" cy="720000"/>
          </a:xfrm>
          <a:prstGeom prst="rect">
            <a:avLst/>
          </a:prstGeom>
        </p:spPr>
      </p:pic>
      <p:pic>
        <p:nvPicPr>
          <p:cNvPr id="62" name="Рисунок 61">
            <a:extLst>
              <a:ext uri="{FF2B5EF4-FFF2-40B4-BE49-F238E27FC236}">
                <a16:creationId xmlns:a16="http://schemas.microsoft.com/office/drawing/2014/main" id="{7EF2B634-F0CA-2C43-8B43-F9DF6442C263}"/>
              </a:ext>
            </a:extLst>
          </p:cNvPr>
          <p:cNvPicPr>
            <a:picLocks noChangeAspect="1"/>
          </p:cNvPicPr>
          <p:nvPr/>
        </p:nvPicPr>
        <p:blipFill>
          <a:blip r:embed="rId12"/>
          <a:stretch>
            <a:fillRect/>
          </a:stretch>
        </p:blipFill>
        <p:spPr>
          <a:xfrm>
            <a:off x="720000" y="3020034"/>
            <a:ext cx="720000" cy="720000"/>
          </a:xfrm>
          <a:prstGeom prst="rect">
            <a:avLst/>
          </a:prstGeom>
        </p:spPr>
      </p:pic>
      <p:sp>
        <p:nvSpPr>
          <p:cNvPr id="63" name="TextBox 62">
            <a:extLst>
              <a:ext uri="{FF2B5EF4-FFF2-40B4-BE49-F238E27FC236}">
                <a16:creationId xmlns:a16="http://schemas.microsoft.com/office/drawing/2014/main" id="{ABC86E7A-604A-1F4C-9EE8-04A1EA280F00}"/>
              </a:ext>
            </a:extLst>
          </p:cNvPr>
          <p:cNvSpPr txBox="1"/>
          <p:nvPr/>
        </p:nvSpPr>
        <p:spPr>
          <a:xfrm>
            <a:off x="7071616" y="2118049"/>
            <a:ext cx="5567080" cy="1169551"/>
          </a:xfrm>
          <a:prstGeom prst="rect">
            <a:avLst/>
          </a:prstGeom>
          <a:noFill/>
        </p:spPr>
        <p:txBody>
          <a:bodyPr wrap="square" rtlCol="0">
            <a:spAutoFit/>
          </a:bodyPr>
          <a:lstStyle/>
          <a:p>
            <a:r>
              <a:rPr lang="ru-RU" sz="1400" b="1" dirty="0">
                <a:solidFill>
                  <a:srgbClr val="7E7E7E"/>
                </a:solidFill>
                <a:latin typeface="Segoe UI" panose="020B0502040204020203" pitchFamily="34" charset="0"/>
                <a:ea typeface="Segoe UI" panose="020B0502040204020203" pitchFamily="34" charset="0"/>
                <a:cs typeface="Segoe UI" panose="020B0502040204020203" pitchFamily="34" charset="0"/>
              </a:rPr>
              <a:t>Все новости маркировки в канале телеграмм</a:t>
            </a:r>
          </a:p>
          <a:p>
            <a:r>
              <a:rPr lang="en-US" sz="1400" b="1" dirty="0">
                <a:solidFill>
                  <a:srgbClr val="7E7E7E"/>
                </a:solidFill>
                <a:latin typeface="Segoe UI" panose="020B0502040204020203" pitchFamily="34" charset="0"/>
                <a:ea typeface="Segoe UI" panose="020B0502040204020203" pitchFamily="34" charset="0"/>
                <a:cs typeface="Segoe UI" panose="020B0502040204020203" pitchFamily="34" charset="0"/>
                <a:hlinkClick r:id="rId13">
                  <a:extLst>
                    <a:ext uri="{A12FA001-AC4F-418D-AE19-62706E023703}">
                      <ahyp:hlinkClr xmlns="" xmlns:ahyp="http://schemas.microsoft.com/office/drawing/2018/hyperlinkcolor" val="tx"/>
                    </a:ext>
                  </a:extLst>
                </a:hlinkClick>
              </a:rPr>
              <a:t>https://t.me/crptbreaking</a:t>
            </a:r>
            <a:r>
              <a:rPr lang="ru-RU" sz="1400" b="1" dirty="0">
                <a:solidFill>
                  <a:srgbClr val="7E7E7E"/>
                </a:solidFill>
                <a:latin typeface="Segoe UI" panose="020B0502040204020203" pitchFamily="34" charset="0"/>
                <a:ea typeface="Segoe UI" panose="020B0502040204020203" pitchFamily="34" charset="0"/>
                <a:cs typeface="Segoe UI" panose="020B0502040204020203" pitchFamily="34" charset="0"/>
              </a:rPr>
              <a:t> </a:t>
            </a:r>
          </a:p>
          <a:p>
            <a:endParaRPr lang="ru-RU" sz="1400" b="1" dirty="0">
              <a:solidFill>
                <a:srgbClr val="7E7E7E"/>
              </a:solidFill>
              <a:latin typeface="Segoe UI" panose="020B0502040204020203" pitchFamily="34" charset="0"/>
              <a:ea typeface="Segoe UI" panose="020B0502040204020203" pitchFamily="34" charset="0"/>
              <a:cs typeface="Segoe UI" panose="020B0502040204020203" pitchFamily="34" charset="0"/>
            </a:endParaRPr>
          </a:p>
          <a:p>
            <a:r>
              <a:rPr lang="ru-RU" sz="1400" b="1" dirty="0">
                <a:solidFill>
                  <a:srgbClr val="7E7E7E"/>
                </a:solidFill>
                <a:latin typeface="Segoe UI" panose="020B0502040204020203" pitchFamily="34" charset="0"/>
                <a:ea typeface="Segoe UI" panose="020B0502040204020203" pitchFamily="34" charset="0"/>
                <a:cs typeface="Segoe UI" panose="020B0502040204020203" pitchFamily="34" charset="0"/>
              </a:rPr>
              <a:t>Группа в телеграмм по </a:t>
            </a:r>
            <a:r>
              <a:rPr lang="ru-RU" sz="1400" b="1" dirty="0" err="1">
                <a:solidFill>
                  <a:srgbClr val="7E7E7E"/>
                </a:solidFill>
                <a:latin typeface="Segoe UI" panose="020B0502040204020203" pitchFamily="34" charset="0"/>
                <a:ea typeface="Segoe UI" panose="020B0502040204020203" pitchFamily="34" charset="0"/>
                <a:cs typeface="Segoe UI" panose="020B0502040204020203" pitchFamily="34" charset="0"/>
              </a:rPr>
              <a:t>фарме</a:t>
            </a:r>
            <a:r>
              <a:rPr lang="ru-RU" sz="1400" b="1" dirty="0">
                <a:solidFill>
                  <a:srgbClr val="7E7E7E"/>
                </a:solidFill>
                <a:latin typeface="Segoe UI" panose="020B0502040204020203" pitchFamily="34" charset="0"/>
                <a:ea typeface="Segoe UI" panose="020B0502040204020203" pitchFamily="34" charset="0"/>
                <a:cs typeface="Segoe UI" panose="020B0502040204020203" pitchFamily="34" charset="0"/>
              </a:rPr>
              <a:t>: </a:t>
            </a:r>
          </a:p>
          <a:p>
            <a:r>
              <a:rPr lang="en-US" sz="1400" b="1" dirty="0">
                <a:solidFill>
                  <a:srgbClr val="7E7E7E"/>
                </a:solidFill>
                <a:latin typeface="Segoe UI" panose="020B0502040204020203" pitchFamily="34" charset="0"/>
                <a:ea typeface="Segoe UI" panose="020B0502040204020203" pitchFamily="34" charset="0"/>
                <a:cs typeface="Segoe UI" panose="020B0502040204020203" pitchFamily="34" charset="0"/>
              </a:rPr>
              <a:t>https://t.me/</a:t>
            </a:r>
            <a:r>
              <a:rPr lang="en-US" sz="1400" b="1" dirty="0" err="1">
                <a:solidFill>
                  <a:srgbClr val="7E7E7E"/>
                </a:solidFill>
                <a:latin typeface="Segoe UI" panose="020B0502040204020203" pitchFamily="34" charset="0"/>
                <a:ea typeface="Segoe UI" panose="020B0502040204020203" pitchFamily="34" charset="0"/>
                <a:cs typeface="Segoe UI" panose="020B0502040204020203" pitchFamily="34" charset="0"/>
              </a:rPr>
              <a:t>MarkirovkaPHGroup</a:t>
            </a:r>
            <a:endParaRPr lang="ru-RU" sz="1400" b="1" dirty="0">
              <a:solidFill>
                <a:srgbClr val="7E7E7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6898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90" name="think-cell Slide" r:id="rId6" imgW="360" imgH="360" progId="">
                  <p:embed/>
                </p:oleObj>
              </mc:Choice>
              <mc:Fallback>
                <p:oleObj name="think-cell Slide" r:id="rId6" imgW="360" imgH="360" progId="">
                  <p:embed/>
                  <p:pic>
                    <p:nvPicPr>
                      <p:cNvPr id="3" name="Object 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Прямоугольник 1" hidden="1">
            <a:extLst>
              <a:ext uri="{FF2B5EF4-FFF2-40B4-BE49-F238E27FC236}">
                <a16:creationId xmlns:a16="http://schemas.microsoft.com/office/drawing/2014/main" id="{8E841189-6E24-49EA-9893-B74D2F36E95F}"/>
              </a:ext>
            </a:extLst>
          </p:cNvPr>
          <p:cNvSpPr/>
          <p:nvPr>
            <p:custDataLst>
              <p:tags r:id="rId3"/>
            </p:custDataLst>
          </p:nvPr>
        </p:nvSpPr>
        <p:spPr>
          <a:xfrm>
            <a:off x="0" y="0"/>
            <a:ext cx="158750" cy="158750"/>
          </a:xfrm>
          <a:prstGeom prst="rect">
            <a:avLst/>
          </a:prstGeom>
          <a:solidFill>
            <a:srgbClr val="595959"/>
          </a:solidFill>
          <a:ln w="9525" cap="rnd" cmpd="sng" algn="ctr">
            <a:solidFill>
              <a:srgbClr val="59595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ru-RU" sz="2400" dirty="0">
              <a:solidFill>
                <a:srgbClr val="FFFFFF"/>
              </a:solidFill>
              <a:latin typeface="PT Sans Caption" panose="020B0603020203020204" pitchFamily="34" charset="-52"/>
              <a:ea typeface="+mj-ea"/>
              <a:cs typeface="+mj-cs"/>
              <a:sym typeface="PT Sans Caption" panose="020B0603020203020204" pitchFamily="34" charset="-52"/>
            </a:endParaRPr>
          </a:p>
        </p:txBody>
      </p:sp>
      <p:pic>
        <p:nvPicPr>
          <p:cNvPr id="13" name="Рисунок 12">
            <a:extLst>
              <a:ext uri="{FF2B5EF4-FFF2-40B4-BE49-F238E27FC236}">
                <a16:creationId xmlns:a16="http://schemas.microsoft.com/office/drawing/2014/main" id="{D0DA157E-3865-0A4C-9D6C-6B8A3E58F82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6329"/>
          <a:stretch/>
        </p:blipFill>
        <p:spPr>
          <a:xfrm>
            <a:off x="3047999" y="-1"/>
            <a:ext cx="9144001" cy="6858000"/>
          </a:xfrm>
          <a:prstGeom prst="rect">
            <a:avLst/>
          </a:prstGeom>
        </p:spPr>
      </p:pic>
      <p:sp>
        <p:nvSpPr>
          <p:cNvPr id="14" name="Прямоугольник 13">
            <a:extLst>
              <a:ext uri="{FF2B5EF4-FFF2-40B4-BE49-F238E27FC236}">
                <a16:creationId xmlns:a16="http://schemas.microsoft.com/office/drawing/2014/main" id="{F1F73F6B-46B6-EF4B-B677-B2FA21DE481E}"/>
              </a:ext>
            </a:extLst>
          </p:cNvPr>
          <p:cNvSpPr/>
          <p:nvPr/>
        </p:nvSpPr>
        <p:spPr>
          <a:xfrm>
            <a:off x="-1" y="0"/>
            <a:ext cx="6096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highlight>
                <a:srgbClr val="595959"/>
              </a:highlight>
            </a:endParaRPr>
          </a:p>
        </p:txBody>
      </p:sp>
      <p:sp>
        <p:nvSpPr>
          <p:cNvPr id="17" name="Заголовок 1">
            <a:extLst>
              <a:ext uri="{FF2B5EF4-FFF2-40B4-BE49-F238E27FC236}">
                <a16:creationId xmlns:a16="http://schemas.microsoft.com/office/drawing/2014/main" id="{5247CEB9-4D53-7F4A-BFD7-67533D744F86}"/>
              </a:ext>
            </a:extLst>
          </p:cNvPr>
          <p:cNvSpPr txBox="1">
            <a:spLocks/>
          </p:cNvSpPr>
          <p:nvPr/>
        </p:nvSpPr>
        <p:spPr>
          <a:xfrm>
            <a:off x="734677" y="546566"/>
            <a:ext cx="4556990" cy="737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defTabSz="839852">
              <a:lnSpc>
                <a:spcPct val="100000"/>
              </a:lnSpc>
            </a:pPr>
            <a:r>
              <a:rPr lang="ru-RU" sz="2400" dirty="0">
                <a:latin typeface="Segoe UI" panose="020B0502040204020203" pitchFamily="34" charset="0"/>
                <a:ea typeface="Segoe UI" panose="020B0502040204020203" pitchFamily="34" charset="0"/>
                <a:cs typeface="Segoe UI" panose="020B0502040204020203" pitchFamily="34" charset="0"/>
              </a:rPr>
              <a:t>СПАСИБО</a:t>
            </a:r>
          </a:p>
          <a:p>
            <a:pPr defTabSz="839852">
              <a:lnSpc>
                <a:spcPct val="100000"/>
              </a:lnSpc>
            </a:pPr>
            <a:r>
              <a:rPr lang="ru-RU" sz="2400" dirty="0">
                <a:latin typeface="Segoe UI" panose="020B0502040204020203" pitchFamily="34" charset="0"/>
                <a:ea typeface="Segoe UI" panose="020B0502040204020203" pitchFamily="34" charset="0"/>
                <a:cs typeface="Segoe UI" panose="020B0502040204020203" pitchFamily="34" charset="0"/>
              </a:rPr>
              <a:t>ЗА ВНИМАНИЕ!</a:t>
            </a:r>
            <a:endParaRPr lang="ru-RU" sz="2400" dirty="0">
              <a:solidFill>
                <a:srgbClr val="F6F42E"/>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8" name="Прямая соединительная линия 17">
            <a:extLst>
              <a:ext uri="{FF2B5EF4-FFF2-40B4-BE49-F238E27FC236}">
                <a16:creationId xmlns:a16="http://schemas.microsoft.com/office/drawing/2014/main" id="{FA69B658-D35D-FA47-B558-AA3789C1B065}"/>
              </a:ext>
            </a:extLst>
          </p:cNvPr>
          <p:cNvCxnSpPr>
            <a:cxnSpLocks/>
          </p:cNvCxnSpPr>
          <p:nvPr/>
        </p:nvCxnSpPr>
        <p:spPr>
          <a:xfrm flipH="1">
            <a:off x="836567" y="1358553"/>
            <a:ext cx="2366655" cy="0"/>
          </a:xfrm>
          <a:prstGeom prst="line">
            <a:avLst/>
          </a:prstGeom>
          <a:ln w="41275">
            <a:solidFill>
              <a:srgbClr val="EAEA00"/>
            </a:solidFill>
          </a:ln>
        </p:spPr>
        <p:style>
          <a:lnRef idx="1">
            <a:schemeClr val="accent1"/>
          </a:lnRef>
          <a:fillRef idx="0">
            <a:schemeClr val="accent1"/>
          </a:fillRef>
          <a:effectRef idx="0">
            <a:schemeClr val="accent1"/>
          </a:effectRef>
          <a:fontRef idx="minor">
            <a:schemeClr val="tx1"/>
          </a:fontRef>
        </p:style>
      </p:cxnSp>
      <p:pic>
        <p:nvPicPr>
          <p:cNvPr id="19" name="Рисунок 18">
            <a:extLst>
              <a:ext uri="{FF2B5EF4-FFF2-40B4-BE49-F238E27FC236}">
                <a16:creationId xmlns:a16="http://schemas.microsoft.com/office/drawing/2014/main" id="{0E3CF5F0-1F20-6A4B-BB05-99540B8F50E0}"/>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24968" y="5015463"/>
            <a:ext cx="3920996" cy="733563"/>
          </a:xfrm>
          <a:prstGeom prst="rect">
            <a:avLst/>
          </a:prstGeom>
        </p:spPr>
      </p:pic>
      <p:sp>
        <p:nvSpPr>
          <p:cNvPr id="11" name="Заголовок 1">
            <a:extLst>
              <a:ext uri="{FF2B5EF4-FFF2-40B4-BE49-F238E27FC236}">
                <a16:creationId xmlns:a16="http://schemas.microsoft.com/office/drawing/2014/main" id="{5247CEB9-4D53-7F4A-BFD7-67533D744F86}"/>
              </a:ext>
            </a:extLst>
          </p:cNvPr>
          <p:cNvSpPr txBox="1">
            <a:spLocks/>
          </p:cNvSpPr>
          <p:nvPr/>
        </p:nvSpPr>
        <p:spPr>
          <a:xfrm>
            <a:off x="734676" y="2606787"/>
            <a:ext cx="4952101" cy="1344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defTabSz="839852">
              <a:lnSpc>
                <a:spcPct val="100000"/>
              </a:lnSpc>
            </a:pPr>
            <a:r>
              <a:rPr lang="ru-RU" sz="2400" dirty="0">
                <a:latin typeface="Segoe UI" panose="020B0502040204020203" pitchFamily="34" charset="0"/>
                <a:ea typeface="Segoe UI" panose="020B0502040204020203" pitchFamily="34" charset="0"/>
                <a:cs typeface="Segoe UI" panose="020B0502040204020203" pitchFamily="34" charset="0"/>
              </a:rPr>
              <a:t>Кирилл Волков </a:t>
            </a:r>
          </a:p>
          <a:p>
            <a:pPr defTabSz="839852">
              <a:lnSpc>
                <a:spcPct val="100000"/>
              </a:lnSpc>
            </a:pPr>
            <a:r>
              <a:rPr lang="ru-RU" sz="2000" b="0" dirty="0">
                <a:latin typeface="Segoe UI" panose="020B0502040204020203" pitchFamily="34" charset="0"/>
                <a:ea typeface="Segoe UI" panose="020B0502040204020203" pitchFamily="34" charset="0"/>
                <a:cs typeface="Segoe UI" panose="020B0502040204020203" pitchFamily="34" charset="0"/>
              </a:rPr>
              <a:t>Руководитель товарной группы «Шины» </a:t>
            </a:r>
            <a:r>
              <a:rPr lang="ru-RU" sz="2000" b="0" u="sng" dirty="0" err="1">
                <a:solidFill>
                  <a:srgbClr val="FFFF00"/>
                </a:solidFill>
                <a:latin typeface="Segoe UI" panose="020B0502040204020203" pitchFamily="34" charset="0"/>
                <a:ea typeface="Segoe UI" panose="020B0502040204020203" pitchFamily="34" charset="0"/>
                <a:cs typeface="Segoe UI" panose="020B0502040204020203" pitchFamily="34" charset="0"/>
              </a:rPr>
              <a:t>k.volkov@crpt.ru</a:t>
            </a:r>
            <a:endParaRPr lang="ru-RU" sz="2000" b="0" u="sng" dirty="0">
              <a:solidFill>
                <a:srgbClr val="FFFF0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319266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Скругленный прямоугольник 31">
            <a:extLst>
              <a:ext uri="{FF2B5EF4-FFF2-40B4-BE49-F238E27FC236}">
                <a16:creationId xmlns:a16="http://schemas.microsoft.com/office/drawing/2014/main" id="{EF882E13-8480-1340-BE1A-B906F708639A}"/>
              </a:ext>
            </a:extLst>
          </p:cNvPr>
          <p:cNvSpPr/>
          <p:nvPr/>
        </p:nvSpPr>
        <p:spPr>
          <a:xfrm>
            <a:off x="4586380" y="5121543"/>
            <a:ext cx="3352359" cy="1208688"/>
          </a:xfrm>
          <a:prstGeom prst="roundRect">
            <a:avLst>
              <a:gd name="adj" fmla="val 6708"/>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rPr>
              <a:t>До 15 декабря 2020 года </a:t>
            </a:r>
            <a:r>
              <a:rPr lang="ru-RU" sz="1400"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rPr>
              <a:t>осуществляется маркировка шин, ввезенных в РФ после 1 ноября 2020 года, но приобретенных до 1 ноября 2020 года.</a:t>
            </a:r>
          </a:p>
        </p:txBody>
      </p:sp>
      <p:sp>
        <p:nvSpPr>
          <p:cNvPr id="40" name="object 10">
            <a:extLst>
              <a:ext uri="{FF2B5EF4-FFF2-40B4-BE49-F238E27FC236}">
                <a16:creationId xmlns:a16="http://schemas.microsoft.com/office/drawing/2014/main" id="{45970079-42CB-ED46-AA33-57A950A3F493}"/>
              </a:ext>
            </a:extLst>
          </p:cNvPr>
          <p:cNvSpPr txBox="1"/>
          <p:nvPr/>
        </p:nvSpPr>
        <p:spPr>
          <a:xfrm>
            <a:off x="1010452" y="1560151"/>
            <a:ext cx="6086263" cy="442429"/>
          </a:xfrm>
          <a:prstGeom prst="rect">
            <a:avLst/>
          </a:prstGeom>
        </p:spPr>
        <p:txBody>
          <a:bodyPr vert="horz" wrap="square" lIns="0" tIns="11430" rIns="0" bIns="0" rtlCol="0">
            <a:spAutoFit/>
          </a:bodyPr>
          <a:lstStyle/>
          <a:p>
            <a:pPr lvl="0" defTabSz="1193566" hangingPunct="0">
              <a:defRPr/>
            </a:pPr>
            <a:r>
              <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В течение 7 дней </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со дня возникновения необходимости оборота шин участники оборота должны зарегистрироваться в системе мониторинга</a:t>
            </a:r>
            <a:endPar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cxnSp>
        <p:nvCxnSpPr>
          <p:cNvPr id="18" name="Straight Connector 17">
            <a:extLst>
              <a:ext uri="{FF2B5EF4-FFF2-40B4-BE49-F238E27FC236}">
                <a16:creationId xmlns:a16="http://schemas.microsoft.com/office/drawing/2014/main" id="{9E12CB8C-8E38-364F-B6FF-6699067B5C3F}"/>
              </a:ext>
            </a:extLst>
          </p:cNvPr>
          <p:cNvCxnSpPr>
            <a:cxnSpLocks/>
          </p:cNvCxnSpPr>
          <p:nvPr/>
        </p:nvCxnSpPr>
        <p:spPr>
          <a:xfrm>
            <a:off x="1031877" y="3631892"/>
            <a:ext cx="10223016" cy="0"/>
          </a:xfrm>
          <a:prstGeom prst="line">
            <a:avLst/>
          </a:prstGeom>
          <a:ln w="25400">
            <a:solidFill>
              <a:schemeClr val="bg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31">
            <a:extLst>
              <a:ext uri="{FF2B5EF4-FFF2-40B4-BE49-F238E27FC236}">
                <a16:creationId xmlns:a16="http://schemas.microsoft.com/office/drawing/2014/main" id="{62310B4E-1D5A-EF4A-894A-AEA9FEE1C8EE}"/>
              </a:ext>
            </a:extLst>
          </p:cNvPr>
          <p:cNvSpPr/>
          <p:nvPr/>
        </p:nvSpPr>
        <p:spPr>
          <a:xfrm>
            <a:off x="1026433" y="2529125"/>
            <a:ext cx="1720121" cy="748857"/>
          </a:xfrm>
          <a:prstGeom prst="roundRect">
            <a:avLst/>
          </a:prstGeom>
          <a:solidFill>
            <a:srgbClr val="F6F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93566" hangingPunct="0">
              <a:defRPr/>
            </a:pPr>
            <a:r>
              <a:rPr lang="ru-RU"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с 1 ноября</a:t>
            </a:r>
          </a:p>
          <a:p>
            <a:pPr lvl="0" algn="ctr" defTabSz="1193566" hangingPunct="0">
              <a:defRPr/>
            </a:pPr>
            <a:r>
              <a:rPr lang="ru-RU"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2020 года</a:t>
            </a:r>
          </a:p>
        </p:txBody>
      </p:sp>
      <p:sp>
        <p:nvSpPr>
          <p:cNvPr id="23" name="Скругленный прямоугольник 131">
            <a:extLst>
              <a:ext uri="{FF2B5EF4-FFF2-40B4-BE49-F238E27FC236}">
                <a16:creationId xmlns:a16="http://schemas.microsoft.com/office/drawing/2014/main" id="{17FB9FC3-A1D6-5D49-A6A8-EE49FDA2D8FD}"/>
              </a:ext>
            </a:extLst>
          </p:cNvPr>
          <p:cNvSpPr/>
          <p:nvPr/>
        </p:nvSpPr>
        <p:spPr>
          <a:xfrm>
            <a:off x="4752136" y="2529125"/>
            <a:ext cx="1720121" cy="748857"/>
          </a:xfrm>
          <a:prstGeom prst="roundRect">
            <a:avLst/>
          </a:prstGeom>
          <a:solidFill>
            <a:srgbClr val="F6F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93566" hangingPunct="0">
              <a:defRPr/>
            </a:pPr>
            <a:r>
              <a:rPr lang="ru-RU"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с 15 декабря 2020 года</a:t>
            </a:r>
          </a:p>
        </p:txBody>
      </p:sp>
      <p:sp>
        <p:nvSpPr>
          <p:cNvPr id="26" name="Скругленный прямоугольник 131">
            <a:extLst>
              <a:ext uri="{FF2B5EF4-FFF2-40B4-BE49-F238E27FC236}">
                <a16:creationId xmlns:a16="http://schemas.microsoft.com/office/drawing/2014/main" id="{01A9F90D-9370-A846-87FC-FFCB652451D5}"/>
              </a:ext>
            </a:extLst>
          </p:cNvPr>
          <p:cNvSpPr/>
          <p:nvPr/>
        </p:nvSpPr>
        <p:spPr>
          <a:xfrm>
            <a:off x="8187845" y="2529125"/>
            <a:ext cx="1720121" cy="748857"/>
          </a:xfrm>
          <a:prstGeom prst="roundRect">
            <a:avLst/>
          </a:prstGeom>
          <a:solidFill>
            <a:srgbClr val="F6F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93566" hangingPunct="0">
              <a:defRPr/>
            </a:pPr>
            <a:r>
              <a:rPr lang="ru-RU"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1 марта</a:t>
            </a:r>
          </a:p>
          <a:p>
            <a:pPr lvl="0" algn="ctr" defTabSz="1193566" hangingPunct="0">
              <a:defRPr/>
            </a:pPr>
            <a:r>
              <a:rPr lang="ru-RU"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2021 года</a:t>
            </a:r>
          </a:p>
        </p:txBody>
      </p:sp>
      <p:sp>
        <p:nvSpPr>
          <p:cNvPr id="28" name="object 10">
            <a:extLst>
              <a:ext uri="{FF2B5EF4-FFF2-40B4-BE49-F238E27FC236}">
                <a16:creationId xmlns:a16="http://schemas.microsoft.com/office/drawing/2014/main" id="{01EF9888-C157-B145-9494-3E4EDCA18E02}"/>
              </a:ext>
            </a:extLst>
          </p:cNvPr>
          <p:cNvSpPr txBox="1"/>
          <p:nvPr/>
        </p:nvSpPr>
        <p:spPr>
          <a:xfrm>
            <a:off x="1010453" y="4080160"/>
            <a:ext cx="3067048" cy="2165978"/>
          </a:xfrm>
          <a:prstGeom prst="rect">
            <a:avLst/>
          </a:prstGeom>
        </p:spPr>
        <p:txBody>
          <a:bodyPr vert="horz" wrap="square" lIns="0" tIns="11430" rIns="0" bIns="0" rtlCol="0">
            <a:spAutoFit/>
          </a:bodyPr>
          <a:lstStyle/>
          <a:p>
            <a:pPr lvl="0" defTabSz="1193566" hangingPunct="0">
              <a:defRPr/>
            </a:pPr>
            <a:r>
              <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Запрещается</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производство </a:t>
            </a:r>
          </a:p>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и импорт немаркированных шин, </a:t>
            </a:r>
          </a:p>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а также приобретение немаркированных шин участниками оборота, работающими напрямую </a:t>
            </a:r>
          </a:p>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с производителями и импортерами. </a:t>
            </a:r>
          </a:p>
          <a:p>
            <a:pPr lvl="0" defTabSz="1193566" hangingPunct="0">
              <a:defRPr/>
            </a:pPr>
            <a:endPar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lvl="0" defTabSz="1193566" hangingPunct="0">
              <a:defRPr/>
            </a:pPr>
            <a:r>
              <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Обязательна</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передача сведений</a:t>
            </a:r>
          </a:p>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в ГИС при розничной реализации маркированных шин</a:t>
            </a:r>
            <a:endPar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sp>
        <p:nvSpPr>
          <p:cNvPr id="30" name="object 10">
            <a:extLst>
              <a:ext uri="{FF2B5EF4-FFF2-40B4-BE49-F238E27FC236}">
                <a16:creationId xmlns:a16="http://schemas.microsoft.com/office/drawing/2014/main" id="{C29CCA1F-75FF-4543-9BF7-373869E89CF9}"/>
              </a:ext>
            </a:extLst>
          </p:cNvPr>
          <p:cNvSpPr txBox="1"/>
          <p:nvPr/>
        </p:nvSpPr>
        <p:spPr>
          <a:xfrm>
            <a:off x="4752136" y="4080160"/>
            <a:ext cx="3067048" cy="442429"/>
          </a:xfrm>
          <a:prstGeom prst="rect">
            <a:avLst/>
          </a:prstGeom>
        </p:spPr>
        <p:txBody>
          <a:bodyPr vert="horz" wrap="square" lIns="0" tIns="11430" rIns="0" bIns="0" rtlCol="0">
            <a:spAutoFit/>
          </a:bodyPr>
          <a:lstStyle/>
          <a:p>
            <a:pPr lvl="0" defTabSz="1193566" hangingPunct="0">
              <a:defRPr/>
            </a:pPr>
            <a:r>
              <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Запрещается</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оборот и вывод</a:t>
            </a:r>
          </a:p>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из оборота немаркированных шин</a:t>
            </a:r>
            <a:endPar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sp>
        <p:nvSpPr>
          <p:cNvPr id="31" name="object 10">
            <a:extLst>
              <a:ext uri="{FF2B5EF4-FFF2-40B4-BE49-F238E27FC236}">
                <a16:creationId xmlns:a16="http://schemas.microsoft.com/office/drawing/2014/main" id="{20004A0C-EF39-BE40-B15F-884B9355ABCF}"/>
              </a:ext>
            </a:extLst>
          </p:cNvPr>
          <p:cNvSpPr txBox="1"/>
          <p:nvPr/>
        </p:nvSpPr>
        <p:spPr>
          <a:xfrm>
            <a:off x="8187845" y="4080160"/>
            <a:ext cx="3067048" cy="2165978"/>
          </a:xfrm>
          <a:prstGeom prst="rect">
            <a:avLst/>
          </a:prstGeom>
        </p:spPr>
        <p:txBody>
          <a:bodyPr vert="horz" wrap="square" lIns="0" tIns="11430" rIns="0" bIns="0" rtlCol="0">
            <a:spAutoFit/>
          </a:bodyPr>
          <a:lstStyle/>
          <a:p>
            <a:pPr lvl="0" defTabSz="1193566" hangingPunct="0">
              <a:defRPr/>
            </a:pPr>
            <a:r>
              <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До 1 марта 2021 </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года все участники оборота обязаны промаркировать товарные остатки, нереализованные до 15 декабря 2020 года</a:t>
            </a:r>
          </a:p>
          <a:p>
            <a:pPr lvl="0" defTabSz="1193566" hangingPunct="0">
              <a:defRPr/>
            </a:pPr>
            <a:endPar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lvl="0" defTabSz="1193566" hangingPunct="0">
              <a:defRPr/>
            </a:pPr>
            <a:r>
              <a:rPr lang="ru-RU" sz="14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С 1 марта 2021 </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года все участники оборота обязаны передавать сведения в отношении всех действий по обороту шин в систему маркировки Честный ЗНАК</a:t>
            </a:r>
          </a:p>
        </p:txBody>
      </p:sp>
      <p:pic>
        <p:nvPicPr>
          <p:cNvPr id="35" name="Picture 58">
            <a:extLst>
              <a:ext uri="{FF2B5EF4-FFF2-40B4-BE49-F238E27FC236}">
                <a16:creationId xmlns:a16="http://schemas.microsoft.com/office/drawing/2014/main" id="{CE10A1EC-D705-0442-83FB-78C0A590C4B2}"/>
              </a:ext>
            </a:extLst>
          </p:cNvPr>
          <p:cNvPicPr>
            <a:picLocks noChangeAspect="1"/>
          </p:cNvPicPr>
          <p:nvPr/>
        </p:nvPicPr>
        <p:blipFill>
          <a:blip r:embed="rId2"/>
          <a:stretch>
            <a:fillRect/>
          </a:stretch>
        </p:blipFill>
        <p:spPr>
          <a:xfrm>
            <a:off x="1704913" y="3458056"/>
            <a:ext cx="360000" cy="360000"/>
          </a:xfrm>
          <a:prstGeom prst="rect">
            <a:avLst/>
          </a:prstGeom>
        </p:spPr>
      </p:pic>
      <p:pic>
        <p:nvPicPr>
          <p:cNvPr id="38" name="Picture 58">
            <a:extLst>
              <a:ext uri="{FF2B5EF4-FFF2-40B4-BE49-F238E27FC236}">
                <a16:creationId xmlns:a16="http://schemas.microsoft.com/office/drawing/2014/main" id="{FE959DAA-1E14-6D4D-994B-C327D4FEE19E}"/>
              </a:ext>
            </a:extLst>
          </p:cNvPr>
          <p:cNvPicPr>
            <a:picLocks noChangeAspect="1"/>
          </p:cNvPicPr>
          <p:nvPr/>
        </p:nvPicPr>
        <p:blipFill>
          <a:blip r:embed="rId2"/>
          <a:stretch>
            <a:fillRect/>
          </a:stretch>
        </p:blipFill>
        <p:spPr>
          <a:xfrm>
            <a:off x="5429421" y="3458056"/>
            <a:ext cx="360000" cy="360000"/>
          </a:xfrm>
          <a:prstGeom prst="rect">
            <a:avLst/>
          </a:prstGeom>
        </p:spPr>
      </p:pic>
      <p:pic>
        <p:nvPicPr>
          <p:cNvPr id="39" name="Picture 58">
            <a:extLst>
              <a:ext uri="{FF2B5EF4-FFF2-40B4-BE49-F238E27FC236}">
                <a16:creationId xmlns:a16="http://schemas.microsoft.com/office/drawing/2014/main" id="{D037BFED-E5EC-7541-BA29-98AE90C19F7D}"/>
              </a:ext>
            </a:extLst>
          </p:cNvPr>
          <p:cNvPicPr>
            <a:picLocks noChangeAspect="1"/>
          </p:cNvPicPr>
          <p:nvPr/>
        </p:nvPicPr>
        <p:blipFill>
          <a:blip r:embed="rId2"/>
          <a:stretch>
            <a:fillRect/>
          </a:stretch>
        </p:blipFill>
        <p:spPr>
          <a:xfrm>
            <a:off x="8875148" y="3458056"/>
            <a:ext cx="360000" cy="360000"/>
          </a:xfrm>
          <a:prstGeom prst="rect">
            <a:avLst/>
          </a:prstGeom>
        </p:spPr>
      </p:pic>
      <p:sp>
        <p:nvSpPr>
          <p:cNvPr id="15" name="Скругленный прямоугольник 102">
            <a:extLst>
              <a:ext uri="{FF2B5EF4-FFF2-40B4-BE49-F238E27FC236}">
                <a16:creationId xmlns:a16="http://schemas.microsoft.com/office/drawing/2014/main" id="{AE2258E9-F96E-4B5B-8BBA-5BEDEB66925C}"/>
              </a:ext>
            </a:extLst>
          </p:cNvPr>
          <p:cNvSpPr/>
          <p:nvPr/>
        </p:nvSpPr>
        <p:spPr>
          <a:xfrm>
            <a:off x="696000" y="300406"/>
            <a:ext cx="10800000" cy="903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rgbClr val="6D6E71"/>
                </a:solidFill>
                <a:latin typeface="Segoe UI" panose="020B0502040204020203" pitchFamily="34" charset="0"/>
                <a:cs typeface="Segoe UI" panose="020B0502040204020203" pitchFamily="34" charset="0"/>
              </a:rPr>
              <a:t>C 1 </a:t>
            </a:r>
            <a:r>
              <a:rPr lang="ru-RU" sz="2600" b="1" dirty="0">
                <a:solidFill>
                  <a:srgbClr val="6D6E71"/>
                </a:solidFill>
                <a:latin typeface="Segoe UI" panose="020B0502040204020203" pitchFamily="34" charset="0"/>
                <a:cs typeface="Segoe UI" panose="020B0502040204020203" pitchFamily="34" charset="0"/>
              </a:rPr>
              <a:t>марта 2021 не должно остаться шин без маркировки</a:t>
            </a:r>
            <a:endParaRPr lang="en-US" sz="2600" b="1" dirty="0">
              <a:solidFill>
                <a:srgbClr val="6D6E71"/>
              </a:solidFill>
              <a:latin typeface="Segoe UI" panose="020B0502040204020203" pitchFamily="34" charset="0"/>
              <a:cs typeface="Segoe UI" panose="020B0502040204020203" pitchFamily="34" charset="0"/>
            </a:endParaRPr>
          </a:p>
        </p:txBody>
      </p:sp>
      <p:sp>
        <p:nvSpPr>
          <p:cNvPr id="17" name="object 10">
            <a:extLst>
              <a:ext uri="{FF2B5EF4-FFF2-40B4-BE49-F238E27FC236}">
                <a16:creationId xmlns:a16="http://schemas.microsoft.com/office/drawing/2014/main" id="{9D02DEE1-32AE-9444-BE84-5F1E157740DE}"/>
              </a:ext>
            </a:extLst>
          </p:cNvPr>
          <p:cNvSpPr txBox="1"/>
          <p:nvPr/>
        </p:nvSpPr>
        <p:spPr>
          <a:xfrm>
            <a:off x="8584354" y="1560242"/>
            <a:ext cx="2911646" cy="442429"/>
          </a:xfrm>
          <a:prstGeom prst="rect">
            <a:avLst/>
          </a:prstGeom>
        </p:spPr>
        <p:txBody>
          <a:bodyPr vert="horz" wrap="square" lIns="0" tIns="11430" rIns="0" bIns="0" rtlCol="0">
            <a:spAutoFit/>
          </a:bodyPr>
          <a:lstStyle/>
          <a:p>
            <a:r>
              <a:rPr lang="ru-RU" sz="1400" dirty="0">
                <a:solidFill>
                  <a:srgbClr val="595959"/>
                </a:solidFill>
                <a:latin typeface="Segoe UI" panose="020B0502040204020203" pitchFamily="34" charset="0"/>
                <a:ea typeface="Segoe UI" panose="020B0502040204020203" pitchFamily="34" charset="0"/>
                <a:cs typeface="Segoe UI" panose="020B0502040204020203" pitchFamily="34" charset="0"/>
              </a:rPr>
              <a:t>Постановление правительства РФ</a:t>
            </a:r>
          </a:p>
          <a:p>
            <a:r>
              <a:rPr lang="ru-RU" sz="1400" dirty="0">
                <a:solidFill>
                  <a:srgbClr val="595959"/>
                </a:solidFill>
                <a:latin typeface="Segoe UI" panose="020B0502040204020203" pitchFamily="34" charset="0"/>
                <a:ea typeface="Segoe UI" panose="020B0502040204020203" pitchFamily="34" charset="0"/>
                <a:cs typeface="Segoe UI" panose="020B0502040204020203" pitchFamily="34" charset="0"/>
              </a:rPr>
              <a:t>№ 1958 от 31.12.2019</a:t>
            </a:r>
          </a:p>
        </p:txBody>
      </p:sp>
      <p:cxnSp>
        <p:nvCxnSpPr>
          <p:cNvPr id="4" name="Straight Connector 3">
            <a:extLst>
              <a:ext uri="{FF2B5EF4-FFF2-40B4-BE49-F238E27FC236}">
                <a16:creationId xmlns:a16="http://schemas.microsoft.com/office/drawing/2014/main" id="{26D6198A-E46E-854B-9D64-7CB5F80EBFEB}"/>
              </a:ext>
            </a:extLst>
          </p:cNvPr>
          <p:cNvCxnSpPr/>
          <p:nvPr/>
        </p:nvCxnSpPr>
        <p:spPr>
          <a:xfrm>
            <a:off x="8273143" y="1560151"/>
            <a:ext cx="0" cy="442429"/>
          </a:xfrm>
          <a:prstGeom prst="line">
            <a:avLst/>
          </a:prstGeom>
          <a:ln w="25400">
            <a:solidFill>
              <a:srgbClr val="59595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01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D0753685-F4EB-0245-8C77-4A620A8AA9DC}"/>
              </a:ext>
            </a:extLst>
          </p:cNvPr>
          <p:cNvGrpSpPr/>
          <p:nvPr/>
        </p:nvGrpSpPr>
        <p:grpSpPr>
          <a:xfrm>
            <a:off x="1863026" y="1333540"/>
            <a:ext cx="1632331" cy="1507980"/>
            <a:chOff x="1542553" y="4929409"/>
            <a:chExt cx="1948432" cy="1800000"/>
          </a:xfrm>
        </p:grpSpPr>
        <p:pic>
          <p:nvPicPr>
            <p:cNvPr id="4" name="Рисунок 3" descr="Изображение выглядит как чашка, черный, кофе, сидит&#10;&#10;Автоматически созданное описание">
              <a:extLst>
                <a:ext uri="{FF2B5EF4-FFF2-40B4-BE49-F238E27FC236}">
                  <a16:creationId xmlns:a16="http://schemas.microsoft.com/office/drawing/2014/main" id="{AC7EFBA0-50A5-5C44-B1A1-939E777C2E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2553" y="4929409"/>
              <a:ext cx="1800000" cy="1800000"/>
            </a:xfrm>
            <a:prstGeom prst="rect">
              <a:avLst/>
            </a:prstGeom>
          </p:spPr>
        </p:pic>
        <p:pic>
          <p:nvPicPr>
            <p:cNvPr id="9" name="Рисунок 8" descr="Изображение выглядит как часы&#10;&#10;Автоматически созданное описание">
              <a:extLst>
                <a:ext uri="{FF2B5EF4-FFF2-40B4-BE49-F238E27FC236}">
                  <a16:creationId xmlns:a16="http://schemas.microsoft.com/office/drawing/2014/main" id="{C0E56D67-927E-D145-A65F-B4445E20D3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8780" y="4940950"/>
              <a:ext cx="1162205" cy="1162205"/>
            </a:xfrm>
            <a:prstGeom prst="rect">
              <a:avLst/>
            </a:prstGeom>
          </p:spPr>
        </p:pic>
      </p:grpSp>
      <p:pic>
        <p:nvPicPr>
          <p:cNvPr id="26" name="Рисунок 25" descr="Изображение выглядит как чашка, черный, кофе, сидит&#10;&#10;Автоматически созданное описание">
            <a:extLst>
              <a:ext uri="{FF2B5EF4-FFF2-40B4-BE49-F238E27FC236}">
                <a16:creationId xmlns:a16="http://schemas.microsoft.com/office/drawing/2014/main" id="{18F063B4-4C3E-D140-84B3-425301B8BD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48710" y="1333540"/>
            <a:ext cx="1507980" cy="1507980"/>
          </a:xfrm>
          <a:prstGeom prst="rect">
            <a:avLst/>
          </a:prstGeom>
        </p:spPr>
      </p:pic>
      <p:sp>
        <p:nvSpPr>
          <p:cNvPr id="19" name="object 10">
            <a:extLst>
              <a:ext uri="{FF2B5EF4-FFF2-40B4-BE49-F238E27FC236}">
                <a16:creationId xmlns:a16="http://schemas.microsoft.com/office/drawing/2014/main" id="{040DD3BD-B240-2847-809A-6679AA5EE3D2}"/>
              </a:ext>
            </a:extLst>
          </p:cNvPr>
          <p:cNvSpPr txBox="1"/>
          <p:nvPr/>
        </p:nvSpPr>
        <p:spPr>
          <a:xfrm>
            <a:off x="1239192" y="2988305"/>
            <a:ext cx="2880000" cy="1546577"/>
          </a:xfrm>
          <a:prstGeom prst="rect">
            <a:avLst/>
          </a:prstGeom>
        </p:spPr>
        <p:txBody>
          <a:bodyPr vert="horz" wrap="square" lIns="0" tIns="11430" rIns="0" bIns="0" rtlCol="0">
            <a:spAutoFit/>
          </a:bodyPr>
          <a:lstStyle/>
          <a:p>
            <a:pPr lvl="0" defTabSz="1193566" hangingPunct="0">
              <a:lnSpc>
                <a:spcPct val="150000"/>
              </a:lnSpc>
              <a:defRPr/>
            </a:pPr>
            <a:r>
              <a:rPr lang="ru-RU" sz="105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МАРКИРОВКЕ ПОДЛЕЖАТ ВСЕ ТОВАРЫ С КОДАМИ: </a:t>
            </a:r>
          </a:p>
          <a:p>
            <a:pPr lvl="0" defTabSz="1193566" hangingPunct="0">
              <a:lnSpc>
                <a:spcPct val="150000"/>
              </a:lnSpc>
              <a:defRPr/>
            </a:pPr>
            <a:r>
              <a:rPr lang="ru-RU" sz="105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ТН ВЭД </a:t>
            </a: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4011 10 000 3, 4011 10 000 9, 4011 20 100 0, 4011 20 900 0, 4011 40 000 0, 4011 70 000 0, 4011 80 000 0, 4011 90 000 0. </a:t>
            </a:r>
            <a:endParaRPr lang="en-US"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lvl="0" defTabSz="1193566" hangingPunct="0">
              <a:defRPr/>
            </a:pPr>
            <a:r>
              <a:rPr lang="ru-RU" sz="105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ОКПД2</a:t>
            </a: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22.11.11, 22.11.12.110, 22.11.13.110, 22.11.14, 22.11.15.120</a:t>
            </a:r>
          </a:p>
        </p:txBody>
      </p:sp>
      <p:sp>
        <p:nvSpPr>
          <p:cNvPr id="21" name="object 10">
            <a:extLst>
              <a:ext uri="{FF2B5EF4-FFF2-40B4-BE49-F238E27FC236}">
                <a16:creationId xmlns:a16="http://schemas.microsoft.com/office/drawing/2014/main" id="{25F56C5A-25AA-7047-B0CE-5CBA473F28C0}"/>
              </a:ext>
            </a:extLst>
          </p:cNvPr>
          <p:cNvSpPr txBox="1"/>
          <p:nvPr/>
        </p:nvSpPr>
        <p:spPr>
          <a:xfrm>
            <a:off x="4451225" y="2988305"/>
            <a:ext cx="3248137" cy="3243196"/>
          </a:xfrm>
          <a:prstGeom prst="rect">
            <a:avLst/>
          </a:prstGeom>
        </p:spPr>
        <p:txBody>
          <a:bodyPr vert="horz" wrap="square" lIns="0" tIns="11430" rIns="0" bIns="0" rtlCol="0">
            <a:spAutoFit/>
          </a:bodyPr>
          <a:lstStyle/>
          <a:p>
            <a:pPr lvl="0" defTabSz="1193566" hangingPunct="0">
              <a:lnSpc>
                <a:spcPct val="150000"/>
              </a:lnSpc>
              <a:defRPr/>
            </a:pPr>
            <a:r>
              <a:rPr lang="ru-RU" sz="105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ШИНЫ ПНЕВМАТИЧЕСКИЕ РЕЗИНОВЫЕ НОВЫЕ: </a:t>
            </a:r>
          </a:p>
          <a:p>
            <a:pPr marL="285750" lvl="0" indent="-28575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Для легковых автомобилей (включая грузопассажирские автомобили-фургоны и спортивные автомобили) </a:t>
            </a:r>
          </a:p>
          <a:p>
            <a:pPr marL="285750" lvl="0" indent="-28575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Для автобусов или моторных транспортных средств для перевозки грузов </a:t>
            </a:r>
          </a:p>
          <a:p>
            <a:pPr marL="285750" lvl="0" indent="-28575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Для мотоциклов </a:t>
            </a:r>
          </a:p>
          <a:p>
            <a:pPr marL="285750" lvl="0" indent="-28575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Для сельскохозяйственных или лесохозяйственных транспортных средств и машин </a:t>
            </a:r>
          </a:p>
          <a:p>
            <a:pPr marL="285750" lvl="0" indent="-28575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Для транспортных средств и машин, используемых в строительстве или промышленности</a:t>
            </a:r>
          </a:p>
          <a:p>
            <a:pPr lvl="0" defTabSz="1193566" hangingPunct="0">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a:t>
            </a:r>
          </a:p>
          <a:p>
            <a:pPr lvl="0" defTabSz="1193566" hangingPunct="0">
              <a:defRPr/>
            </a:pPr>
            <a:endPar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lvl="0" defTabSz="1193566" hangingPunct="0">
              <a:lnSpc>
                <a:spcPct val="150000"/>
              </a:lnSpc>
              <a:defRPr/>
            </a:pPr>
            <a:r>
              <a:rPr lang="ru-RU" sz="105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ШИНЫ РЕЗИНОВЫЕ СПЛОШНЫЕ ИЛИ ПОЛУПНЕВМАТИЧЕСКИЕ: </a:t>
            </a:r>
          </a:p>
          <a:p>
            <a:pPr marL="342900" lvl="0" indent="-342900" defTabSz="1193566" hangingPunct="0">
              <a:lnSpc>
                <a:spcPct val="150000"/>
              </a:lnSpc>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Прочие шины </a:t>
            </a:r>
          </a:p>
        </p:txBody>
      </p:sp>
      <p:sp>
        <p:nvSpPr>
          <p:cNvPr id="22" name="object 10">
            <a:extLst>
              <a:ext uri="{FF2B5EF4-FFF2-40B4-BE49-F238E27FC236}">
                <a16:creationId xmlns:a16="http://schemas.microsoft.com/office/drawing/2014/main" id="{72926718-0CCF-4743-80F6-56BBFAB98D25}"/>
              </a:ext>
            </a:extLst>
          </p:cNvPr>
          <p:cNvSpPr txBox="1"/>
          <p:nvPr/>
        </p:nvSpPr>
        <p:spPr>
          <a:xfrm>
            <a:off x="8072806" y="2988305"/>
            <a:ext cx="2880000" cy="1869743"/>
          </a:xfrm>
          <a:prstGeom prst="rect">
            <a:avLst/>
          </a:prstGeom>
        </p:spPr>
        <p:txBody>
          <a:bodyPr vert="horz" wrap="square" lIns="0" tIns="11430" rIns="0" bIns="0" rtlCol="0">
            <a:spAutoFit/>
          </a:bodyPr>
          <a:lstStyle/>
          <a:p>
            <a:pPr lvl="0" defTabSz="1193566" hangingPunct="0">
              <a:lnSpc>
                <a:spcPct val="150000"/>
              </a:lnSpc>
              <a:defRPr/>
            </a:pPr>
            <a:r>
              <a:rPr lang="ru-RU" sz="105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ИСКЛЮЧЕНО: </a:t>
            </a:r>
          </a:p>
          <a:p>
            <a:pPr marL="342900" lvl="0" indent="-34290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Шины и покрышки пневматические резиновые новые для использования</a:t>
            </a:r>
            <a:r>
              <a:rPr lang="en-US"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a:t>
            </a: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на воздушных судах </a:t>
            </a:r>
          </a:p>
          <a:p>
            <a:pPr marL="342900" lvl="0" indent="-34290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Шины и покрышки пневматические резиновые новые для велосипедов </a:t>
            </a:r>
          </a:p>
          <a:p>
            <a:pPr marL="342900" lvl="0" indent="-34290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Шины и покрышки пневматические резиновые восстановленные </a:t>
            </a:r>
          </a:p>
          <a:p>
            <a:pPr marL="342900" lvl="0" indent="-34290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Протекторы взаимозаменяемые </a:t>
            </a:r>
          </a:p>
          <a:p>
            <a:pPr marL="342900" lvl="0" indent="-34290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Ободные ленты </a:t>
            </a:r>
          </a:p>
          <a:p>
            <a:pPr marL="342900" lvl="0" indent="-342900" defTabSz="1193566" hangingPunct="0">
              <a:buFont typeface="Arial" panose="020B0604020202020204" pitchFamily="34" charset="0"/>
              <a:buChar char="•"/>
              <a:defRPr/>
            </a:pPr>
            <a:r>
              <a:rPr lang="ru-RU" sz="105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Камеры резиновые </a:t>
            </a:r>
          </a:p>
        </p:txBody>
      </p:sp>
      <p:sp>
        <p:nvSpPr>
          <p:cNvPr id="17" name="Скругленный прямоугольник 16">
            <a:extLst>
              <a:ext uri="{FF2B5EF4-FFF2-40B4-BE49-F238E27FC236}">
                <a16:creationId xmlns:a16="http://schemas.microsoft.com/office/drawing/2014/main" id="{2DD41776-F4A4-EA4F-A0BB-7252683BEBB0}"/>
              </a:ext>
            </a:extLst>
          </p:cNvPr>
          <p:cNvSpPr/>
          <p:nvPr/>
        </p:nvSpPr>
        <p:spPr>
          <a:xfrm>
            <a:off x="675041" y="295200"/>
            <a:ext cx="6238715" cy="68398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rgbClr val="6D6E71"/>
                </a:solidFill>
                <a:latin typeface="Segoe UI" panose="020B0502040204020203" pitchFamily="34" charset="0"/>
                <a:cs typeface="Segoe UI" panose="020B0502040204020203" pitchFamily="34" charset="0"/>
              </a:rPr>
              <a:t>Шины, </a:t>
            </a:r>
            <a:r>
              <a:rPr lang="ru-RU" sz="2600" b="1">
                <a:solidFill>
                  <a:srgbClr val="6D6E71"/>
                </a:solidFill>
                <a:latin typeface="Segoe UI" panose="020B0502040204020203" pitchFamily="34" charset="0"/>
                <a:cs typeface="Segoe UI" panose="020B0502040204020203" pitchFamily="34" charset="0"/>
              </a:rPr>
              <a:t>подлежащие маркировке</a:t>
            </a:r>
            <a:endParaRPr lang="en-US" sz="2600" b="1" dirty="0">
              <a:solidFill>
                <a:srgbClr val="6D6E71"/>
              </a:solidFill>
              <a:latin typeface="Segoe UI" panose="020B0502040204020203" pitchFamily="34" charset="0"/>
              <a:cs typeface="Segoe UI" panose="020B0502040204020203" pitchFamily="34" charset="0"/>
            </a:endParaRPr>
          </a:p>
        </p:txBody>
      </p:sp>
      <p:sp>
        <p:nvSpPr>
          <p:cNvPr id="20" name="Скругленный прямоугольник 31">
            <a:extLst>
              <a:ext uri="{FF2B5EF4-FFF2-40B4-BE49-F238E27FC236}">
                <a16:creationId xmlns:a16="http://schemas.microsoft.com/office/drawing/2014/main" id="{2ABCBEEF-ABAC-374D-96A3-B7CCF8DE5156}"/>
              </a:ext>
            </a:extLst>
          </p:cNvPr>
          <p:cNvSpPr/>
          <p:nvPr/>
        </p:nvSpPr>
        <p:spPr>
          <a:xfrm>
            <a:off x="7169291" y="295200"/>
            <a:ext cx="4386922" cy="663477"/>
          </a:xfrm>
          <a:prstGeom prst="roundRect">
            <a:avLst>
              <a:gd name="adj" fmla="val 6708"/>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193566" hangingPunct="0">
              <a:defRPr/>
            </a:pPr>
            <a:r>
              <a:rPr lang="ru-RU" sz="1200"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rPr>
              <a:t>Вопрос маркировки импортируемых колес в сборе и Б/У шин находится на рассмотрении</a:t>
            </a:r>
            <a:endPar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pic>
        <p:nvPicPr>
          <p:cNvPr id="23" name="Рисунок 22" descr="Изображение выглядит как чашка, кофе, парковка, черный&#10;&#10;Автоматически созданное описание">
            <a:extLst>
              <a:ext uri="{FF2B5EF4-FFF2-40B4-BE49-F238E27FC236}">
                <a16:creationId xmlns:a16="http://schemas.microsoft.com/office/drawing/2014/main" id="{E7E2F2C5-9C6D-B045-9ABF-CFA25782BB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7705" y="1343014"/>
            <a:ext cx="1507980" cy="1507980"/>
          </a:xfrm>
          <a:prstGeom prst="rect">
            <a:avLst/>
          </a:prstGeom>
        </p:spPr>
      </p:pic>
      <p:sp>
        <p:nvSpPr>
          <p:cNvPr id="25" name="object 10">
            <a:extLst>
              <a:ext uri="{FF2B5EF4-FFF2-40B4-BE49-F238E27FC236}">
                <a16:creationId xmlns:a16="http://schemas.microsoft.com/office/drawing/2014/main" id="{D490B66E-7CA3-FA47-A6A4-43B48E402DE8}"/>
              </a:ext>
            </a:extLst>
          </p:cNvPr>
          <p:cNvSpPr txBox="1"/>
          <p:nvPr/>
        </p:nvSpPr>
        <p:spPr>
          <a:xfrm>
            <a:off x="8072806" y="6361022"/>
            <a:ext cx="3483407" cy="165430"/>
          </a:xfrm>
          <a:prstGeom prst="rect">
            <a:avLst/>
          </a:prstGeom>
        </p:spPr>
        <p:txBody>
          <a:bodyPr vert="horz" wrap="square" lIns="0" tIns="11430" rIns="0" bIns="0" rtlCol="0">
            <a:spAutoFit/>
          </a:bodyPr>
          <a:lstStyle/>
          <a:p>
            <a:pPr lvl="0" defTabSz="1193566" hangingPunct="0">
              <a:defRPr/>
            </a:pPr>
            <a:r>
              <a:rPr lang="en-US" sz="10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a:t>
            </a:r>
            <a:r>
              <a:rPr lang="ru-RU" sz="10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постановление Правительства РФ №1958 от 31.12.2019 г.</a:t>
            </a:r>
          </a:p>
        </p:txBody>
      </p:sp>
    </p:spTree>
    <p:extLst>
      <p:ext uri="{BB962C8B-B14F-4D97-AF65-F5344CB8AC3E}">
        <p14:creationId xmlns:p14="http://schemas.microsoft.com/office/powerpoint/2010/main" val="406329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131">
            <a:extLst>
              <a:ext uri="{FF2B5EF4-FFF2-40B4-BE49-F238E27FC236}">
                <a16:creationId xmlns:a16="http://schemas.microsoft.com/office/drawing/2014/main" id="{395EE43C-E8E4-B846-9480-69ECE290C4C0}"/>
              </a:ext>
            </a:extLst>
          </p:cNvPr>
          <p:cNvSpPr/>
          <p:nvPr/>
        </p:nvSpPr>
        <p:spPr>
          <a:xfrm>
            <a:off x="6472641" y="1549263"/>
            <a:ext cx="4842037" cy="716429"/>
          </a:xfrm>
          <a:prstGeom prst="roundRect">
            <a:avLst>
              <a:gd name="adj" fmla="val 16667"/>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93566" hangingPunct="0">
              <a:defRPr/>
            </a:pPr>
            <a:r>
              <a:rPr lang="ru-RU" b="1"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rPr>
              <a:t>Этикетка на боковине</a:t>
            </a:r>
            <a:endParaRPr lang="ru-RU"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sp>
        <p:nvSpPr>
          <p:cNvPr id="23" name="Скругленный прямоугольник 131">
            <a:extLst>
              <a:ext uri="{FF2B5EF4-FFF2-40B4-BE49-F238E27FC236}">
                <a16:creationId xmlns:a16="http://schemas.microsoft.com/office/drawing/2014/main" id="{2145A346-E598-4247-8EAE-55180457493D}"/>
              </a:ext>
            </a:extLst>
          </p:cNvPr>
          <p:cNvSpPr/>
          <p:nvPr/>
        </p:nvSpPr>
        <p:spPr>
          <a:xfrm>
            <a:off x="973439" y="1549263"/>
            <a:ext cx="4745921" cy="716429"/>
          </a:xfrm>
          <a:prstGeom prst="round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93566" hangingPunct="0">
              <a:defRPr/>
            </a:pPr>
            <a:r>
              <a:rPr lang="ru-RU" b="1"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rPr>
              <a:t>Этикетка на протекторе </a:t>
            </a:r>
          </a:p>
          <a:p>
            <a:pPr lvl="0" algn="ctr" defTabSz="1193566" hangingPunct="0">
              <a:defRPr/>
            </a:pPr>
            <a:r>
              <a:rPr lang="ru-RU" b="1" dirty="0">
                <a:solidFill>
                  <a:schemeClr val="bg1"/>
                </a:solidFill>
                <a:latin typeface="Segoe UI" panose="020B0502040204020203" pitchFamily="34" charset="0"/>
                <a:cs typeface="Segoe UI" panose="020B0502040204020203" pitchFamily="34" charset="0"/>
                <a:sym typeface="PT Sans Caption"/>
              </a:rPr>
              <a:t>или внутренней </a:t>
            </a:r>
            <a:r>
              <a:rPr lang="ru-RU" b="1"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rPr>
              <a:t>поверхности</a:t>
            </a:r>
            <a:endParaRPr lang="ru-RU" dirty="0">
              <a:solidFill>
                <a:schemeClr val="bg1"/>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sp>
        <p:nvSpPr>
          <p:cNvPr id="20" name="object 10">
            <a:extLst>
              <a:ext uri="{FF2B5EF4-FFF2-40B4-BE49-F238E27FC236}">
                <a16:creationId xmlns:a16="http://schemas.microsoft.com/office/drawing/2014/main" id="{070857D4-97A0-DE4D-90C2-A2ACFEB08D9D}"/>
              </a:ext>
            </a:extLst>
          </p:cNvPr>
          <p:cNvSpPr txBox="1"/>
          <p:nvPr/>
        </p:nvSpPr>
        <p:spPr>
          <a:xfrm>
            <a:off x="973440" y="5244015"/>
            <a:ext cx="4745920" cy="873316"/>
          </a:xfrm>
          <a:prstGeom prst="rect">
            <a:avLst/>
          </a:prstGeom>
        </p:spPr>
        <p:txBody>
          <a:bodyPr vert="horz" wrap="square" lIns="0" tIns="11430" rIns="0" bIns="0" rtlCol="0">
            <a:spAutoFit/>
          </a:bodyPr>
          <a:lstStyle/>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Как привычная всем «маркетинговая» этикетка, так и любые её аналоги. Наносится на готовую продукцию и имеет достаточную для размещения </a:t>
            </a:r>
            <a:r>
              <a:rPr lang="en-GB" sz="1400" dirty="0" err="1">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DataMatrix</a:t>
            </a:r>
            <a:r>
              <a:rPr lang="en-GB"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a:t>
            </a: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кода площадь.</a:t>
            </a:r>
          </a:p>
        </p:txBody>
      </p:sp>
      <p:sp>
        <p:nvSpPr>
          <p:cNvPr id="22" name="object 10">
            <a:extLst>
              <a:ext uri="{FF2B5EF4-FFF2-40B4-BE49-F238E27FC236}">
                <a16:creationId xmlns:a16="http://schemas.microsoft.com/office/drawing/2014/main" id="{950B1E42-5230-DD4C-B1F0-0AE549548E72}"/>
              </a:ext>
            </a:extLst>
          </p:cNvPr>
          <p:cNvSpPr txBox="1"/>
          <p:nvPr/>
        </p:nvSpPr>
        <p:spPr>
          <a:xfrm>
            <a:off x="6472640" y="5244015"/>
            <a:ext cx="4865639" cy="442429"/>
          </a:xfrm>
          <a:prstGeom prst="rect">
            <a:avLst/>
          </a:prstGeom>
        </p:spPr>
        <p:txBody>
          <a:bodyPr vert="horz" wrap="square" lIns="0" tIns="11430" rIns="0" bIns="0" rtlCol="0">
            <a:spAutoFit/>
          </a:bodyPr>
          <a:lstStyle/>
          <a:p>
            <a:pPr lvl="0" defTabSz="1193566" hangingPunct="0">
              <a:defRPr/>
            </a:pPr>
            <a:r>
              <a:rPr lang="ru-RU" sz="14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Перспективный вариант для маркировки продукции на производстве до вулканизации.</a:t>
            </a:r>
          </a:p>
        </p:txBody>
      </p:sp>
      <p:pic>
        <p:nvPicPr>
          <p:cNvPr id="8" name="Picture 7">
            <a:extLst>
              <a:ext uri="{FF2B5EF4-FFF2-40B4-BE49-F238E27FC236}">
                <a16:creationId xmlns:a16="http://schemas.microsoft.com/office/drawing/2014/main" id="{6BED7DD7-5F89-5D45-8376-8BDF075D12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1511" y="2486728"/>
            <a:ext cx="2466489" cy="2466489"/>
          </a:xfrm>
          <a:prstGeom prst="rect">
            <a:avLst/>
          </a:prstGeom>
        </p:spPr>
      </p:pic>
      <p:pic>
        <p:nvPicPr>
          <p:cNvPr id="3" name="Рисунок 2" descr="Изображение выглядит как мужчина, черный, носит&#10;&#10;Автоматически созданное описание">
            <a:extLst>
              <a:ext uri="{FF2B5EF4-FFF2-40B4-BE49-F238E27FC236}">
                <a16:creationId xmlns:a16="http://schemas.microsoft.com/office/drawing/2014/main" id="{6C620697-F468-46AC-8FFE-9F56E17867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91233" y="2675568"/>
            <a:ext cx="1258194" cy="2145699"/>
          </a:xfrm>
          <a:prstGeom prst="rect">
            <a:avLst/>
          </a:prstGeom>
        </p:spPr>
      </p:pic>
      <p:pic>
        <p:nvPicPr>
          <p:cNvPr id="14" name="Рисунок 13">
            <a:extLst>
              <a:ext uri="{FF2B5EF4-FFF2-40B4-BE49-F238E27FC236}">
                <a16:creationId xmlns:a16="http://schemas.microsoft.com/office/drawing/2014/main" id="{2BB3BA16-1270-4F81-A315-C89F40FD1A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221" y="2675568"/>
            <a:ext cx="1103012" cy="2158570"/>
          </a:xfrm>
          <a:prstGeom prst="rect">
            <a:avLst/>
          </a:prstGeom>
        </p:spPr>
      </p:pic>
      <p:sp>
        <p:nvSpPr>
          <p:cNvPr id="15" name="Скругленный прямоугольник 14">
            <a:extLst>
              <a:ext uri="{FF2B5EF4-FFF2-40B4-BE49-F238E27FC236}">
                <a16:creationId xmlns:a16="http://schemas.microsoft.com/office/drawing/2014/main" id="{73FD7C84-215E-444A-9D8C-F827A08E6CAA}"/>
              </a:ext>
            </a:extLst>
          </p:cNvPr>
          <p:cNvSpPr/>
          <p:nvPr/>
        </p:nvSpPr>
        <p:spPr>
          <a:xfrm>
            <a:off x="675041" y="295201"/>
            <a:ext cx="8435505" cy="683987"/>
          </a:xfrm>
          <a:prstGeom prst="roundRect">
            <a:avLst/>
          </a:prstGeom>
          <a:solidFill>
            <a:srgbClr val="F6F4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108000" bIns="108000" rtlCol="0" anchor="ctr">
            <a:spAutoFit/>
          </a:bodyPr>
          <a:lstStyle/>
          <a:p>
            <a:r>
              <a:rPr lang="ru-RU" sz="2600" b="1" dirty="0">
                <a:solidFill>
                  <a:srgbClr val="6D6E71"/>
                </a:solidFill>
                <a:latin typeface="Segoe UI" panose="020B0502040204020203" pitchFamily="34" charset="0"/>
                <a:cs typeface="Segoe UI" panose="020B0502040204020203" pitchFamily="34" charset="0"/>
              </a:rPr>
              <a:t>Основное средство идентификации — этикетка</a:t>
            </a:r>
            <a:endParaRPr lang="en-US" sz="2600" b="1" dirty="0">
              <a:solidFill>
                <a:srgbClr val="6D6E71"/>
              </a:solidFill>
              <a:latin typeface="Segoe UI" panose="020B0502040204020203" pitchFamily="34" charset="0"/>
              <a:cs typeface="Segoe UI" panose="020B0502040204020203" pitchFamily="34" charset="0"/>
            </a:endParaRPr>
          </a:p>
        </p:txBody>
      </p:sp>
      <p:pic>
        <p:nvPicPr>
          <p:cNvPr id="12" name="Рисунок 11">
            <a:extLst>
              <a:ext uri="{FF2B5EF4-FFF2-40B4-BE49-F238E27FC236}">
                <a16:creationId xmlns:a16="http://schemas.microsoft.com/office/drawing/2014/main" id="{B75E0D43-62F6-40BD-B678-68C6B26BCE90}"/>
              </a:ext>
            </a:extLst>
          </p:cNvPr>
          <p:cNvPicPr>
            <a:picLocks noChangeAspect="1"/>
          </p:cNvPicPr>
          <p:nvPr/>
        </p:nvPicPr>
        <p:blipFill>
          <a:blip r:embed="rId5"/>
          <a:stretch>
            <a:fillRect/>
          </a:stretch>
        </p:blipFill>
        <p:spPr>
          <a:xfrm>
            <a:off x="3249427" y="2675567"/>
            <a:ext cx="2863924" cy="2145699"/>
          </a:xfrm>
          <a:prstGeom prst="rect">
            <a:avLst/>
          </a:prstGeom>
        </p:spPr>
      </p:pic>
    </p:spTree>
    <p:extLst>
      <p:ext uri="{BB962C8B-B14F-4D97-AF65-F5344CB8AC3E}">
        <p14:creationId xmlns:p14="http://schemas.microsoft.com/office/powerpoint/2010/main" val="149413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Скругленный прямоугольник 21">
            <a:extLst>
              <a:ext uri="{FF2B5EF4-FFF2-40B4-BE49-F238E27FC236}">
                <a16:creationId xmlns:a16="http://schemas.microsoft.com/office/drawing/2014/main" id="{9A3DC000-6C96-4444-B685-2421FCB0CECE}"/>
              </a:ext>
            </a:extLst>
          </p:cNvPr>
          <p:cNvSpPr/>
          <p:nvPr/>
        </p:nvSpPr>
        <p:spPr>
          <a:xfrm>
            <a:off x="675041" y="2963758"/>
            <a:ext cx="5272011" cy="787609"/>
          </a:xfrm>
          <a:prstGeom prst="round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ru-RU" b="1" dirty="0">
                <a:solidFill>
                  <a:schemeClr val="bg1"/>
                </a:solidFill>
                <a:latin typeface="Segoe UI" panose="020B0502040204020203" pitchFamily="34" charset="0"/>
                <a:ea typeface="Segoe UI" panose="020B0502040204020203" pitchFamily="34" charset="0"/>
                <a:cs typeface="Segoe UI" panose="020B0502040204020203" pitchFamily="34" charset="0"/>
              </a:rPr>
              <a:t>ПЛЮСЫ</a:t>
            </a:r>
          </a:p>
        </p:txBody>
      </p:sp>
      <p:sp>
        <p:nvSpPr>
          <p:cNvPr id="23" name="Скругленный прямоугольник 22">
            <a:extLst>
              <a:ext uri="{FF2B5EF4-FFF2-40B4-BE49-F238E27FC236}">
                <a16:creationId xmlns:a16="http://schemas.microsoft.com/office/drawing/2014/main" id="{2D833802-F9CD-1941-ACDD-59EA3B4F48FF}"/>
              </a:ext>
            </a:extLst>
          </p:cNvPr>
          <p:cNvSpPr/>
          <p:nvPr/>
        </p:nvSpPr>
        <p:spPr>
          <a:xfrm>
            <a:off x="6244948" y="2963758"/>
            <a:ext cx="5272011" cy="787609"/>
          </a:xfrm>
          <a:prstGeom prst="round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ru-RU" b="1" dirty="0">
                <a:solidFill>
                  <a:schemeClr val="bg1"/>
                </a:solidFill>
                <a:latin typeface="Segoe UI" panose="020B0502040204020203" pitchFamily="34" charset="0"/>
                <a:ea typeface="Segoe UI" panose="020B0502040204020203" pitchFamily="34" charset="0"/>
                <a:cs typeface="Segoe UI" panose="020B0502040204020203" pitchFamily="34" charset="0"/>
              </a:rPr>
              <a:t>МИНУСЫ</a:t>
            </a:r>
          </a:p>
        </p:txBody>
      </p:sp>
      <p:sp>
        <p:nvSpPr>
          <p:cNvPr id="24" name="Прямоугольник 23">
            <a:extLst>
              <a:ext uri="{FF2B5EF4-FFF2-40B4-BE49-F238E27FC236}">
                <a16:creationId xmlns:a16="http://schemas.microsoft.com/office/drawing/2014/main" id="{77702914-DBBF-1748-94B1-0A7D9607B82D}"/>
              </a:ext>
            </a:extLst>
          </p:cNvPr>
          <p:cNvSpPr/>
          <p:nvPr/>
        </p:nvSpPr>
        <p:spPr>
          <a:xfrm>
            <a:off x="675041" y="3932234"/>
            <a:ext cx="5272011" cy="2462213"/>
          </a:xfrm>
          <a:prstGeom prst="rect">
            <a:avLst/>
          </a:prstGeom>
        </p:spPr>
        <p:txBody>
          <a:bodyPr wrap="square">
            <a:spAutoFit/>
          </a:bodyPr>
          <a:lstStyle/>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Высокая скорость идентификации</a:t>
            </a:r>
          </a:p>
          <a:p>
            <a:pPr marL="285750" indent="-285750" defTabSz="912043" hangingPunct="0">
              <a:buClr>
                <a:srgbClr val="212121">
                  <a:lumOff val="21764"/>
                </a:srgbClr>
              </a:buClr>
              <a:buFont typeface="Arial" panose="020B0604020202020204" pitchFamily="34" charset="0"/>
              <a:buChar char="•"/>
            </a:pPr>
            <a:endPar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Возможность идентификации партий без необходимости поштучного сканирования</a:t>
            </a:r>
          </a:p>
          <a:p>
            <a:pPr marL="285750" indent="-285750" defTabSz="912043" hangingPunct="0">
              <a:buClr>
                <a:srgbClr val="212121">
                  <a:lumOff val="21764"/>
                </a:srgbClr>
              </a:buClr>
              <a:buFont typeface="Arial" panose="020B0604020202020204" pitchFamily="34" charset="0"/>
              <a:buChar char="•"/>
            </a:pPr>
            <a:endPar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Возможность автоматического поиска</a:t>
            </a:r>
          </a:p>
          <a:p>
            <a:pPr marL="285750" indent="-285750" defTabSz="912043" hangingPunct="0">
              <a:buClr>
                <a:srgbClr val="212121">
                  <a:lumOff val="21764"/>
                </a:srgbClr>
              </a:buClr>
              <a:buFont typeface="Arial" panose="020B0604020202020204" pitchFamily="34" charset="0"/>
              <a:buChar char="•"/>
            </a:pPr>
            <a:endPar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Возможность глубокой автоматизации процессов</a:t>
            </a:r>
          </a:p>
          <a:p>
            <a:pPr marL="285750" indent="-285750" defTabSz="912043" hangingPunct="0">
              <a:buClr>
                <a:srgbClr val="212121">
                  <a:lumOff val="21764"/>
                </a:srgbClr>
              </a:buClr>
              <a:buFont typeface="Arial" panose="020B0604020202020204" pitchFamily="34" charset="0"/>
              <a:buChar char="•"/>
            </a:pPr>
            <a:endPar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Более высокая выживаемость в логистике по сравнению с ШК</a:t>
            </a:r>
          </a:p>
        </p:txBody>
      </p:sp>
      <p:sp>
        <p:nvSpPr>
          <p:cNvPr id="25" name="Прямоугольник 24">
            <a:extLst>
              <a:ext uri="{FF2B5EF4-FFF2-40B4-BE49-F238E27FC236}">
                <a16:creationId xmlns:a16="http://schemas.microsoft.com/office/drawing/2014/main" id="{1D7205B5-CDC2-3A4F-B20A-687AEE54E724}"/>
              </a:ext>
            </a:extLst>
          </p:cNvPr>
          <p:cNvSpPr/>
          <p:nvPr/>
        </p:nvSpPr>
        <p:spPr>
          <a:xfrm>
            <a:off x="6244948" y="3932234"/>
            <a:ext cx="5272011" cy="954107"/>
          </a:xfrm>
          <a:prstGeom prst="rect">
            <a:avLst/>
          </a:prstGeom>
        </p:spPr>
        <p:txBody>
          <a:bodyPr wrap="square">
            <a:spAutoFit/>
          </a:bodyPr>
          <a:lstStyle/>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Необходимость оснащения </a:t>
            </a:r>
            <a:r>
              <a:rPr lang="en-US"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RFID </a:t>
            </a: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оборудованием</a:t>
            </a:r>
          </a:p>
          <a:p>
            <a:pPr marL="114300" indent="-285750" defTabSz="912043" hangingPunct="0">
              <a:buClr>
                <a:srgbClr val="212121">
                  <a:lumOff val="21764"/>
                </a:srgbClr>
              </a:buClr>
              <a:buFont typeface="Arial" panose="020B0604020202020204" pitchFamily="34" charset="0"/>
              <a:buChar char="•"/>
            </a:pPr>
            <a:endPar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endParaRPr>
          </a:p>
          <a:p>
            <a:pPr marL="285750" indent="-285750" defTabSz="912043" hangingPunct="0">
              <a:buClr>
                <a:srgbClr val="212121">
                  <a:lumOff val="21764"/>
                </a:srgbClr>
              </a:buClr>
              <a:buFont typeface="Arial" panose="020B0604020202020204" pitchFamily="34" charset="0"/>
              <a:buChar char="•"/>
            </a:pPr>
            <a:r>
              <a:rPr lang="ru-RU" sz="1400" kern="0" dirty="0">
                <a:solidFill>
                  <a:schemeClr val="tx2"/>
                </a:solidFill>
                <a:latin typeface="Segoe UI" panose="020B0502040204020203" pitchFamily="34" charset="0"/>
                <a:ea typeface="Segoe UI" panose="020B0502040204020203" pitchFamily="34" charset="0"/>
                <a:cs typeface="Segoe UI" panose="020B0502040204020203" pitchFamily="34" charset="0"/>
                <a:sym typeface="PT Sans Caption"/>
              </a:rPr>
              <a:t>Физическое повреждение электронного чипа приводит к невозможности считывания</a:t>
            </a:r>
          </a:p>
        </p:txBody>
      </p:sp>
      <p:sp>
        <p:nvSpPr>
          <p:cNvPr id="26" name="TextBox 25">
            <a:extLst>
              <a:ext uri="{FF2B5EF4-FFF2-40B4-BE49-F238E27FC236}">
                <a16:creationId xmlns:a16="http://schemas.microsoft.com/office/drawing/2014/main" id="{C922134D-B1FD-7741-A4AB-E56D59428B95}"/>
              </a:ext>
            </a:extLst>
          </p:cNvPr>
          <p:cNvSpPr txBox="1"/>
          <p:nvPr/>
        </p:nvSpPr>
        <p:spPr>
          <a:xfrm>
            <a:off x="675041" y="1675385"/>
            <a:ext cx="10773247" cy="1015663"/>
          </a:xfrm>
          <a:prstGeom prst="rect">
            <a:avLst/>
          </a:prstGeom>
          <a:noFill/>
        </p:spPr>
        <p:txBody>
          <a:bodyPr wrap="square" rtlCol="0">
            <a:spAutoFit/>
          </a:bodyPr>
          <a:lstStyle/>
          <a:p>
            <a:pPr defTabSz="912043" hangingPunct="0">
              <a:buClr>
                <a:srgbClr val="212121">
                  <a:lumOff val="21764"/>
                </a:srgbClr>
              </a:buClr>
            </a:pPr>
            <a:r>
              <a:rPr lang="ru-RU" sz="2000" b="1" kern="0" dirty="0">
                <a:solidFill>
                  <a:srgbClr val="595959"/>
                </a:solidFill>
                <a:latin typeface="Segoe UI" panose="020B0502040204020203" pitchFamily="34" charset="0"/>
                <a:ea typeface="Segoe UI" panose="020B0502040204020203" pitchFamily="34" charset="0"/>
                <a:cs typeface="Segoe UI" panose="020B0502040204020203" pitchFamily="34" charset="0"/>
                <a:sym typeface="PT Sans Caption"/>
              </a:rPr>
              <a:t>Опционально к основному средству идентификации по решению УОТ может применяться </a:t>
            </a:r>
            <a:r>
              <a:rPr lang="de-DE" sz="2000" b="1" kern="0" dirty="0">
                <a:solidFill>
                  <a:srgbClr val="595959"/>
                </a:solidFill>
                <a:latin typeface="Segoe UI" panose="020B0502040204020203" pitchFamily="34" charset="0"/>
                <a:ea typeface="Segoe UI" panose="020B0502040204020203" pitchFamily="34" charset="0"/>
                <a:cs typeface="Segoe UI" panose="020B0502040204020203" pitchFamily="34" charset="0"/>
                <a:sym typeface="PT Sans Caption"/>
              </a:rPr>
              <a:t>RFID-</a:t>
            </a:r>
            <a:r>
              <a:rPr lang="ru-RU" sz="2000" b="1" kern="0" dirty="0">
                <a:solidFill>
                  <a:srgbClr val="595959"/>
                </a:solidFill>
                <a:latin typeface="Segoe UI" panose="020B0502040204020203" pitchFamily="34" charset="0"/>
                <a:ea typeface="Segoe UI" panose="020B0502040204020203" pitchFamily="34" charset="0"/>
                <a:cs typeface="Segoe UI" panose="020B0502040204020203" pitchFamily="34" charset="0"/>
                <a:sym typeface="PT Sans Caption"/>
              </a:rPr>
              <a:t>метка - запись уникальной комбинации кода маркировки на радиочастотную метку для машинного чтения на расстоянии</a:t>
            </a:r>
          </a:p>
        </p:txBody>
      </p:sp>
      <p:sp>
        <p:nvSpPr>
          <p:cNvPr id="17" name="Скругленный прямоугольник 16">
            <a:extLst>
              <a:ext uri="{FF2B5EF4-FFF2-40B4-BE49-F238E27FC236}">
                <a16:creationId xmlns:a16="http://schemas.microsoft.com/office/drawing/2014/main" id="{3AEDF30C-043F-6048-BF36-1A14D9D5978F}"/>
              </a:ext>
            </a:extLst>
          </p:cNvPr>
          <p:cNvSpPr/>
          <p:nvPr/>
        </p:nvSpPr>
        <p:spPr>
          <a:xfrm>
            <a:off x="675041" y="718689"/>
            <a:ext cx="10773247" cy="68398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rgbClr val="6D6E71"/>
                </a:solidFill>
                <a:latin typeface="Segoe UI" panose="020B0502040204020203" pitchFamily="34" charset="0"/>
                <a:cs typeface="Segoe UI" panose="020B0502040204020203" pitchFamily="34" charset="0"/>
              </a:rPr>
              <a:t>Дополнительное средство идентификации </a:t>
            </a:r>
            <a:r>
              <a:rPr lang="ru-RU" sz="2600" b="1">
                <a:solidFill>
                  <a:srgbClr val="6D6E71"/>
                </a:solidFill>
                <a:latin typeface="Segoe UI" panose="020B0502040204020203" pitchFamily="34" charset="0"/>
                <a:cs typeface="Segoe UI" panose="020B0502040204020203" pitchFamily="34" charset="0"/>
              </a:rPr>
              <a:t>— </a:t>
            </a:r>
            <a:r>
              <a:rPr lang="en-US" sz="2600" b="1">
                <a:solidFill>
                  <a:srgbClr val="6D6E71"/>
                </a:solidFill>
                <a:latin typeface="Segoe UI" panose="020B0502040204020203" pitchFamily="34" charset="0"/>
                <a:cs typeface="Segoe UI" panose="020B0502040204020203" pitchFamily="34" charset="0"/>
                <a:sym typeface="PT Sans Caption"/>
              </a:rPr>
              <a:t>RFID-</a:t>
            </a:r>
            <a:r>
              <a:rPr lang="ru-RU" sz="2600" b="1">
                <a:solidFill>
                  <a:srgbClr val="6D6E71"/>
                </a:solidFill>
                <a:latin typeface="Segoe UI" panose="020B0502040204020203" pitchFamily="34" charset="0"/>
                <a:cs typeface="Segoe UI" panose="020B0502040204020203" pitchFamily="34" charset="0"/>
                <a:sym typeface="PT Sans Caption"/>
              </a:rPr>
              <a:t>метка</a:t>
            </a:r>
            <a:endParaRPr lang="en-US" sz="2600" b="1" dirty="0">
              <a:solidFill>
                <a:srgbClr val="6D6E7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9325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a:extLst>
              <a:ext uri="{FF2B5EF4-FFF2-40B4-BE49-F238E27FC236}">
                <a16:creationId xmlns:a16="http://schemas.microsoft.com/office/drawing/2014/main" id="{73FD7C84-215E-444A-9D8C-F827A08E6CAA}"/>
              </a:ext>
            </a:extLst>
          </p:cNvPr>
          <p:cNvSpPr/>
          <p:nvPr/>
        </p:nvSpPr>
        <p:spPr>
          <a:xfrm>
            <a:off x="675041" y="295201"/>
            <a:ext cx="4376461" cy="683987"/>
          </a:xfrm>
          <a:prstGeom prst="roundRect">
            <a:avLst/>
          </a:prstGeom>
          <a:solidFill>
            <a:srgbClr val="F6F4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108000" bIns="108000" rtlCol="0" anchor="ctr">
            <a:spAutoFit/>
          </a:bodyPr>
          <a:lstStyle/>
          <a:p>
            <a:r>
              <a:rPr lang="ru-RU" sz="2600" b="1" dirty="0">
                <a:solidFill>
                  <a:srgbClr val="6D6E71"/>
                </a:solidFill>
                <a:latin typeface="Segoe UI" panose="020B0502040204020203" pitchFamily="34" charset="0"/>
                <a:cs typeface="Segoe UI" panose="020B0502040204020203" pitchFamily="34" charset="0"/>
              </a:rPr>
              <a:t>Ввод шин в оборот</a:t>
            </a:r>
            <a:endParaRPr lang="en-US" sz="2600" b="1" dirty="0">
              <a:solidFill>
                <a:srgbClr val="6D6E71"/>
              </a:solidFill>
              <a:latin typeface="Segoe UI" panose="020B0502040204020203" pitchFamily="34" charset="0"/>
              <a:cs typeface="Segoe UI" panose="020B0502040204020203" pitchFamily="34" charset="0"/>
            </a:endParaRPr>
          </a:p>
        </p:txBody>
      </p:sp>
      <p:sp>
        <p:nvSpPr>
          <p:cNvPr id="11" name="object 10">
            <a:extLst>
              <a:ext uri="{FF2B5EF4-FFF2-40B4-BE49-F238E27FC236}">
                <a16:creationId xmlns:a16="http://schemas.microsoft.com/office/drawing/2014/main" id="{0407D6CD-0F4E-644A-A97F-F41B2A8DC52B}"/>
              </a:ext>
            </a:extLst>
          </p:cNvPr>
          <p:cNvSpPr txBox="1"/>
          <p:nvPr/>
        </p:nvSpPr>
        <p:spPr>
          <a:xfrm>
            <a:off x="1083330" y="2909503"/>
            <a:ext cx="2734340" cy="565539"/>
          </a:xfrm>
          <a:prstGeom prst="rect">
            <a:avLst/>
          </a:prstGeom>
        </p:spPr>
        <p:txBody>
          <a:bodyPr vert="horz" wrap="square" lIns="0" tIns="11430" rIns="0" bIns="0" rtlCol="0">
            <a:spAutoFit/>
          </a:bodyPr>
          <a:lstStyle/>
          <a:p>
            <a:pPr lvl="0" algn="ctr" defTabSz="1193566" hangingPunct="0">
              <a:defRPr/>
            </a:pPr>
            <a:r>
              <a:rPr lang="ru-RU" sz="1200" b="1" dirty="0">
                <a:solidFill>
                  <a:srgbClr val="595959"/>
                </a:solidFill>
                <a:latin typeface="Segoe UI" panose="020B0502040204020203" pitchFamily="34" charset="0"/>
                <a:ea typeface="Segoe UI" panose="020B0502040204020203" pitchFamily="34" charset="0"/>
                <a:cs typeface="Segoe UI" panose="020B0502040204020203" pitchFamily="34" charset="0"/>
                <a:sym typeface="PT Sans Caption"/>
              </a:rPr>
              <a:t>Производство новых товаров</a:t>
            </a:r>
            <a:r>
              <a:rPr lang="ru-RU" sz="1200" dirty="0">
                <a:solidFill>
                  <a:srgbClr val="595959"/>
                </a:solidFill>
                <a:latin typeface="Segoe UI" panose="020B0502040204020203" pitchFamily="34" charset="0"/>
                <a:ea typeface="Segoe UI" panose="020B0502040204020203" pitchFamily="34" charset="0"/>
                <a:cs typeface="Segoe UI" panose="020B0502040204020203" pitchFamily="34" charset="0"/>
                <a:sym typeface="PT Sans Caption"/>
              </a:rPr>
              <a:t>, код наносится до первой отгрузки от производителя</a:t>
            </a:r>
            <a:endPar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endParaRPr>
          </a:p>
        </p:txBody>
      </p:sp>
      <p:sp>
        <p:nvSpPr>
          <p:cNvPr id="12" name="object 10">
            <a:extLst>
              <a:ext uri="{FF2B5EF4-FFF2-40B4-BE49-F238E27FC236}">
                <a16:creationId xmlns:a16="http://schemas.microsoft.com/office/drawing/2014/main" id="{A5CD04C1-1BD0-6348-AAED-E943705AF991}"/>
              </a:ext>
            </a:extLst>
          </p:cNvPr>
          <p:cNvSpPr txBox="1"/>
          <p:nvPr/>
        </p:nvSpPr>
        <p:spPr>
          <a:xfrm>
            <a:off x="4565660" y="2909503"/>
            <a:ext cx="3072174" cy="380873"/>
          </a:xfrm>
          <a:prstGeom prst="rect">
            <a:avLst/>
          </a:prstGeom>
        </p:spPr>
        <p:txBody>
          <a:bodyPr vert="horz" wrap="square" lIns="0" tIns="11430" rIns="0" bIns="0" rtlCol="0">
            <a:spAutoFit/>
          </a:bodyPr>
          <a:lstStyle/>
          <a:p>
            <a:pPr lvl="0" algn="ctr" defTabSz="1193566" hangingPunct="0">
              <a:defRPr/>
            </a:pP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Ввоз с территории ЕАЭС</a:t>
            </a:r>
          </a:p>
          <a:p>
            <a:pPr lvl="0" algn="ctr" defTabSz="1193566" hangingPunct="0">
              <a:defRPr/>
            </a:pPr>
            <a:r>
              <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до ввоза на территорию РФ</a:t>
            </a:r>
          </a:p>
        </p:txBody>
      </p:sp>
      <p:sp>
        <p:nvSpPr>
          <p:cNvPr id="13" name="object 10">
            <a:extLst>
              <a:ext uri="{FF2B5EF4-FFF2-40B4-BE49-F238E27FC236}">
                <a16:creationId xmlns:a16="http://schemas.microsoft.com/office/drawing/2014/main" id="{475B4CBC-76B3-B941-A67F-9B249F2B597E}"/>
              </a:ext>
            </a:extLst>
          </p:cNvPr>
          <p:cNvSpPr txBox="1"/>
          <p:nvPr/>
        </p:nvSpPr>
        <p:spPr>
          <a:xfrm>
            <a:off x="7909498" y="3002492"/>
            <a:ext cx="3319870" cy="750205"/>
          </a:xfrm>
          <a:prstGeom prst="rect">
            <a:avLst/>
          </a:prstGeom>
        </p:spPr>
        <p:txBody>
          <a:bodyPr vert="horz" wrap="square" lIns="0" tIns="11430" rIns="0" bIns="0" rtlCol="0">
            <a:spAutoFit/>
          </a:bodyPr>
          <a:lstStyle/>
          <a:p>
            <a:pPr lvl="0" algn="ctr" defTabSz="1193566" hangingPunct="0">
              <a:defRPr/>
            </a:pP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Ввоз из других стран </a:t>
            </a:r>
          </a:p>
          <a:p>
            <a:pPr lvl="0" algn="ctr" defTabSz="1193566" hangingPunct="0">
              <a:defRPr/>
            </a:pPr>
            <a:r>
              <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до помещения под таможенные процедуры выпуска для внутреннего потребления или реимпорта</a:t>
            </a:r>
          </a:p>
        </p:txBody>
      </p:sp>
      <p:sp>
        <p:nvSpPr>
          <p:cNvPr id="16" name="object 10">
            <a:extLst>
              <a:ext uri="{FF2B5EF4-FFF2-40B4-BE49-F238E27FC236}">
                <a16:creationId xmlns:a16="http://schemas.microsoft.com/office/drawing/2014/main" id="{E814F030-BFDD-8A43-8DF3-98BCEE252E50}"/>
              </a:ext>
            </a:extLst>
          </p:cNvPr>
          <p:cNvSpPr txBox="1"/>
          <p:nvPr/>
        </p:nvSpPr>
        <p:spPr>
          <a:xfrm>
            <a:off x="1191183" y="5390675"/>
            <a:ext cx="2668276" cy="380873"/>
          </a:xfrm>
          <a:prstGeom prst="rect">
            <a:avLst/>
          </a:prstGeom>
        </p:spPr>
        <p:txBody>
          <a:bodyPr vert="horz" wrap="square" lIns="0" tIns="11430" rIns="0" bIns="0" rtlCol="0">
            <a:spAutoFit/>
          </a:bodyPr>
          <a:lstStyle/>
          <a:p>
            <a:pPr lvl="0" algn="ctr" defTabSz="1193566" hangingPunct="0">
              <a:defRPr/>
            </a:pP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Прием</a:t>
            </a:r>
            <a:r>
              <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шин на комиссию</a:t>
            </a:r>
          </a:p>
          <a:p>
            <a:pPr lvl="0" algn="ctr" defTabSz="1193566" hangingPunct="0">
              <a:defRPr/>
            </a:pP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от физических лиц</a:t>
            </a:r>
          </a:p>
        </p:txBody>
      </p:sp>
      <p:sp>
        <p:nvSpPr>
          <p:cNvPr id="17" name="object 10">
            <a:extLst>
              <a:ext uri="{FF2B5EF4-FFF2-40B4-BE49-F238E27FC236}">
                <a16:creationId xmlns:a16="http://schemas.microsoft.com/office/drawing/2014/main" id="{74B67CFC-E3AD-9540-990F-E1DBE70F6E83}"/>
              </a:ext>
            </a:extLst>
          </p:cNvPr>
          <p:cNvSpPr txBox="1"/>
          <p:nvPr/>
        </p:nvSpPr>
        <p:spPr>
          <a:xfrm>
            <a:off x="4498570" y="5386761"/>
            <a:ext cx="3354152" cy="380873"/>
          </a:xfrm>
          <a:prstGeom prst="rect">
            <a:avLst/>
          </a:prstGeom>
        </p:spPr>
        <p:txBody>
          <a:bodyPr vert="horz" wrap="square" lIns="0" tIns="11430" rIns="0" bIns="0" rtlCol="0">
            <a:spAutoFit/>
          </a:bodyPr>
          <a:lstStyle/>
          <a:p>
            <a:pPr lvl="0" algn="ctr" defTabSz="1193566" hangingPunct="0">
              <a:defRPr/>
            </a:pP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Возврат шин от покупателя</a:t>
            </a:r>
          </a:p>
          <a:p>
            <a:pPr lvl="0" algn="ctr" defTabSz="1193566" hangingPunct="0">
              <a:defRPr/>
            </a:pPr>
            <a:r>
              <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с утраченным кодом маркировки</a:t>
            </a:r>
          </a:p>
        </p:txBody>
      </p:sp>
      <p:pic>
        <p:nvPicPr>
          <p:cNvPr id="18" name="Picture 44">
            <a:extLst>
              <a:ext uri="{FF2B5EF4-FFF2-40B4-BE49-F238E27FC236}">
                <a16:creationId xmlns:a16="http://schemas.microsoft.com/office/drawing/2014/main" id="{D0AE3213-9103-0D41-8293-FEC442011C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8453" y="1412722"/>
            <a:ext cx="1329114" cy="1260000"/>
          </a:xfrm>
          <a:prstGeom prst="rect">
            <a:avLst/>
          </a:prstGeom>
        </p:spPr>
      </p:pic>
      <p:pic>
        <p:nvPicPr>
          <p:cNvPr id="19" name="Picture 45">
            <a:extLst>
              <a:ext uri="{FF2B5EF4-FFF2-40B4-BE49-F238E27FC236}">
                <a16:creationId xmlns:a16="http://schemas.microsoft.com/office/drawing/2014/main" id="{C1F42346-C988-FC48-B027-75B2D5BFA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8802" y="1412722"/>
            <a:ext cx="1590909" cy="1260000"/>
          </a:xfrm>
          <a:prstGeom prst="rect">
            <a:avLst/>
          </a:prstGeom>
        </p:spPr>
      </p:pic>
      <p:pic>
        <p:nvPicPr>
          <p:cNvPr id="21" name="Picture 46">
            <a:extLst>
              <a:ext uri="{FF2B5EF4-FFF2-40B4-BE49-F238E27FC236}">
                <a16:creationId xmlns:a16="http://schemas.microsoft.com/office/drawing/2014/main" id="{A4C80453-6A04-3342-A6B0-1791B448AD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6407" y="1412722"/>
            <a:ext cx="1571072" cy="1260000"/>
          </a:xfrm>
          <a:prstGeom prst="rect">
            <a:avLst/>
          </a:prstGeom>
        </p:spPr>
      </p:pic>
      <p:sp>
        <p:nvSpPr>
          <p:cNvPr id="27" name="object 10">
            <a:extLst>
              <a:ext uri="{FF2B5EF4-FFF2-40B4-BE49-F238E27FC236}">
                <a16:creationId xmlns:a16="http://schemas.microsoft.com/office/drawing/2014/main" id="{43837F19-F5FF-D442-A94F-3B09B8477F4F}"/>
              </a:ext>
            </a:extLst>
          </p:cNvPr>
          <p:cNvSpPr txBox="1"/>
          <p:nvPr/>
        </p:nvSpPr>
        <p:spPr>
          <a:xfrm>
            <a:off x="8008560" y="5386761"/>
            <a:ext cx="3354152" cy="565539"/>
          </a:xfrm>
          <a:prstGeom prst="rect">
            <a:avLst/>
          </a:prstGeom>
        </p:spPr>
        <p:txBody>
          <a:bodyPr vert="horz" wrap="square" lIns="0" tIns="11430" rIns="0" bIns="0" rtlCol="0">
            <a:spAutoFit/>
          </a:bodyPr>
          <a:lstStyle/>
          <a:p>
            <a:pPr lvl="0" algn="ctr" defTabSz="1193566" hangingPunct="0">
              <a:defRPr/>
            </a:pP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Маркировка остатков / </a:t>
            </a:r>
            <a:r>
              <a:rPr lang="ru-RU" sz="1200" b="1" dirty="0" err="1">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перемаркировка</a:t>
            </a:r>
            <a:r>
              <a:rPr lang="ru-RU" sz="1200" b="1"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 </a:t>
            </a:r>
            <a:r>
              <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например, </a:t>
            </a:r>
          </a:p>
          <a:p>
            <a:pPr lvl="0" algn="ctr" defTabSz="1193566" hangingPunct="0">
              <a:defRPr/>
            </a:pPr>
            <a:r>
              <a:rPr lang="ru-RU" sz="1200" dirty="0">
                <a:solidFill>
                  <a:srgbClr val="212121">
                    <a:lumOff val="21764"/>
                  </a:srgbClr>
                </a:solidFill>
                <a:latin typeface="Segoe UI" panose="020B0502040204020203" pitchFamily="34" charset="0"/>
                <a:ea typeface="Segoe UI" panose="020B0502040204020203" pitchFamily="34" charset="0"/>
                <a:cs typeface="Segoe UI" panose="020B0502040204020203" pitchFamily="34" charset="0"/>
                <a:sym typeface="PT Sans Caption"/>
              </a:rPr>
              <a:t>в случае утраты кода</a:t>
            </a:r>
          </a:p>
        </p:txBody>
      </p:sp>
      <p:pic>
        <p:nvPicPr>
          <p:cNvPr id="29" name="Рисунок 28" descr="Изображение выглядит как знак&#10;&#10;Автоматически созданное описание">
            <a:extLst>
              <a:ext uri="{FF2B5EF4-FFF2-40B4-BE49-F238E27FC236}">
                <a16:creationId xmlns:a16="http://schemas.microsoft.com/office/drawing/2014/main" id="{AEBBC2A1-F181-304A-95CF-CE7980C4CC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15943" y="4032278"/>
            <a:ext cx="1152000" cy="1152000"/>
          </a:xfrm>
          <a:prstGeom prst="rect">
            <a:avLst/>
          </a:prstGeom>
        </p:spPr>
      </p:pic>
      <p:pic>
        <p:nvPicPr>
          <p:cNvPr id="7" name="Рисунок 6" descr="Изображение выглядит как кружка, счетчик&#10;&#10;Автоматически созданное описание">
            <a:extLst>
              <a:ext uri="{FF2B5EF4-FFF2-40B4-BE49-F238E27FC236}">
                <a16:creationId xmlns:a16="http://schemas.microsoft.com/office/drawing/2014/main" id="{B6F50B32-713E-0B4C-957C-0813A5D99C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03271" y="3978278"/>
            <a:ext cx="1260000" cy="1260000"/>
          </a:xfrm>
          <a:prstGeom prst="rect">
            <a:avLst/>
          </a:prstGeom>
        </p:spPr>
      </p:pic>
      <p:pic>
        <p:nvPicPr>
          <p:cNvPr id="30" name="Рисунок 29" descr="Изображение выглядит как чашка, черный, кофе, сидит&#10;&#10;Автоматически созданное описание">
            <a:extLst>
              <a:ext uri="{FF2B5EF4-FFF2-40B4-BE49-F238E27FC236}">
                <a16:creationId xmlns:a16="http://schemas.microsoft.com/office/drawing/2014/main" id="{01393546-38CF-0B48-A01F-8292057EA0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66000" y="3978278"/>
            <a:ext cx="1260000" cy="1260000"/>
          </a:xfrm>
          <a:prstGeom prst="rect">
            <a:avLst/>
          </a:prstGeom>
        </p:spPr>
      </p:pic>
    </p:spTree>
    <p:extLst>
      <p:ext uri="{BB962C8B-B14F-4D97-AF65-F5344CB8AC3E}">
        <p14:creationId xmlns:p14="http://schemas.microsoft.com/office/powerpoint/2010/main" val="409700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C7FFD53C-60E7-624B-9324-D18D2DCD82D8}"/>
              </a:ext>
            </a:extLst>
          </p:cNvPr>
          <p:cNvGrpSpPr/>
          <p:nvPr/>
        </p:nvGrpSpPr>
        <p:grpSpPr>
          <a:xfrm>
            <a:off x="7554191" y="4145061"/>
            <a:ext cx="3520184" cy="973984"/>
            <a:chOff x="10188902" y="1881115"/>
            <a:chExt cx="3520184" cy="973984"/>
          </a:xfrm>
        </p:grpSpPr>
        <p:pic>
          <p:nvPicPr>
            <p:cNvPr id="107" name="Рисунок 106">
              <a:extLst>
                <a:ext uri="{FF2B5EF4-FFF2-40B4-BE49-F238E27FC236}">
                  <a16:creationId xmlns:a16="http://schemas.microsoft.com/office/drawing/2014/main" id="{CF4B6B4C-6907-0D40-9162-F23B5AF1588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0188902" y="1881115"/>
              <a:ext cx="1288372" cy="973984"/>
            </a:xfrm>
            <a:prstGeom prst="rect">
              <a:avLst/>
            </a:prstGeom>
          </p:spPr>
        </p:pic>
        <p:sp>
          <p:nvSpPr>
            <p:cNvPr id="58" name="Rectangle 24">
              <a:extLst>
                <a:ext uri="{FF2B5EF4-FFF2-40B4-BE49-F238E27FC236}">
                  <a16:creationId xmlns:a16="http://schemas.microsoft.com/office/drawing/2014/main" id="{53E7FBA5-E486-456D-8558-141A1372F4E7}"/>
                </a:ext>
              </a:extLst>
            </p:cNvPr>
            <p:cNvSpPr/>
            <p:nvPr/>
          </p:nvSpPr>
          <p:spPr>
            <a:xfrm>
              <a:off x="11823335" y="2145902"/>
              <a:ext cx="1885751" cy="3693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r>
                <a:rPr lang="ru-RU" sz="1200" b="0" dirty="0">
                  <a:latin typeface="PT Sans Caption" panose="020B0603020203020204" pitchFamily="34" charset="-52"/>
                  <a:ea typeface="PT Sans Caption" panose="020B0603020203020204" pitchFamily="34" charset="-52"/>
                </a:rPr>
                <a:t>При оптовой продаже сформировать УПД</a:t>
              </a:r>
            </a:p>
          </p:txBody>
        </p:sp>
      </p:grpSp>
      <p:cxnSp>
        <p:nvCxnSpPr>
          <p:cNvPr id="95" name="Прямая со стрелкой 94">
            <a:extLst>
              <a:ext uri="{FF2B5EF4-FFF2-40B4-BE49-F238E27FC236}">
                <a16:creationId xmlns:a16="http://schemas.microsoft.com/office/drawing/2014/main" id="{55EE6FB7-0125-C245-94F0-F860409BD7F6}"/>
              </a:ext>
            </a:extLst>
          </p:cNvPr>
          <p:cNvCxnSpPr>
            <a:cxnSpLocks/>
          </p:cNvCxnSpPr>
          <p:nvPr/>
        </p:nvCxnSpPr>
        <p:spPr>
          <a:xfrm>
            <a:off x="2081504" y="2554593"/>
            <a:ext cx="1328434" cy="0"/>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Скругленный прямоугольник 102">
            <a:extLst>
              <a:ext uri="{FF2B5EF4-FFF2-40B4-BE49-F238E27FC236}">
                <a16:creationId xmlns:a16="http://schemas.microsoft.com/office/drawing/2014/main" id="{190FA43C-EEE6-3443-AB34-FA556A8A80FD}"/>
              </a:ext>
            </a:extLst>
          </p:cNvPr>
          <p:cNvSpPr/>
          <p:nvPr/>
        </p:nvSpPr>
        <p:spPr>
          <a:xfrm>
            <a:off x="675039" y="699679"/>
            <a:ext cx="8522909" cy="90519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PT"/>
          </a:p>
        </p:txBody>
      </p:sp>
      <p:sp>
        <p:nvSpPr>
          <p:cNvPr id="104" name="TextBox 103">
            <a:extLst>
              <a:ext uri="{FF2B5EF4-FFF2-40B4-BE49-F238E27FC236}">
                <a16:creationId xmlns:a16="http://schemas.microsoft.com/office/drawing/2014/main" id="{A973FB3D-044B-F449-9D07-C3E0E29F320E}"/>
              </a:ext>
            </a:extLst>
          </p:cNvPr>
          <p:cNvSpPr txBox="1"/>
          <p:nvPr/>
        </p:nvSpPr>
        <p:spPr>
          <a:xfrm>
            <a:off x="973440" y="862103"/>
            <a:ext cx="8703854" cy="492443"/>
          </a:xfrm>
          <a:prstGeom prst="rect">
            <a:avLst/>
          </a:prstGeom>
          <a:noFill/>
        </p:spPr>
        <p:txBody>
          <a:bodyPr wrap="square" rtlCol="0">
            <a:spAutoFit/>
          </a:bodyPr>
          <a:lstStyle/>
          <a:p>
            <a:r>
              <a:rPr lang="ru-RU" sz="2600" b="1" dirty="0">
                <a:solidFill>
                  <a:srgbClr val="6D6E71"/>
                </a:solidFill>
                <a:latin typeface="Segoe UI" panose="020B0502040204020203" pitchFamily="34" charset="0"/>
                <a:ea typeface="Segoe UI" panose="020B0502040204020203" pitchFamily="34" charset="0"/>
                <a:cs typeface="Segoe UI" panose="020B0502040204020203" pitchFamily="34" charset="0"/>
              </a:rPr>
              <a:t>Что необходимо сделать участнику оборота</a:t>
            </a:r>
            <a:endParaRPr lang="ru-PT" sz="26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5" name="Рисунок 104" descr="Изображение выглядит как легкий, часы&#10;&#10;Автоматически созданное описание">
            <a:extLst>
              <a:ext uri="{FF2B5EF4-FFF2-40B4-BE49-F238E27FC236}">
                <a16:creationId xmlns:a16="http://schemas.microsoft.com/office/drawing/2014/main" id="{8F57247B-9CB4-5740-8AC2-C3BF6A261B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54191" y="5214742"/>
            <a:ext cx="1339015" cy="1213286"/>
          </a:xfrm>
          <a:prstGeom prst="rect">
            <a:avLst/>
          </a:prstGeom>
        </p:spPr>
      </p:pic>
      <p:pic>
        <p:nvPicPr>
          <p:cNvPr id="106" name="Рисунок 105">
            <a:extLst>
              <a:ext uri="{FF2B5EF4-FFF2-40B4-BE49-F238E27FC236}">
                <a16:creationId xmlns:a16="http://schemas.microsoft.com/office/drawing/2014/main" id="{6C3C5E6A-35E7-D249-BE79-FC865A8D5D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21198" y="4278175"/>
            <a:ext cx="1522951" cy="1522951"/>
          </a:xfrm>
          <a:prstGeom prst="rect">
            <a:avLst/>
          </a:prstGeom>
        </p:spPr>
      </p:pic>
      <p:pic>
        <p:nvPicPr>
          <p:cNvPr id="108" name="Рисунок 107">
            <a:extLst>
              <a:ext uri="{FF2B5EF4-FFF2-40B4-BE49-F238E27FC236}">
                <a16:creationId xmlns:a16="http://schemas.microsoft.com/office/drawing/2014/main" id="{53C6467F-85AC-3E46-BA55-7E90F4798BB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590214" y="1953888"/>
            <a:ext cx="1291363" cy="1091839"/>
          </a:xfrm>
          <a:prstGeom prst="rect">
            <a:avLst/>
          </a:prstGeom>
        </p:spPr>
      </p:pic>
      <p:grpSp>
        <p:nvGrpSpPr>
          <p:cNvPr id="12" name="Группа 11">
            <a:extLst>
              <a:ext uri="{FF2B5EF4-FFF2-40B4-BE49-F238E27FC236}">
                <a16:creationId xmlns:a16="http://schemas.microsoft.com/office/drawing/2014/main" id="{C6E7F879-78EC-3646-9C2E-313685D6AF42}"/>
              </a:ext>
            </a:extLst>
          </p:cNvPr>
          <p:cNvGrpSpPr/>
          <p:nvPr/>
        </p:nvGrpSpPr>
        <p:grpSpPr>
          <a:xfrm>
            <a:off x="6614554" y="1934692"/>
            <a:ext cx="1885751" cy="1417411"/>
            <a:chOff x="2946044" y="1848457"/>
            <a:chExt cx="1885751" cy="1417411"/>
          </a:xfrm>
        </p:grpSpPr>
        <p:sp>
          <p:nvSpPr>
            <p:cNvPr id="49" name="Rectangle 24">
              <a:extLst>
                <a:ext uri="{FF2B5EF4-FFF2-40B4-BE49-F238E27FC236}">
                  <a16:creationId xmlns:a16="http://schemas.microsoft.com/office/drawing/2014/main" id="{53E7FBA5-E486-456D-8558-141A1372F4E7}"/>
                </a:ext>
              </a:extLst>
            </p:cNvPr>
            <p:cNvSpPr/>
            <p:nvPr/>
          </p:nvSpPr>
          <p:spPr>
            <a:xfrm>
              <a:off x="2946044" y="2896536"/>
              <a:ext cx="1885751" cy="3693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pPr algn="ctr"/>
              <a:r>
                <a:rPr lang="ru-RU" sz="1200" b="0" dirty="0">
                  <a:latin typeface="PT Sans Caption" panose="020B0603020203020204" pitchFamily="34" charset="-52"/>
                  <a:ea typeface="PT Sans Caption" panose="020B0603020203020204" pitchFamily="34" charset="-52"/>
                </a:rPr>
                <a:t>Заключить договоры </a:t>
              </a:r>
            </a:p>
            <a:p>
              <a:pPr algn="ctr"/>
              <a:r>
                <a:rPr lang="ru-RU" sz="1200" b="0" dirty="0">
                  <a:latin typeface="PT Sans Caption" panose="020B0603020203020204" pitchFamily="34" charset="-52"/>
                  <a:ea typeface="PT Sans Caption" panose="020B0603020203020204" pitchFamily="34" charset="-52"/>
                </a:rPr>
                <a:t>с Оператором-ЦРПТ</a:t>
              </a:r>
            </a:p>
          </p:txBody>
        </p:sp>
        <p:pic>
          <p:nvPicPr>
            <p:cNvPr id="109" name="Рисунок 108">
              <a:extLst>
                <a:ext uri="{FF2B5EF4-FFF2-40B4-BE49-F238E27FC236}">
                  <a16:creationId xmlns:a16="http://schemas.microsoft.com/office/drawing/2014/main" id="{D8DAE7BF-F9D5-1649-B6ED-8DB6667D481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168426" y="1848457"/>
              <a:ext cx="1384337" cy="1111035"/>
            </a:xfrm>
            <a:prstGeom prst="rect">
              <a:avLst/>
            </a:prstGeom>
          </p:spPr>
        </p:pic>
      </p:grpSp>
      <p:grpSp>
        <p:nvGrpSpPr>
          <p:cNvPr id="13" name="Группа 12">
            <a:extLst>
              <a:ext uri="{FF2B5EF4-FFF2-40B4-BE49-F238E27FC236}">
                <a16:creationId xmlns:a16="http://schemas.microsoft.com/office/drawing/2014/main" id="{CBB0BBD1-F516-5E49-9FBF-9C0CA6B1DE54}"/>
              </a:ext>
            </a:extLst>
          </p:cNvPr>
          <p:cNvGrpSpPr/>
          <p:nvPr/>
        </p:nvGrpSpPr>
        <p:grpSpPr>
          <a:xfrm>
            <a:off x="344525" y="1994057"/>
            <a:ext cx="2003142" cy="1542712"/>
            <a:chOff x="303093" y="1945211"/>
            <a:chExt cx="2003142" cy="1542712"/>
          </a:xfrm>
        </p:grpSpPr>
        <p:sp>
          <p:nvSpPr>
            <p:cNvPr id="5" name="Rectangle 24">
              <a:extLst>
                <a:ext uri="{FF2B5EF4-FFF2-40B4-BE49-F238E27FC236}">
                  <a16:creationId xmlns:a16="http://schemas.microsoft.com/office/drawing/2014/main" id="{53E7FBA5-E486-456D-8558-141A1372F4E7}"/>
                </a:ext>
              </a:extLst>
            </p:cNvPr>
            <p:cNvSpPr/>
            <p:nvPr/>
          </p:nvSpPr>
          <p:spPr>
            <a:xfrm>
              <a:off x="303093" y="2933925"/>
              <a:ext cx="2003142" cy="55399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pPr algn="ctr"/>
              <a:r>
                <a:rPr lang="ru-RU" sz="1200" b="0" dirty="0">
                  <a:latin typeface="PT Sans Caption" panose="020B0603020203020204" pitchFamily="34" charset="-52"/>
                  <a:ea typeface="PT Sans Caption" panose="020B0603020203020204" pitchFamily="34" charset="-52"/>
                </a:rPr>
                <a:t>Оформить УКЭП и установить ПО для работы с УКЭП </a:t>
              </a:r>
            </a:p>
          </p:txBody>
        </p:sp>
        <p:pic>
          <p:nvPicPr>
            <p:cNvPr id="110" name="Рисунок 109">
              <a:extLst>
                <a:ext uri="{FF2B5EF4-FFF2-40B4-BE49-F238E27FC236}">
                  <a16:creationId xmlns:a16="http://schemas.microsoft.com/office/drawing/2014/main" id="{D48BE82B-EB99-EB42-A39C-D296D2BC1368}"/>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95343" y="1945211"/>
              <a:ext cx="1223960" cy="924574"/>
            </a:xfrm>
            <a:prstGeom prst="rect">
              <a:avLst/>
            </a:prstGeom>
          </p:spPr>
        </p:pic>
      </p:grpSp>
      <p:pic>
        <p:nvPicPr>
          <p:cNvPr id="111" name="Рисунок 110">
            <a:extLst>
              <a:ext uri="{FF2B5EF4-FFF2-40B4-BE49-F238E27FC236}">
                <a16:creationId xmlns:a16="http://schemas.microsoft.com/office/drawing/2014/main" id="{599694D8-334A-D14B-8F0D-47C1A682063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0079794" y="1994057"/>
            <a:ext cx="1313413" cy="992146"/>
          </a:xfrm>
          <a:prstGeom prst="rect">
            <a:avLst/>
          </a:prstGeom>
        </p:spPr>
      </p:pic>
      <p:sp>
        <p:nvSpPr>
          <p:cNvPr id="47" name="Rectangle 24">
            <a:extLst>
              <a:ext uri="{FF2B5EF4-FFF2-40B4-BE49-F238E27FC236}">
                <a16:creationId xmlns:a16="http://schemas.microsoft.com/office/drawing/2014/main" id="{53E7FBA5-E486-456D-8558-141A1372F4E7}"/>
              </a:ext>
            </a:extLst>
          </p:cNvPr>
          <p:cNvSpPr/>
          <p:nvPr/>
        </p:nvSpPr>
        <p:spPr>
          <a:xfrm>
            <a:off x="3503378" y="2986811"/>
            <a:ext cx="1662647" cy="55399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pPr algn="ctr"/>
            <a:r>
              <a:rPr lang="ru-RU" sz="1200" b="0" dirty="0">
                <a:latin typeface="PT Sans Caption" panose="020B0603020203020204" pitchFamily="34" charset="-52"/>
                <a:ea typeface="PT Sans Caption" panose="020B0603020203020204" pitchFamily="34" charset="-52"/>
              </a:rPr>
              <a:t>Зарегистрироваться </a:t>
            </a:r>
          </a:p>
          <a:p>
            <a:pPr algn="ctr"/>
            <a:r>
              <a:rPr lang="ru-RU" sz="1200" b="0" dirty="0">
                <a:latin typeface="PT Sans Caption" panose="020B0603020203020204" pitchFamily="34" charset="-52"/>
                <a:ea typeface="PT Sans Caption" panose="020B0603020203020204" pitchFamily="34" charset="-52"/>
              </a:rPr>
              <a:t>в ЛК и заполнить профиль</a:t>
            </a:r>
          </a:p>
        </p:txBody>
      </p:sp>
      <p:sp>
        <p:nvSpPr>
          <p:cNvPr id="52" name="Rectangle 24">
            <a:extLst>
              <a:ext uri="{FF2B5EF4-FFF2-40B4-BE49-F238E27FC236}">
                <a16:creationId xmlns:a16="http://schemas.microsoft.com/office/drawing/2014/main" id="{53E7FBA5-E486-456D-8558-141A1372F4E7}"/>
              </a:ext>
            </a:extLst>
          </p:cNvPr>
          <p:cNvSpPr/>
          <p:nvPr/>
        </p:nvSpPr>
        <p:spPr>
          <a:xfrm>
            <a:off x="9667709" y="2990739"/>
            <a:ext cx="2084231" cy="3693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pPr algn="ctr"/>
            <a:r>
              <a:rPr lang="ru-RU" sz="1200" b="0" dirty="0">
                <a:latin typeface="PT Sans Caption" panose="020B0603020203020204" pitchFamily="34" charset="-52"/>
                <a:ea typeface="PT Sans Caption" panose="020B0603020203020204" pitchFamily="34" charset="-52"/>
              </a:rPr>
              <a:t>Описать товарные остатки в личном кабинете</a:t>
            </a:r>
          </a:p>
        </p:txBody>
      </p:sp>
      <p:sp>
        <p:nvSpPr>
          <p:cNvPr id="56" name="Rectangle 24">
            <a:extLst>
              <a:ext uri="{FF2B5EF4-FFF2-40B4-BE49-F238E27FC236}">
                <a16:creationId xmlns:a16="http://schemas.microsoft.com/office/drawing/2014/main" id="{53E7FBA5-E486-456D-8558-141A1372F4E7}"/>
              </a:ext>
            </a:extLst>
          </p:cNvPr>
          <p:cNvSpPr/>
          <p:nvPr/>
        </p:nvSpPr>
        <p:spPr>
          <a:xfrm>
            <a:off x="3921556" y="5682810"/>
            <a:ext cx="2322178" cy="3693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pPr algn="ctr"/>
            <a:r>
              <a:rPr lang="ru-RU" sz="1200" b="0" dirty="0">
                <a:latin typeface="PT Sans Caption" panose="020B0603020203020204" pitchFamily="34" charset="-52"/>
                <a:ea typeface="PT Sans Caption" panose="020B0603020203020204" pitchFamily="34" charset="-52"/>
              </a:rPr>
              <a:t>Заказать коды, нанести их на товар и ввести в оборот</a:t>
            </a:r>
          </a:p>
        </p:txBody>
      </p:sp>
      <p:sp>
        <p:nvSpPr>
          <p:cNvPr id="60" name="Rectangle 24">
            <a:extLst>
              <a:ext uri="{FF2B5EF4-FFF2-40B4-BE49-F238E27FC236}">
                <a16:creationId xmlns:a16="http://schemas.microsoft.com/office/drawing/2014/main" id="{53E7FBA5-E486-456D-8558-141A1372F4E7}"/>
              </a:ext>
            </a:extLst>
          </p:cNvPr>
          <p:cNvSpPr/>
          <p:nvPr/>
        </p:nvSpPr>
        <p:spPr>
          <a:xfrm>
            <a:off x="9188624" y="5668821"/>
            <a:ext cx="2148649" cy="55399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r>
              <a:rPr lang="ru-RU" sz="1200" b="0" dirty="0">
                <a:latin typeface="PT Sans Caption" panose="020B0603020203020204" pitchFamily="34" charset="-52"/>
                <a:ea typeface="PT Sans Caption" panose="020B0603020203020204" pitchFamily="34" charset="-52"/>
              </a:rPr>
              <a:t>При розничной продаже вывести товар из оборота при помощи онлайн-кассы</a:t>
            </a:r>
          </a:p>
        </p:txBody>
      </p:sp>
      <p:cxnSp>
        <p:nvCxnSpPr>
          <p:cNvPr id="113" name="Прямая со стрелкой 112">
            <a:extLst>
              <a:ext uri="{FF2B5EF4-FFF2-40B4-BE49-F238E27FC236}">
                <a16:creationId xmlns:a16="http://schemas.microsoft.com/office/drawing/2014/main" id="{0790E2FF-E504-104D-9E75-1C12CA0C5AAF}"/>
              </a:ext>
            </a:extLst>
          </p:cNvPr>
          <p:cNvCxnSpPr>
            <a:cxnSpLocks/>
          </p:cNvCxnSpPr>
          <p:nvPr/>
        </p:nvCxnSpPr>
        <p:spPr>
          <a:xfrm>
            <a:off x="11527783" y="2529469"/>
            <a:ext cx="375459" cy="0"/>
          </a:xfrm>
          <a:prstGeom prst="straightConnector1">
            <a:avLst/>
          </a:prstGeom>
          <a:ln w="222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4" name="Прямая со стрелкой 113">
            <a:extLst>
              <a:ext uri="{FF2B5EF4-FFF2-40B4-BE49-F238E27FC236}">
                <a16:creationId xmlns:a16="http://schemas.microsoft.com/office/drawing/2014/main" id="{D4492BAB-FE1C-AC48-AB1B-12BB7088BEEE}"/>
              </a:ext>
            </a:extLst>
          </p:cNvPr>
          <p:cNvCxnSpPr>
            <a:cxnSpLocks/>
          </p:cNvCxnSpPr>
          <p:nvPr/>
        </p:nvCxnSpPr>
        <p:spPr>
          <a:xfrm>
            <a:off x="8550663" y="2529469"/>
            <a:ext cx="1328434" cy="0"/>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Прямая со стрелкой 114">
            <a:extLst>
              <a:ext uri="{FF2B5EF4-FFF2-40B4-BE49-F238E27FC236}">
                <a16:creationId xmlns:a16="http://schemas.microsoft.com/office/drawing/2014/main" id="{8375776E-1F8C-134F-AE54-5955691D31AF}"/>
              </a:ext>
            </a:extLst>
          </p:cNvPr>
          <p:cNvCxnSpPr>
            <a:cxnSpLocks/>
          </p:cNvCxnSpPr>
          <p:nvPr/>
        </p:nvCxnSpPr>
        <p:spPr>
          <a:xfrm>
            <a:off x="2719465" y="4999979"/>
            <a:ext cx="1328434" cy="0"/>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a:extLst>
              <a:ext uri="{FF2B5EF4-FFF2-40B4-BE49-F238E27FC236}">
                <a16:creationId xmlns:a16="http://schemas.microsoft.com/office/drawing/2014/main" id="{6DD067D1-1433-2E41-AC10-8662A480B32E}"/>
              </a:ext>
            </a:extLst>
          </p:cNvPr>
          <p:cNvCxnSpPr>
            <a:cxnSpLocks/>
          </p:cNvCxnSpPr>
          <p:nvPr/>
        </p:nvCxnSpPr>
        <p:spPr>
          <a:xfrm flipV="1">
            <a:off x="5907619" y="4630220"/>
            <a:ext cx="1533742" cy="345634"/>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a:extLst>
              <a:ext uri="{FF2B5EF4-FFF2-40B4-BE49-F238E27FC236}">
                <a16:creationId xmlns:a16="http://schemas.microsoft.com/office/drawing/2014/main" id="{64DFAB92-208A-F04C-9B9A-6F34DEEDCB83}"/>
              </a:ext>
            </a:extLst>
          </p:cNvPr>
          <p:cNvCxnSpPr>
            <a:cxnSpLocks/>
          </p:cNvCxnSpPr>
          <p:nvPr/>
        </p:nvCxnSpPr>
        <p:spPr>
          <a:xfrm>
            <a:off x="5907619" y="5169195"/>
            <a:ext cx="1533742" cy="489489"/>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Прямая со стрелкой 117">
            <a:extLst>
              <a:ext uri="{FF2B5EF4-FFF2-40B4-BE49-F238E27FC236}">
                <a16:creationId xmlns:a16="http://schemas.microsoft.com/office/drawing/2014/main" id="{F2AF58FF-1DE7-E946-95FB-E74492B5F50E}"/>
              </a:ext>
            </a:extLst>
          </p:cNvPr>
          <p:cNvCxnSpPr>
            <a:cxnSpLocks/>
          </p:cNvCxnSpPr>
          <p:nvPr/>
        </p:nvCxnSpPr>
        <p:spPr>
          <a:xfrm>
            <a:off x="5082644" y="2554593"/>
            <a:ext cx="1328434" cy="0"/>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Прямая со стрелкой 118">
            <a:extLst>
              <a:ext uri="{FF2B5EF4-FFF2-40B4-BE49-F238E27FC236}">
                <a16:creationId xmlns:a16="http://schemas.microsoft.com/office/drawing/2014/main" id="{E7218630-B014-6447-85E8-4CA51B77BF0C}"/>
              </a:ext>
            </a:extLst>
          </p:cNvPr>
          <p:cNvCxnSpPr>
            <a:cxnSpLocks/>
          </p:cNvCxnSpPr>
          <p:nvPr/>
        </p:nvCxnSpPr>
        <p:spPr>
          <a:xfrm>
            <a:off x="11892732" y="2529469"/>
            <a:ext cx="0" cy="1341720"/>
          </a:xfrm>
          <a:prstGeom prst="straightConnector1">
            <a:avLst/>
          </a:prstGeom>
          <a:ln w="222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0" name="Прямая со стрелкой 119">
            <a:extLst>
              <a:ext uri="{FF2B5EF4-FFF2-40B4-BE49-F238E27FC236}">
                <a16:creationId xmlns:a16="http://schemas.microsoft.com/office/drawing/2014/main" id="{DD454803-920D-7E43-B136-18E7F48E15C6}"/>
              </a:ext>
            </a:extLst>
          </p:cNvPr>
          <p:cNvCxnSpPr>
            <a:cxnSpLocks/>
          </p:cNvCxnSpPr>
          <p:nvPr/>
        </p:nvCxnSpPr>
        <p:spPr>
          <a:xfrm flipH="1">
            <a:off x="319107" y="3871189"/>
            <a:ext cx="11584137" cy="0"/>
          </a:xfrm>
          <a:prstGeom prst="straightConnector1">
            <a:avLst/>
          </a:prstGeom>
          <a:ln w="222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1" name="Прямая со стрелкой 120">
            <a:extLst>
              <a:ext uri="{FF2B5EF4-FFF2-40B4-BE49-F238E27FC236}">
                <a16:creationId xmlns:a16="http://schemas.microsoft.com/office/drawing/2014/main" id="{DAD2F34F-9BB7-624B-A545-90353B79D080}"/>
              </a:ext>
            </a:extLst>
          </p:cNvPr>
          <p:cNvCxnSpPr>
            <a:cxnSpLocks/>
          </p:cNvCxnSpPr>
          <p:nvPr/>
        </p:nvCxnSpPr>
        <p:spPr>
          <a:xfrm>
            <a:off x="319107" y="3867261"/>
            <a:ext cx="0" cy="1132718"/>
          </a:xfrm>
          <a:prstGeom prst="straightConnector1">
            <a:avLst/>
          </a:prstGeom>
          <a:ln w="222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pic>
        <p:nvPicPr>
          <p:cNvPr id="35" name="Рисунок 34">
            <a:extLst>
              <a:ext uri="{FF2B5EF4-FFF2-40B4-BE49-F238E27FC236}">
                <a16:creationId xmlns:a16="http://schemas.microsoft.com/office/drawing/2014/main" id="{1B1E8B69-A154-40A0-BC02-50619803B538}"/>
              </a:ext>
            </a:extLst>
          </p:cNvPr>
          <p:cNvPicPr>
            <a:picLocks noChangeAspect="1"/>
          </p:cNvPicPr>
          <p:nvPr/>
        </p:nvPicPr>
        <p:blipFill rotWithShape="1">
          <a:blip r:embed="rId9"/>
          <a:srcRect r="-8" b="-8"/>
          <a:stretch/>
        </p:blipFill>
        <p:spPr>
          <a:xfrm>
            <a:off x="1208549" y="4319694"/>
            <a:ext cx="1328434" cy="132843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36" name="Rectangle 24">
            <a:extLst>
              <a:ext uri="{FF2B5EF4-FFF2-40B4-BE49-F238E27FC236}">
                <a16:creationId xmlns:a16="http://schemas.microsoft.com/office/drawing/2014/main" id="{16B00F58-5406-41BE-9DBF-9D72A01FC996}"/>
              </a:ext>
            </a:extLst>
          </p:cNvPr>
          <p:cNvSpPr/>
          <p:nvPr/>
        </p:nvSpPr>
        <p:spPr>
          <a:xfrm>
            <a:off x="903166" y="5668821"/>
            <a:ext cx="2084231" cy="3693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2200" b="1">
                <a:solidFill>
                  <a:srgbClr val="58595B"/>
                </a:solidFill>
              </a:defRPr>
            </a:lvl1pPr>
          </a:lstStyle>
          <a:p>
            <a:pPr algn="ctr"/>
            <a:r>
              <a:rPr lang="ru-RU" sz="1200" b="0" dirty="0">
                <a:latin typeface="PT Sans Caption" panose="020B0603020203020204" pitchFamily="34" charset="-52"/>
                <a:ea typeface="PT Sans Caption" panose="020B0603020203020204" pitchFamily="34" charset="-52"/>
              </a:rPr>
              <a:t>Пополнить баланс лицевого счета</a:t>
            </a:r>
          </a:p>
        </p:txBody>
      </p:sp>
      <p:cxnSp>
        <p:nvCxnSpPr>
          <p:cNvPr id="37" name="Прямая со стрелкой 36">
            <a:extLst>
              <a:ext uri="{FF2B5EF4-FFF2-40B4-BE49-F238E27FC236}">
                <a16:creationId xmlns:a16="http://schemas.microsoft.com/office/drawing/2014/main" id="{7547130E-EDE9-4FCA-A5E9-96DD23B9B500}"/>
              </a:ext>
            </a:extLst>
          </p:cNvPr>
          <p:cNvCxnSpPr>
            <a:cxnSpLocks/>
          </p:cNvCxnSpPr>
          <p:nvPr/>
        </p:nvCxnSpPr>
        <p:spPr>
          <a:xfrm>
            <a:off x="333970" y="4999979"/>
            <a:ext cx="569196" cy="0"/>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Прямоугольник 33">
            <a:extLst>
              <a:ext uri="{FF2B5EF4-FFF2-40B4-BE49-F238E27FC236}">
                <a16:creationId xmlns:a16="http://schemas.microsoft.com/office/drawing/2014/main" id="{5C65468E-2770-47A6-9F14-401CA72709EF}"/>
              </a:ext>
            </a:extLst>
          </p:cNvPr>
          <p:cNvSpPr/>
          <p:nvPr/>
        </p:nvSpPr>
        <p:spPr>
          <a:xfrm>
            <a:off x="192510" y="6101171"/>
            <a:ext cx="2830424" cy="639289"/>
          </a:xfrm>
          <a:prstGeom prst="rect">
            <a:avLst/>
          </a:prstGeom>
          <a:noFill/>
          <a:ln w="19050">
            <a:solidFill>
              <a:srgbClr val="F6F42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p>
        </p:txBody>
      </p:sp>
      <p:sp>
        <p:nvSpPr>
          <p:cNvPr id="39" name="Прямоугольник 38">
            <a:extLst>
              <a:ext uri="{FF2B5EF4-FFF2-40B4-BE49-F238E27FC236}">
                <a16:creationId xmlns:a16="http://schemas.microsoft.com/office/drawing/2014/main" id="{CF9D7DF1-166B-4C12-B291-E050D3806FEC}"/>
              </a:ext>
            </a:extLst>
          </p:cNvPr>
          <p:cNvSpPr/>
          <p:nvPr/>
        </p:nvSpPr>
        <p:spPr>
          <a:xfrm>
            <a:off x="255573" y="6179766"/>
            <a:ext cx="2830424" cy="49887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3341" tIns="46671" rIns="93341" bIns="46671"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ru-RU" sz="1200" b="1" dirty="0">
                <a:solidFill>
                  <a:srgbClr val="58595B"/>
                </a:solidFill>
                <a:latin typeface="PT Sans Caption" panose="020B0603020203020204"/>
              </a:rPr>
              <a:t>Для регистрации в ГИС МТ </a:t>
            </a:r>
            <a:r>
              <a:rPr lang="ru-RU" sz="1200" dirty="0">
                <a:solidFill>
                  <a:srgbClr val="58595B"/>
                </a:solidFill>
                <a:latin typeface="PT Sans Caption" panose="020B0603020203020204"/>
              </a:rPr>
              <a:t>перейдите на сайт </a:t>
            </a:r>
            <a:r>
              <a:rPr lang="en-US" sz="1200" dirty="0" err="1">
                <a:solidFill>
                  <a:schemeClr val="bg2">
                    <a:lumMod val="25000"/>
                  </a:schemeClr>
                </a:solidFill>
                <a:hlinkClick r:id="rId10">
                  <a:extLst>
                    <a:ext uri="{A12FA001-AC4F-418D-AE19-62706E023703}">
                      <ahyp:hlinkClr xmlns="" xmlns:ahyp="http://schemas.microsoft.com/office/drawing/2018/hyperlinkcolor" val="tx"/>
                    </a:ext>
                  </a:extLst>
                </a:hlinkClick>
              </a:rPr>
              <a:t>markirovka</a:t>
            </a:r>
            <a:r>
              <a:rPr lang="ru-RU" sz="1200" dirty="0">
                <a:solidFill>
                  <a:schemeClr val="bg2">
                    <a:lumMod val="25000"/>
                  </a:schemeClr>
                </a:solidFill>
                <a:latin typeface="PT Sans Caption" panose="020B0603020203020204"/>
                <a:hlinkClick r:id="rId10">
                  <a:extLst>
                    <a:ext uri="{A12FA001-AC4F-418D-AE19-62706E023703}">
                      <ahyp:hlinkClr xmlns="" xmlns:ahyp="http://schemas.microsoft.com/office/drawing/2018/hyperlinkcolor" val="tx"/>
                    </a:ext>
                  </a:extLst>
                </a:hlinkClick>
              </a:rPr>
              <a:t>.</a:t>
            </a:r>
            <a:r>
              <a:rPr lang="en-US" sz="1200" dirty="0" err="1">
                <a:solidFill>
                  <a:schemeClr val="bg2">
                    <a:lumMod val="25000"/>
                  </a:schemeClr>
                </a:solidFill>
                <a:hlinkClick r:id="rId10">
                  <a:extLst>
                    <a:ext uri="{A12FA001-AC4F-418D-AE19-62706E023703}">
                      <ahyp:hlinkClr xmlns="" xmlns:ahyp="http://schemas.microsoft.com/office/drawing/2018/hyperlinkcolor" val="tx"/>
                    </a:ext>
                  </a:extLst>
                </a:hlinkClick>
              </a:rPr>
              <a:t>crpt</a:t>
            </a:r>
            <a:r>
              <a:rPr lang="ru-RU" sz="1200" dirty="0">
                <a:solidFill>
                  <a:schemeClr val="bg2">
                    <a:lumMod val="25000"/>
                  </a:schemeClr>
                </a:solidFill>
                <a:latin typeface="PT Sans Caption" panose="020B0603020203020204"/>
                <a:hlinkClick r:id="rId10">
                  <a:extLst>
                    <a:ext uri="{A12FA001-AC4F-418D-AE19-62706E023703}">
                      <ahyp:hlinkClr xmlns="" xmlns:ahyp="http://schemas.microsoft.com/office/drawing/2018/hyperlinkcolor" val="tx"/>
                    </a:ext>
                  </a:extLst>
                </a:hlinkClick>
              </a:rPr>
              <a:t>.</a:t>
            </a:r>
            <a:r>
              <a:rPr lang="en-US" sz="1200" dirty="0" err="1">
                <a:solidFill>
                  <a:schemeClr val="bg2">
                    <a:lumMod val="25000"/>
                  </a:schemeClr>
                </a:solidFill>
                <a:hlinkClick r:id="rId10">
                  <a:extLst>
                    <a:ext uri="{A12FA001-AC4F-418D-AE19-62706E023703}">
                      <ahyp:hlinkClr xmlns="" xmlns:ahyp="http://schemas.microsoft.com/office/drawing/2018/hyperlinkcolor" val="tx"/>
                    </a:ext>
                  </a:extLst>
                </a:hlinkClick>
              </a:rPr>
              <a:t>ru</a:t>
            </a:r>
            <a:endParaRPr lang="ru-RU" sz="1200" dirty="0">
              <a:solidFill>
                <a:schemeClr val="bg2">
                  <a:lumMod val="25000"/>
                </a:schemeClr>
              </a:solidFill>
              <a:latin typeface="PT Sans Caption" panose="020B0603020203020204"/>
            </a:endParaRPr>
          </a:p>
        </p:txBody>
      </p:sp>
      <p:sp>
        <p:nvSpPr>
          <p:cNvPr id="40" name="Овал 39">
            <a:extLst>
              <a:ext uri="{FF2B5EF4-FFF2-40B4-BE49-F238E27FC236}">
                <a16:creationId xmlns:a16="http://schemas.microsoft.com/office/drawing/2014/main" id="{755688C0-3FA0-4C11-947F-7E9075DF7C63}"/>
              </a:ext>
            </a:extLst>
          </p:cNvPr>
          <p:cNvSpPr/>
          <p:nvPr/>
        </p:nvSpPr>
        <p:spPr>
          <a:xfrm>
            <a:off x="80796" y="5962727"/>
            <a:ext cx="252248" cy="252248"/>
          </a:xfrm>
          <a:prstGeom prst="ellipse">
            <a:avLst/>
          </a:prstGeom>
          <a:solidFill>
            <a:srgbClr val="F6F42E"/>
          </a:solidFill>
          <a:ln w="1905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2000" b="1" dirty="0">
                <a:solidFill>
                  <a:srgbClr val="58595B"/>
                </a:solidFill>
              </a:rPr>
              <a:t>!</a:t>
            </a:r>
          </a:p>
        </p:txBody>
      </p:sp>
    </p:spTree>
    <p:extLst>
      <p:ext uri="{BB962C8B-B14F-4D97-AF65-F5344CB8AC3E}">
        <p14:creationId xmlns:p14="http://schemas.microsoft.com/office/powerpoint/2010/main" val="229811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9838316" y="3035265"/>
            <a:ext cx="1459175" cy="1102254"/>
          </a:xfrm>
          <a:prstGeom prst="rect">
            <a:avLst/>
          </a:prstGeom>
        </p:spPr>
      </p:pic>
      <p:pic>
        <p:nvPicPr>
          <p:cNvPr id="6" name="Рисунок 5">
            <a:extLst>
              <a:ext uri="{FF2B5EF4-FFF2-40B4-BE49-F238E27FC236}">
                <a16:creationId xmlns:a16="http://schemas.microsoft.com/office/drawing/2014/main" id="{A1E60C27-B4F9-FF4D-94B5-FEC20FE7F9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97793" y="2824210"/>
            <a:ext cx="1292236" cy="1231568"/>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DA652D86-E6BA-BA4C-BBA5-0E2B9CB7B0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44917" y="2994640"/>
            <a:ext cx="1428169" cy="1146212"/>
          </a:xfrm>
          <a:prstGeom prst="rect">
            <a:avLst/>
          </a:prstGeom>
        </p:spPr>
      </p:pic>
      <p:pic>
        <p:nvPicPr>
          <p:cNvPr id="13" name="Рисунок 12" descr="Изображение выглядит как игрушка&#10;&#10;Автоматически созданное описание">
            <a:extLst>
              <a:ext uri="{FF2B5EF4-FFF2-40B4-BE49-F238E27FC236}">
                <a16:creationId xmlns:a16="http://schemas.microsoft.com/office/drawing/2014/main" id="{848C531F-5721-144F-91F3-BF34351CF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410" y="2685077"/>
            <a:ext cx="1559555" cy="1559555"/>
          </a:xfrm>
          <a:prstGeom prst="rect">
            <a:avLst/>
          </a:prstGeom>
        </p:spPr>
      </p:pic>
      <p:sp>
        <p:nvSpPr>
          <p:cNvPr id="35" name="TextBox 34">
            <a:extLst>
              <a:ext uri="{FF2B5EF4-FFF2-40B4-BE49-F238E27FC236}">
                <a16:creationId xmlns:a16="http://schemas.microsoft.com/office/drawing/2014/main" id="{E8AF9BFF-1127-DB41-B850-8311AD395CB1}"/>
              </a:ext>
            </a:extLst>
          </p:cNvPr>
          <p:cNvSpPr txBox="1"/>
          <p:nvPr/>
        </p:nvSpPr>
        <p:spPr>
          <a:xfrm>
            <a:off x="5760675" y="4164766"/>
            <a:ext cx="2425322" cy="307777"/>
          </a:xfrm>
          <a:prstGeom prst="rect">
            <a:avLst/>
          </a:prstGeom>
          <a:noFill/>
        </p:spPr>
        <p:txBody>
          <a:bodyPr wrap="square" rtlCol="0">
            <a:spAutoFit/>
          </a:bodyPr>
          <a:lstStyle/>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ОНЛАЙН КАССА</a:t>
            </a:r>
            <a:endParaRPr lang="ru-PT"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1F17E519-CD1C-B948-AC5E-72F0E7BBE090}"/>
              </a:ext>
            </a:extLst>
          </p:cNvPr>
          <p:cNvSpPr txBox="1"/>
          <p:nvPr/>
        </p:nvSpPr>
        <p:spPr>
          <a:xfrm>
            <a:off x="3864063" y="4193125"/>
            <a:ext cx="2425321" cy="523220"/>
          </a:xfrm>
          <a:prstGeom prst="rect">
            <a:avLst/>
          </a:prstGeom>
          <a:noFill/>
        </p:spPr>
        <p:txBody>
          <a:bodyPr wrap="square" rtlCol="0">
            <a:spAutoFit/>
          </a:bodyPr>
          <a:lstStyle/>
          <a:p>
            <a:pPr algn="ctr"/>
            <a:r>
              <a:rPr lang="en-US"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2D </a:t>
            </a: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СКАНЕР </a:t>
            </a:r>
          </a:p>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ШТРИХКОДА</a:t>
            </a:r>
            <a:endParaRPr lang="ru-PT"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37" name="TextBox 36">
            <a:extLst>
              <a:ext uri="{FF2B5EF4-FFF2-40B4-BE49-F238E27FC236}">
                <a16:creationId xmlns:a16="http://schemas.microsoft.com/office/drawing/2014/main" id="{62661487-90CD-8346-A494-34230407DC85}"/>
              </a:ext>
            </a:extLst>
          </p:cNvPr>
          <p:cNvSpPr txBox="1"/>
          <p:nvPr/>
        </p:nvSpPr>
        <p:spPr>
          <a:xfrm>
            <a:off x="1986531" y="4164766"/>
            <a:ext cx="2425322" cy="307777"/>
          </a:xfrm>
          <a:prstGeom prst="rect">
            <a:avLst/>
          </a:prstGeom>
          <a:noFill/>
        </p:spPr>
        <p:txBody>
          <a:bodyPr wrap="square" rtlCol="0">
            <a:spAutoFit/>
          </a:bodyPr>
          <a:lstStyle/>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ПРИНТЕР</a:t>
            </a:r>
            <a:endParaRPr lang="ru-PT"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97D7DA9A-FB04-4D49-AA46-7A02DE7E8A97}"/>
              </a:ext>
            </a:extLst>
          </p:cNvPr>
          <p:cNvSpPr txBox="1"/>
          <p:nvPr/>
        </p:nvSpPr>
        <p:spPr>
          <a:xfrm>
            <a:off x="9430656" y="4170529"/>
            <a:ext cx="2425318" cy="954107"/>
          </a:xfrm>
          <a:prstGeom prst="rect">
            <a:avLst/>
          </a:prstGeom>
          <a:noFill/>
        </p:spPr>
        <p:txBody>
          <a:bodyPr wrap="square" rtlCol="0">
            <a:spAutoFit/>
          </a:bodyPr>
          <a:lstStyle/>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ИНТЕГРАЦИЯ С ЛК</a:t>
            </a:r>
          </a:p>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САМОСТОЯТЕЛЬНО</a:t>
            </a:r>
          </a:p>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ИЛИ ЧЕРЕЗ ИНТЕГРАТОРА</a:t>
            </a:r>
            <a:endParaRPr lang="ru-PT"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0FCD7519-C8FB-9847-8A6E-CD0B466B4358}"/>
              </a:ext>
            </a:extLst>
          </p:cNvPr>
          <p:cNvSpPr txBox="1"/>
          <p:nvPr/>
        </p:nvSpPr>
        <p:spPr>
          <a:xfrm>
            <a:off x="296160" y="4249844"/>
            <a:ext cx="2425319" cy="954107"/>
          </a:xfrm>
          <a:prstGeom prst="rect">
            <a:avLst/>
          </a:prstGeom>
          <a:noFill/>
        </p:spPr>
        <p:txBody>
          <a:bodyPr wrap="square" rtlCol="0">
            <a:spAutoFit/>
          </a:bodyPr>
          <a:lstStyle/>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УСИЛЕННАЯ</a:t>
            </a:r>
          </a:p>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КВАЛИФИЦИРОВАННАЯ</a:t>
            </a:r>
          </a:p>
          <a:p>
            <a:pPr algn="ctr"/>
            <a:r>
              <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ЭЛЕКТРОННАЯ</a:t>
            </a:r>
          </a:p>
          <a:p>
            <a:pPr algn="ctr"/>
            <a:r>
              <a:rPr lang="ru-PT" sz="1400" b="1" dirty="0">
                <a:solidFill>
                  <a:srgbClr val="6D6E71"/>
                </a:solidFill>
                <a:latin typeface="Segoe UI" panose="020B0502040204020203" pitchFamily="34" charset="0"/>
                <a:ea typeface="Segoe UI" panose="020B0502040204020203" pitchFamily="34" charset="0"/>
                <a:cs typeface="Segoe UI" panose="020B0502040204020203" pitchFamily="34" charset="0"/>
              </a:rPr>
              <a:t>ПОДПИСЬ</a:t>
            </a:r>
            <a:endParaRPr lang="ru-RU" sz="14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0ABFF267-DD4E-B54A-AE95-0554131CE023}"/>
              </a:ext>
            </a:extLst>
          </p:cNvPr>
          <p:cNvSpPr txBox="1"/>
          <p:nvPr/>
        </p:nvSpPr>
        <p:spPr>
          <a:xfrm>
            <a:off x="7943263" y="4164766"/>
            <a:ext cx="1754756" cy="738664"/>
          </a:xfrm>
          <a:prstGeom prst="rect">
            <a:avLst/>
          </a:prstGeom>
          <a:noFill/>
        </p:spPr>
        <p:txBody>
          <a:bodyPr wrap="square" rtlCol="0">
            <a:spAutoFit/>
          </a:bodyPr>
          <a:lstStyle/>
          <a:p>
            <a:pPr lvl="0" algn="ctr" defTabSz="1193566" hangingPunct="0">
              <a:defRPr/>
            </a:pPr>
            <a:r>
              <a:rPr lang="ru-RU" sz="1400" b="1" dirty="0">
                <a:solidFill>
                  <a:srgbClr val="6D6E71"/>
                </a:solidFill>
                <a:latin typeface="Segoe UI" panose="020B0502040204020203" pitchFamily="34" charset="0"/>
                <a:cs typeface="Segoe UI" panose="020B0502040204020203" pitchFamily="34" charset="0"/>
                <a:sym typeface="PT Sans Caption"/>
              </a:rPr>
              <a:t>ПОДКЛЮЧЕНИЕ ЭДО ИЛИ </a:t>
            </a:r>
          </a:p>
          <a:p>
            <a:pPr lvl="0" algn="ctr" defTabSz="1193566" hangingPunct="0">
              <a:defRPr/>
            </a:pPr>
            <a:r>
              <a:rPr lang="ru-RU" sz="1400" b="1" dirty="0">
                <a:solidFill>
                  <a:srgbClr val="6D6E71"/>
                </a:solidFill>
                <a:latin typeface="Segoe UI" panose="020B0502040204020203" pitchFamily="34" charset="0"/>
                <a:cs typeface="Segoe UI" panose="020B0502040204020203" pitchFamily="34" charset="0"/>
                <a:sym typeface="PT Sans Caption"/>
              </a:rPr>
              <a:t>ЭДО-ЛАЙТ</a:t>
            </a:r>
          </a:p>
        </p:txBody>
      </p:sp>
      <p:sp>
        <p:nvSpPr>
          <p:cNvPr id="42" name="Скругленный прямоугольник 41">
            <a:extLst>
              <a:ext uri="{FF2B5EF4-FFF2-40B4-BE49-F238E27FC236}">
                <a16:creationId xmlns:a16="http://schemas.microsoft.com/office/drawing/2014/main" id="{C81B1CA6-B78D-D449-882D-8BA28DB4D1F1}"/>
              </a:ext>
            </a:extLst>
          </p:cNvPr>
          <p:cNvSpPr/>
          <p:nvPr/>
        </p:nvSpPr>
        <p:spPr>
          <a:xfrm>
            <a:off x="675039" y="699679"/>
            <a:ext cx="7376761" cy="90519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PT"/>
          </a:p>
        </p:txBody>
      </p:sp>
      <p:sp>
        <p:nvSpPr>
          <p:cNvPr id="43" name="TextBox 42">
            <a:extLst>
              <a:ext uri="{FF2B5EF4-FFF2-40B4-BE49-F238E27FC236}">
                <a16:creationId xmlns:a16="http://schemas.microsoft.com/office/drawing/2014/main" id="{0E8AB130-4E1E-1440-94F3-F733C9520B3E}"/>
              </a:ext>
            </a:extLst>
          </p:cNvPr>
          <p:cNvSpPr txBox="1"/>
          <p:nvPr/>
        </p:nvSpPr>
        <p:spPr>
          <a:xfrm>
            <a:off x="973440" y="862103"/>
            <a:ext cx="6583060" cy="492443"/>
          </a:xfrm>
          <a:prstGeom prst="rect">
            <a:avLst/>
          </a:prstGeom>
          <a:noFill/>
        </p:spPr>
        <p:txBody>
          <a:bodyPr wrap="square" rtlCol="0">
            <a:spAutoFit/>
          </a:bodyPr>
          <a:lstStyle/>
          <a:p>
            <a:r>
              <a:rPr lang="ru-RU" sz="2600" b="1" dirty="0">
                <a:solidFill>
                  <a:srgbClr val="6D6E71"/>
                </a:solidFill>
                <a:latin typeface="Segoe UI" panose="020B0502040204020203" pitchFamily="34" charset="0"/>
                <a:ea typeface="Segoe UI" panose="020B0502040204020203" pitchFamily="34" charset="0"/>
                <a:cs typeface="Segoe UI" panose="020B0502040204020203" pitchFamily="34" charset="0"/>
              </a:rPr>
              <a:t>Что понадобится участнику оборота</a:t>
            </a:r>
            <a:endParaRPr lang="ru-PT" sz="2600" b="1" dirty="0">
              <a:solidFill>
                <a:srgbClr val="6D6E71"/>
              </a:solidFill>
              <a:latin typeface="Segoe UI" panose="020B0502040204020203" pitchFamily="34" charset="0"/>
              <a:ea typeface="Segoe UI" panose="020B0502040204020203" pitchFamily="34" charset="0"/>
              <a:cs typeface="Segoe UI" panose="020B0502040204020203" pitchFamily="34" charset="0"/>
            </a:endParaRPr>
          </a:p>
        </p:txBody>
      </p:sp>
      <p:pic>
        <p:nvPicPr>
          <p:cNvPr id="44" name="Рисунок 43">
            <a:extLst>
              <a:ext uri="{FF2B5EF4-FFF2-40B4-BE49-F238E27FC236}">
                <a16:creationId xmlns:a16="http://schemas.microsoft.com/office/drawing/2014/main" id="{4C2513C1-5866-3341-94D6-97F82C824AC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864708" y="3050407"/>
            <a:ext cx="1297178" cy="979882"/>
          </a:xfrm>
          <a:prstGeom prst="rect">
            <a:avLst/>
          </a:prstGeom>
        </p:spPr>
      </p:pic>
      <p:pic>
        <p:nvPicPr>
          <p:cNvPr id="3" name="Рисунок 2">
            <a:extLst>
              <a:ext uri="{FF2B5EF4-FFF2-40B4-BE49-F238E27FC236}">
                <a16:creationId xmlns:a16="http://schemas.microsoft.com/office/drawing/2014/main" id="{6074975D-91AB-4375-9595-A35DF7189CD1}"/>
              </a:ext>
            </a:extLst>
          </p:cNvPr>
          <p:cNvPicPr>
            <a:picLocks noChangeAspect="1"/>
          </p:cNvPicPr>
          <p:nvPr/>
        </p:nvPicPr>
        <p:blipFill>
          <a:blip r:embed="rId7"/>
          <a:stretch>
            <a:fillRect/>
          </a:stretch>
        </p:blipFill>
        <p:spPr>
          <a:xfrm>
            <a:off x="7810697" y="2680351"/>
            <a:ext cx="2019887" cy="1429921"/>
          </a:xfrm>
          <a:prstGeom prst="rect">
            <a:avLst/>
          </a:prstGeom>
        </p:spPr>
      </p:pic>
    </p:spTree>
    <p:extLst>
      <p:ext uri="{BB962C8B-B14F-4D97-AF65-F5344CB8AC3E}">
        <p14:creationId xmlns:p14="http://schemas.microsoft.com/office/powerpoint/2010/main" val="1448079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Объект 39" hidden="1">
            <a:extLst>
              <a:ext uri="{FF2B5EF4-FFF2-40B4-BE49-F238E27FC236}">
                <a16:creationId xmlns:a16="http://schemas.microsoft.com/office/drawing/2014/main" id="{BA8EB690-7F9C-4602-909D-0C90CE911C0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13" name="Слайд think-cell" r:id="rId13" imgW="624" imgH="635" progId="TCLayout.ActiveDocument.1">
                  <p:embed/>
                </p:oleObj>
              </mc:Choice>
              <mc:Fallback>
                <p:oleObj name="Слайд think-cell" r:id="rId13" imgW="624" imgH="635" progId="TCLayout.ActiveDocument.1">
                  <p:embed/>
                  <p:pic>
                    <p:nvPicPr>
                      <p:cNvPr id="40" name="Объект 39" hidden="1">
                        <a:extLst>
                          <a:ext uri="{FF2B5EF4-FFF2-40B4-BE49-F238E27FC236}">
                            <a16:creationId xmlns:a16="http://schemas.microsoft.com/office/drawing/2014/main" id="{BA8EB690-7F9C-4602-909D-0C90CE911C0B}"/>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9" name="Прямоугольник 8" hidden="1">
            <a:extLst>
              <a:ext uri="{FF2B5EF4-FFF2-40B4-BE49-F238E27FC236}">
                <a16:creationId xmlns:a16="http://schemas.microsoft.com/office/drawing/2014/main" id="{63DDDB13-7E5B-41C1-9376-75E8EEA795B2}"/>
              </a:ext>
            </a:extLst>
          </p:cNvPr>
          <p:cNvSpPr/>
          <p:nvPr>
            <p:custDataLst>
              <p:tags r:id="rId3"/>
            </p:custDataLst>
          </p:nvPr>
        </p:nvSpPr>
        <p:spPr>
          <a:xfrm>
            <a:off x="0" y="0"/>
            <a:ext cx="158750" cy="158750"/>
          </a:xfrm>
          <a:prstGeom prst="rect">
            <a:avLst/>
          </a:prstGeom>
          <a:solidFill>
            <a:srgbClr val="595959"/>
          </a:solidFill>
          <a:ln w="9525" cap="rnd" cmpd="sng" algn="ctr">
            <a:solidFill>
              <a:srgbClr val="59595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ru-RU" sz="2400" dirty="0">
              <a:solidFill>
                <a:srgbClr val="FFFFFF"/>
              </a:solidFill>
              <a:latin typeface="PT Sans Caption" panose="020B0603020203020204" pitchFamily="34" charset="-52"/>
              <a:ea typeface="+mj-ea"/>
              <a:cs typeface="+mj-cs"/>
              <a:sym typeface="PT Sans Caption" panose="020B0603020203020204" pitchFamily="34" charset="-52"/>
            </a:endParaRPr>
          </a:p>
        </p:txBody>
      </p:sp>
      <p:sp>
        <p:nvSpPr>
          <p:cNvPr id="2" name="Заголовок 1">
            <a:extLst>
              <a:ext uri="{FF2B5EF4-FFF2-40B4-BE49-F238E27FC236}">
                <a16:creationId xmlns:a16="http://schemas.microsoft.com/office/drawing/2014/main" id="{0FC419DC-B3A3-A34D-B2B4-D3CE370A4C10}"/>
              </a:ext>
            </a:extLst>
          </p:cNvPr>
          <p:cNvSpPr>
            <a:spLocks noGrp="1"/>
          </p:cNvSpPr>
          <p:nvPr>
            <p:ph type="title"/>
          </p:nvPr>
        </p:nvSpPr>
        <p:spPr>
          <a:xfrm>
            <a:off x="906224" y="134653"/>
            <a:ext cx="10927000" cy="886397"/>
          </a:xfrm>
        </p:spPr>
        <p:txBody>
          <a:bodyPr vert="horz" wrap="square" lIns="0" tIns="0" rIns="0" bIns="0" rtlCol="0" anchor="ctr">
            <a:spAutoFit/>
          </a:bodyPr>
          <a:lstStyle/>
          <a:p>
            <a:pPr algn="ctr"/>
            <a:r>
              <a:rPr lang="ru-RU" sz="3200" b="1" dirty="0">
                <a:latin typeface="+mj-lt"/>
              </a:rPr>
              <a:t>Статистика регистраций участников оборота ТГ «Шины»</a:t>
            </a:r>
            <a:br>
              <a:rPr lang="ru-RU" sz="3200" b="1" dirty="0">
                <a:latin typeface="+mj-lt"/>
              </a:rPr>
            </a:br>
            <a:r>
              <a:rPr lang="ru-RU" sz="3200" b="1" dirty="0">
                <a:latin typeface="+mj-lt"/>
              </a:rPr>
              <a:t>по состоянию на 11</a:t>
            </a:r>
            <a:r>
              <a:rPr lang="ru-RU" sz="3200" b="1" dirty="0"/>
              <a:t>.0</a:t>
            </a:r>
            <a:r>
              <a:rPr lang="en-US" sz="3200" b="1" dirty="0"/>
              <a:t>8</a:t>
            </a:r>
            <a:r>
              <a:rPr lang="ru-RU" sz="3200" b="1" dirty="0">
                <a:latin typeface="+mj-lt"/>
              </a:rPr>
              <a:t>.20</a:t>
            </a:r>
          </a:p>
        </p:txBody>
      </p:sp>
      <p:sp>
        <p:nvSpPr>
          <p:cNvPr id="5" name="ee4pHeader2">
            <a:extLst>
              <a:ext uri="{FF2B5EF4-FFF2-40B4-BE49-F238E27FC236}">
                <a16:creationId xmlns:a16="http://schemas.microsoft.com/office/drawing/2014/main" id="{1A6D5E68-A85F-B341-A2F0-C1C40D441855}"/>
              </a:ext>
            </a:extLst>
          </p:cNvPr>
          <p:cNvSpPr txBox="1"/>
          <p:nvPr/>
        </p:nvSpPr>
        <p:spPr>
          <a:xfrm>
            <a:off x="1039072" y="2620207"/>
            <a:ext cx="2752830" cy="215444"/>
          </a:xfrm>
          <a:prstGeom prst="rect">
            <a:avLst/>
          </a:prstGeom>
          <a:noFill/>
          <a:ln cap="rnd">
            <a:noFill/>
          </a:ln>
        </p:spPr>
        <p:txBody>
          <a:bodyPr vert="horz" wrap="square" lIns="0" tIns="0" rIns="0" bIns="0" rtlCol="0" anchor="b" anchorCtr="0">
            <a:spAutoFit/>
          </a:bodyPr>
          <a:lstStyle/>
          <a:p>
            <a:pPr marL="0" lvl="3" algn="ctr"/>
            <a:r>
              <a:rPr lang="ru-RU" sz="1400" b="1" dirty="0">
                <a:solidFill>
                  <a:srgbClr val="595959">
                    <a:lumMod val="100000"/>
                  </a:srgbClr>
                </a:solidFill>
                <a:latin typeface="PT Sans" panose="020B0503020203020204" pitchFamily="34" charset="0"/>
              </a:rPr>
              <a:t>Импортеры</a:t>
            </a:r>
          </a:p>
        </p:txBody>
      </p:sp>
      <p:cxnSp>
        <p:nvCxnSpPr>
          <p:cNvPr id="6" name="Straight Connector 334">
            <a:extLst>
              <a:ext uri="{FF2B5EF4-FFF2-40B4-BE49-F238E27FC236}">
                <a16:creationId xmlns:a16="http://schemas.microsoft.com/office/drawing/2014/main" id="{F09424AD-C099-B046-B6ED-7EBFB833C31F}"/>
              </a:ext>
            </a:extLst>
          </p:cNvPr>
          <p:cNvCxnSpPr>
            <a:cxnSpLocks/>
          </p:cNvCxnSpPr>
          <p:nvPr/>
        </p:nvCxnSpPr>
        <p:spPr>
          <a:xfrm>
            <a:off x="4170153" y="1199248"/>
            <a:ext cx="8588" cy="4809724"/>
          </a:xfrm>
          <a:prstGeom prst="line">
            <a:avLst/>
          </a:prstGeom>
          <a:ln w="19050"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ee4pHeader2">
            <a:extLst>
              <a:ext uri="{FF2B5EF4-FFF2-40B4-BE49-F238E27FC236}">
                <a16:creationId xmlns:a16="http://schemas.microsoft.com/office/drawing/2014/main" id="{2D3A5127-FB33-AB40-BF12-CF28B6C79216}"/>
              </a:ext>
            </a:extLst>
          </p:cNvPr>
          <p:cNvSpPr txBox="1"/>
          <p:nvPr/>
        </p:nvSpPr>
        <p:spPr>
          <a:xfrm>
            <a:off x="1091859" y="3858833"/>
            <a:ext cx="2752830" cy="215444"/>
          </a:xfrm>
          <a:prstGeom prst="rect">
            <a:avLst/>
          </a:prstGeom>
          <a:noFill/>
          <a:ln cap="rnd">
            <a:noFill/>
          </a:ln>
        </p:spPr>
        <p:txBody>
          <a:bodyPr vert="horz" wrap="square" lIns="0" tIns="0" rIns="0" bIns="0" rtlCol="0" anchor="b" anchorCtr="0">
            <a:spAutoFit/>
          </a:bodyPr>
          <a:lstStyle/>
          <a:p>
            <a:pPr marL="0" lvl="3" algn="ctr"/>
            <a:r>
              <a:rPr lang="ru-RU" sz="1400" b="1" dirty="0">
                <a:solidFill>
                  <a:srgbClr val="595959">
                    <a:lumMod val="100000"/>
                  </a:srgbClr>
                </a:solidFill>
                <a:latin typeface="PT Sans" panose="020B0503020203020204" pitchFamily="34" charset="0"/>
              </a:rPr>
              <a:t>Производители</a:t>
            </a:r>
          </a:p>
        </p:txBody>
      </p:sp>
      <p:cxnSp>
        <p:nvCxnSpPr>
          <p:cNvPr id="8" name="Straight Connector 334">
            <a:extLst>
              <a:ext uri="{FF2B5EF4-FFF2-40B4-BE49-F238E27FC236}">
                <a16:creationId xmlns:a16="http://schemas.microsoft.com/office/drawing/2014/main" id="{B52FAD31-50BD-584A-A115-20323376D069}"/>
              </a:ext>
            </a:extLst>
          </p:cNvPr>
          <p:cNvCxnSpPr>
            <a:cxnSpLocks/>
          </p:cNvCxnSpPr>
          <p:nvPr/>
        </p:nvCxnSpPr>
        <p:spPr>
          <a:xfrm>
            <a:off x="7803024" y="1161032"/>
            <a:ext cx="3748" cy="4884516"/>
          </a:xfrm>
          <a:prstGeom prst="line">
            <a:avLst/>
          </a:prstGeom>
          <a:ln w="19050"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0" name="Oval 10">
            <a:extLst>
              <a:ext uri="{FF2B5EF4-FFF2-40B4-BE49-F238E27FC236}">
                <a16:creationId xmlns:a16="http://schemas.microsoft.com/office/drawing/2014/main" id="{7ABB6812-2342-354A-B675-DCA4B82483E7}"/>
              </a:ext>
            </a:extLst>
          </p:cNvPr>
          <p:cNvSpPr>
            <a:spLocks noChangeAspect="1"/>
          </p:cNvSpPr>
          <p:nvPr/>
        </p:nvSpPr>
        <p:spPr>
          <a:xfrm>
            <a:off x="304156" y="5021030"/>
            <a:ext cx="913116" cy="913116"/>
          </a:xfrm>
          <a:prstGeom prst="ellipse">
            <a:avLst/>
          </a:prstGeom>
          <a:gradFill flip="none" rotWithShape="1">
            <a:gsLst>
              <a:gs pos="0">
                <a:srgbClr val="FDFB9F"/>
              </a:gs>
              <a:gs pos="63000">
                <a:srgbClr val="EBE60E"/>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400" b="1" kern="0" dirty="0">
                <a:solidFill>
                  <a:srgbClr val="595959"/>
                </a:solidFill>
                <a:latin typeface="PT Sans Caption" panose="020B0603020203020204" charset="0"/>
              </a:rPr>
              <a:t>3 150</a:t>
            </a:r>
            <a:endParaRPr lang="en-US" sz="1400" b="1" kern="0" dirty="0">
              <a:solidFill>
                <a:srgbClr val="595959"/>
              </a:solidFill>
              <a:latin typeface="PT Sans Caption" panose="020B0603020203020204" charset="0"/>
            </a:endParaRPr>
          </a:p>
        </p:txBody>
      </p:sp>
      <p:sp>
        <p:nvSpPr>
          <p:cNvPr id="73" name="Oval 10">
            <a:extLst>
              <a:ext uri="{FF2B5EF4-FFF2-40B4-BE49-F238E27FC236}">
                <a16:creationId xmlns:a16="http://schemas.microsoft.com/office/drawing/2014/main" id="{470B00C7-0855-5F45-AADE-CD62E78680AD}"/>
              </a:ext>
            </a:extLst>
          </p:cNvPr>
          <p:cNvSpPr>
            <a:spLocks noChangeAspect="1"/>
          </p:cNvSpPr>
          <p:nvPr/>
        </p:nvSpPr>
        <p:spPr>
          <a:xfrm>
            <a:off x="304800" y="3793377"/>
            <a:ext cx="913116" cy="913116"/>
          </a:xfrm>
          <a:prstGeom prst="ellipse">
            <a:avLst/>
          </a:prstGeom>
          <a:gradFill flip="none" rotWithShape="1">
            <a:gsLst>
              <a:gs pos="0">
                <a:srgbClr val="FDFB9F"/>
              </a:gs>
              <a:gs pos="63000">
                <a:srgbClr val="EBE60E"/>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400" b="1" kern="0" dirty="0">
                <a:solidFill>
                  <a:srgbClr val="595959"/>
                </a:solidFill>
                <a:latin typeface="PT Sans Caption" panose="020B0603020203020204" charset="0"/>
              </a:rPr>
              <a:t>20</a:t>
            </a:r>
            <a:endParaRPr lang="en-US" sz="1400" b="1" kern="0" dirty="0">
              <a:solidFill>
                <a:srgbClr val="595959"/>
              </a:solidFill>
              <a:latin typeface="PT Sans Caption" panose="020B0603020203020204" charset="0"/>
            </a:endParaRPr>
          </a:p>
        </p:txBody>
      </p:sp>
      <p:sp>
        <p:nvSpPr>
          <p:cNvPr id="74" name="Прямоугольник 44">
            <a:extLst>
              <a:ext uri="{FF2B5EF4-FFF2-40B4-BE49-F238E27FC236}">
                <a16:creationId xmlns:a16="http://schemas.microsoft.com/office/drawing/2014/main" id="{A15E55D3-186A-CD49-87B9-427FC31453E0}"/>
              </a:ext>
            </a:extLst>
          </p:cNvPr>
          <p:cNvSpPr/>
          <p:nvPr/>
        </p:nvSpPr>
        <p:spPr>
          <a:xfrm>
            <a:off x="1403564" y="4181724"/>
            <a:ext cx="2121233" cy="339311"/>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549" rIns="0" bIns="46549" numCol="1" spcCol="0" rtlCol="0" fromWordArt="0" anchor="ctr" anchorCtr="0" forceAA="0" compatLnSpc="1">
            <a:prstTxWarp prst="textNoShape">
              <a:avLst/>
            </a:prstTxWarp>
            <a:noAutofit/>
          </a:bodyPr>
          <a:lstStyle/>
          <a:p>
            <a:pPr algn="ctr"/>
            <a:r>
              <a:rPr lang="ru-RU" sz="1000" dirty="0">
                <a:solidFill>
                  <a:schemeClr val="tx1">
                    <a:lumMod val="65000"/>
                    <a:lumOff val="35000"/>
                  </a:schemeClr>
                </a:solidFill>
                <a:latin typeface="PT Sans" panose="020B0503020203020204" pitchFamily="34" charset="0"/>
              </a:rPr>
              <a:t>Зарегистрировано УОТ-производителей</a:t>
            </a:r>
          </a:p>
        </p:txBody>
      </p:sp>
      <p:sp>
        <p:nvSpPr>
          <p:cNvPr id="75" name="Прямоугольник 44">
            <a:extLst>
              <a:ext uri="{FF2B5EF4-FFF2-40B4-BE49-F238E27FC236}">
                <a16:creationId xmlns:a16="http://schemas.microsoft.com/office/drawing/2014/main" id="{138AE723-297E-6946-B355-268ED4947AF2}"/>
              </a:ext>
            </a:extLst>
          </p:cNvPr>
          <p:cNvSpPr/>
          <p:nvPr/>
        </p:nvSpPr>
        <p:spPr>
          <a:xfrm>
            <a:off x="1502383" y="2937432"/>
            <a:ext cx="1905814" cy="339311"/>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549" rIns="0" bIns="46549" numCol="1" spcCol="0" rtlCol="0" fromWordArt="0" anchor="ctr" anchorCtr="0" forceAA="0" compatLnSpc="1">
            <a:prstTxWarp prst="textNoShape">
              <a:avLst/>
            </a:prstTxWarp>
            <a:noAutofit/>
          </a:bodyPr>
          <a:lstStyle/>
          <a:p>
            <a:pPr algn="ctr"/>
            <a:r>
              <a:rPr lang="ru-RU" sz="1000" dirty="0">
                <a:solidFill>
                  <a:schemeClr val="tx1">
                    <a:lumMod val="65000"/>
                    <a:lumOff val="35000"/>
                  </a:schemeClr>
                </a:solidFill>
                <a:latin typeface="PT Sans" panose="020B0503020203020204" pitchFamily="34" charset="0"/>
              </a:rPr>
              <a:t>Зарегистрировано УОТ-импортеров</a:t>
            </a:r>
            <a:endParaRPr lang="en-US" sz="1000" dirty="0">
              <a:solidFill>
                <a:schemeClr val="tx1">
                  <a:lumMod val="65000"/>
                  <a:lumOff val="35000"/>
                </a:schemeClr>
              </a:solidFill>
              <a:latin typeface="PT Sans" panose="020B0503020203020204" pitchFamily="34" charset="0"/>
            </a:endParaRPr>
          </a:p>
        </p:txBody>
      </p:sp>
      <p:sp>
        <p:nvSpPr>
          <p:cNvPr id="76" name="Oval 10">
            <a:extLst>
              <a:ext uri="{FF2B5EF4-FFF2-40B4-BE49-F238E27FC236}">
                <a16:creationId xmlns:a16="http://schemas.microsoft.com/office/drawing/2014/main" id="{8841FC1C-57E9-D840-BDF4-872DA69646EA}"/>
              </a:ext>
            </a:extLst>
          </p:cNvPr>
          <p:cNvSpPr>
            <a:spLocks noChangeAspect="1"/>
          </p:cNvSpPr>
          <p:nvPr/>
        </p:nvSpPr>
        <p:spPr>
          <a:xfrm>
            <a:off x="304800" y="2540945"/>
            <a:ext cx="913116" cy="913116"/>
          </a:xfrm>
          <a:prstGeom prst="ellipse">
            <a:avLst/>
          </a:prstGeom>
          <a:gradFill flip="none" rotWithShape="1">
            <a:gsLst>
              <a:gs pos="0">
                <a:srgbClr val="FDFB9F"/>
              </a:gs>
              <a:gs pos="63000">
                <a:srgbClr val="EBE60E"/>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400" b="1" kern="0" dirty="0">
                <a:solidFill>
                  <a:srgbClr val="595959"/>
                </a:solidFill>
                <a:latin typeface="PT Sans Caption" panose="020B0603020203020204" charset="0"/>
              </a:rPr>
              <a:t>86</a:t>
            </a:r>
            <a:endParaRPr lang="en-US" sz="1400" b="1" kern="0" dirty="0">
              <a:solidFill>
                <a:srgbClr val="595959"/>
              </a:solidFill>
              <a:latin typeface="PT Sans Caption" panose="020B0603020203020204" charset="0"/>
            </a:endParaRPr>
          </a:p>
        </p:txBody>
      </p:sp>
      <p:sp>
        <p:nvSpPr>
          <p:cNvPr id="77" name="Oval 10">
            <a:extLst>
              <a:ext uri="{FF2B5EF4-FFF2-40B4-BE49-F238E27FC236}">
                <a16:creationId xmlns:a16="http://schemas.microsoft.com/office/drawing/2014/main" id="{E72A2A41-4A1C-D940-8F25-D6AAB02EA373}"/>
              </a:ext>
            </a:extLst>
          </p:cNvPr>
          <p:cNvSpPr>
            <a:spLocks noChangeAspect="1"/>
          </p:cNvSpPr>
          <p:nvPr/>
        </p:nvSpPr>
        <p:spPr>
          <a:xfrm>
            <a:off x="1960157" y="1109655"/>
            <a:ext cx="990266" cy="990266"/>
          </a:xfrm>
          <a:prstGeom prst="ellipse">
            <a:avLst/>
          </a:prstGeom>
          <a:gradFill flip="none" rotWithShape="1">
            <a:gsLst>
              <a:gs pos="0">
                <a:srgbClr val="FDFB9F"/>
              </a:gs>
              <a:gs pos="63000">
                <a:srgbClr val="EBE60E"/>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600" b="1" kern="0" dirty="0">
                <a:solidFill>
                  <a:srgbClr val="595959"/>
                </a:solidFill>
                <a:latin typeface="PT Sans Caption" panose="020B0603020203020204" charset="0"/>
              </a:rPr>
              <a:t>3</a:t>
            </a:r>
            <a:r>
              <a:rPr lang="en-US" sz="1600" b="1" kern="0" dirty="0">
                <a:solidFill>
                  <a:srgbClr val="595959"/>
                </a:solidFill>
                <a:latin typeface="PT Sans Caption" panose="020B0603020203020204" charset="0"/>
              </a:rPr>
              <a:t> </a:t>
            </a:r>
            <a:r>
              <a:rPr lang="ru-RU" sz="1600" b="1" kern="0" dirty="0">
                <a:solidFill>
                  <a:srgbClr val="595959"/>
                </a:solidFill>
                <a:latin typeface="PT Sans Caption" panose="020B0603020203020204" charset="0"/>
              </a:rPr>
              <a:t>256</a:t>
            </a:r>
            <a:endParaRPr lang="en-US" sz="1600" b="1" kern="0" dirty="0">
              <a:solidFill>
                <a:srgbClr val="595959"/>
              </a:solidFill>
              <a:latin typeface="PT Sans Caption" panose="020B0603020203020204" charset="0"/>
            </a:endParaRPr>
          </a:p>
        </p:txBody>
      </p:sp>
      <p:sp>
        <p:nvSpPr>
          <p:cNvPr id="78" name="Прямоугольник 44">
            <a:extLst>
              <a:ext uri="{FF2B5EF4-FFF2-40B4-BE49-F238E27FC236}">
                <a16:creationId xmlns:a16="http://schemas.microsoft.com/office/drawing/2014/main" id="{5B3ECD85-31A4-644B-B0E3-06BD9D66B5EA}"/>
              </a:ext>
            </a:extLst>
          </p:cNvPr>
          <p:cNvSpPr/>
          <p:nvPr/>
        </p:nvSpPr>
        <p:spPr>
          <a:xfrm>
            <a:off x="973774" y="501074"/>
            <a:ext cx="2883426" cy="449070"/>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549" rIns="0" bIns="46549" numCol="1" spcCol="0" rtlCol="0" fromWordArt="0" anchor="ctr" anchorCtr="0" forceAA="0" compatLnSpc="1">
            <a:prstTxWarp prst="textNoShape">
              <a:avLst/>
            </a:prstTxWarp>
            <a:noAutofit/>
          </a:bodyPr>
          <a:lstStyle/>
          <a:p>
            <a:pPr algn="ctr"/>
            <a:r>
              <a:rPr lang="ru-RU" sz="1400" b="1" dirty="0">
                <a:solidFill>
                  <a:schemeClr val="tx1">
                    <a:lumMod val="65000"/>
                    <a:lumOff val="35000"/>
                  </a:schemeClr>
                </a:solidFill>
                <a:latin typeface="PT Sans" panose="020B0503020203020204" pitchFamily="34" charset="0"/>
              </a:rPr>
              <a:t>Общее количество участников оборота шин</a:t>
            </a:r>
            <a:endParaRPr lang="en-US" sz="1400" b="1" dirty="0">
              <a:solidFill>
                <a:schemeClr val="tx1">
                  <a:lumMod val="65000"/>
                  <a:lumOff val="35000"/>
                </a:schemeClr>
              </a:solidFill>
              <a:latin typeface="PT Sans" panose="020B0503020203020204" pitchFamily="34" charset="0"/>
            </a:endParaRPr>
          </a:p>
        </p:txBody>
      </p:sp>
      <p:grpSp>
        <p:nvGrpSpPr>
          <p:cNvPr id="34" name="Группа 33">
            <a:extLst>
              <a:ext uri="{FF2B5EF4-FFF2-40B4-BE49-F238E27FC236}">
                <a16:creationId xmlns:a16="http://schemas.microsoft.com/office/drawing/2014/main" id="{63C179A3-BFFA-6944-9927-1E189757F8DE}"/>
              </a:ext>
            </a:extLst>
          </p:cNvPr>
          <p:cNvGrpSpPr/>
          <p:nvPr/>
        </p:nvGrpSpPr>
        <p:grpSpPr>
          <a:xfrm>
            <a:off x="8335549" y="5145777"/>
            <a:ext cx="885204" cy="841891"/>
            <a:chOff x="8118815" y="1587971"/>
            <a:chExt cx="688277" cy="688277"/>
          </a:xfrm>
        </p:grpSpPr>
        <p:grpSp>
          <p:nvGrpSpPr>
            <p:cNvPr id="35" name="Group 63">
              <a:extLst>
                <a:ext uri="{FF2B5EF4-FFF2-40B4-BE49-F238E27FC236}">
                  <a16:creationId xmlns:a16="http://schemas.microsoft.com/office/drawing/2014/main" id="{C820904B-B919-AC45-89A7-EA6460BC893A}"/>
                </a:ext>
              </a:extLst>
            </p:cNvPr>
            <p:cNvGrpSpPr>
              <a:grpSpLocks noChangeAspect="1"/>
            </p:cNvGrpSpPr>
            <p:nvPr>
              <p:custDataLst>
                <p:tags r:id="rId11"/>
              </p:custDataLst>
            </p:nvPr>
          </p:nvGrpSpPr>
          <p:grpSpPr>
            <a:xfrm>
              <a:off x="8118815" y="1587971"/>
              <a:ext cx="688277" cy="688277"/>
              <a:chOff x="6096000" y="3429000"/>
              <a:chExt cx="269875" cy="269875"/>
            </a:xfrm>
          </p:grpSpPr>
          <p:sp>
            <p:nvSpPr>
              <p:cNvPr id="37" name="background">
                <a:extLst>
                  <a:ext uri="{FF2B5EF4-FFF2-40B4-BE49-F238E27FC236}">
                    <a16:creationId xmlns:a16="http://schemas.microsoft.com/office/drawing/2014/main" id="{916A1DA9-9F63-344C-91DC-CD4F37ED0EAF}"/>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38" name="arc">
                <a:extLst>
                  <a:ext uri="{FF2B5EF4-FFF2-40B4-BE49-F238E27FC236}">
                    <a16:creationId xmlns:a16="http://schemas.microsoft.com/office/drawing/2014/main" id="{AD8E989B-D164-604F-9DAD-A3539C924E61}"/>
                  </a:ext>
                </a:extLst>
              </p:cNvPr>
              <p:cNvSpPr/>
              <p:nvPr/>
            </p:nvSpPr>
            <p:spPr>
              <a:xfrm>
                <a:off x="6096000" y="3429000"/>
                <a:ext cx="269875" cy="269875"/>
              </a:xfrm>
              <a:prstGeom prst="arc">
                <a:avLst>
                  <a:gd name="adj1" fmla="val 16200000"/>
                  <a:gd name="adj2" fmla="val 16183655"/>
                </a:avLst>
              </a:prstGeom>
              <a:solidFill>
                <a:srgbClr val="C00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39" name="circle">
                <a:extLst>
                  <a:ext uri="{FF2B5EF4-FFF2-40B4-BE49-F238E27FC236}">
                    <a16:creationId xmlns:a16="http://schemas.microsoft.com/office/drawing/2014/main" id="{95E97AEE-A3DA-1C4C-BAE8-4A521EC30997}"/>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36" name="Oval 10">
              <a:extLst>
                <a:ext uri="{FF2B5EF4-FFF2-40B4-BE49-F238E27FC236}">
                  <a16:creationId xmlns:a16="http://schemas.microsoft.com/office/drawing/2014/main" id="{BBADDB89-5AAB-E642-AD0B-D9A57C92311C}"/>
                </a:ext>
              </a:extLst>
            </p:cNvPr>
            <p:cNvSpPr>
              <a:spLocks noChangeAspect="1"/>
            </p:cNvSpPr>
            <p:nvPr/>
          </p:nvSpPr>
          <p:spPr>
            <a:xfrm>
              <a:off x="8218308" y="1684583"/>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200" b="1" kern="0" dirty="0">
                  <a:solidFill>
                    <a:srgbClr val="595959"/>
                  </a:solidFill>
                  <a:latin typeface="PT Sans" panose="020B0503020203020204" pitchFamily="34" charset="0"/>
                </a:rPr>
                <a:t>73</a:t>
              </a:r>
              <a:endParaRPr lang="en-US" sz="1200" b="1" kern="0" dirty="0">
                <a:solidFill>
                  <a:srgbClr val="595959"/>
                </a:solidFill>
                <a:latin typeface="PT Sans" panose="020B0503020203020204" pitchFamily="34" charset="0"/>
              </a:endParaRPr>
            </a:p>
          </p:txBody>
        </p:sp>
      </p:grpSp>
      <p:sp>
        <p:nvSpPr>
          <p:cNvPr id="14" name="TextBox 13">
            <a:extLst>
              <a:ext uri="{FF2B5EF4-FFF2-40B4-BE49-F238E27FC236}">
                <a16:creationId xmlns:a16="http://schemas.microsoft.com/office/drawing/2014/main" id="{56B314B2-CDE5-4141-B815-5452F4C429E2}"/>
              </a:ext>
            </a:extLst>
          </p:cNvPr>
          <p:cNvSpPr txBox="1"/>
          <p:nvPr/>
        </p:nvSpPr>
        <p:spPr>
          <a:xfrm>
            <a:off x="9259571" y="5347698"/>
            <a:ext cx="2547706" cy="584775"/>
          </a:xfrm>
          <a:prstGeom prst="rect">
            <a:avLst/>
          </a:prstGeom>
          <a:noFill/>
        </p:spPr>
        <p:txBody>
          <a:bodyPr wrap="square" rtlCol="0">
            <a:spAutoFit/>
          </a:bodyPr>
          <a:lstStyle/>
          <a:p>
            <a:r>
              <a:rPr lang="ru-RU" sz="1400" b="1" dirty="0">
                <a:latin typeface="PT Sans" panose="020B0503020203020204" pitchFamily="34" charset="0"/>
              </a:rPr>
              <a:t>Северо-Кавказский ФО</a:t>
            </a:r>
          </a:p>
          <a:p>
            <a:endParaRPr lang="ru-RU" dirty="0"/>
          </a:p>
        </p:txBody>
      </p:sp>
      <p:sp>
        <p:nvSpPr>
          <p:cNvPr id="54" name="Треугольник 53">
            <a:extLst>
              <a:ext uri="{FF2B5EF4-FFF2-40B4-BE49-F238E27FC236}">
                <a16:creationId xmlns:a16="http://schemas.microsoft.com/office/drawing/2014/main" id="{BDEA2DEC-CBD8-C84D-A430-684A02471478}"/>
              </a:ext>
            </a:extLst>
          </p:cNvPr>
          <p:cNvSpPr/>
          <p:nvPr/>
        </p:nvSpPr>
        <p:spPr>
          <a:xfrm>
            <a:off x="7931297" y="1395277"/>
            <a:ext cx="404252" cy="333284"/>
          </a:xfrm>
          <a:prstGeom prst="triangle">
            <a:avLst/>
          </a:prstGeom>
          <a:solidFill>
            <a:srgbClr val="92D05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solidFill>
                <a:srgbClr val="FFFFFF"/>
              </a:solidFill>
              <a:latin typeface="PT Sans" panose="020B0503020203020204" pitchFamily="34" charset="0"/>
            </a:endParaRPr>
          </a:p>
        </p:txBody>
      </p:sp>
      <p:sp>
        <p:nvSpPr>
          <p:cNvPr id="16" name="TextBox 15">
            <a:extLst>
              <a:ext uri="{FF2B5EF4-FFF2-40B4-BE49-F238E27FC236}">
                <a16:creationId xmlns:a16="http://schemas.microsoft.com/office/drawing/2014/main" id="{3A89315F-C848-9C4C-9453-0C2F8F45B510}"/>
              </a:ext>
            </a:extLst>
          </p:cNvPr>
          <p:cNvSpPr txBox="1"/>
          <p:nvPr/>
        </p:nvSpPr>
        <p:spPr>
          <a:xfrm>
            <a:off x="9246911" y="1419602"/>
            <a:ext cx="2022550" cy="307777"/>
          </a:xfrm>
          <a:prstGeom prst="rect">
            <a:avLst/>
          </a:prstGeom>
          <a:noFill/>
        </p:spPr>
        <p:txBody>
          <a:bodyPr wrap="square" rtlCol="0">
            <a:spAutoFit/>
          </a:bodyPr>
          <a:lstStyle/>
          <a:p>
            <a:r>
              <a:rPr lang="ru-RU" sz="1400" b="1" dirty="0">
                <a:latin typeface="PT Sans" panose="020B0503020203020204" pitchFamily="34" charset="0"/>
              </a:rPr>
              <a:t>Центральный ФО</a:t>
            </a:r>
          </a:p>
        </p:txBody>
      </p:sp>
      <p:sp>
        <p:nvSpPr>
          <p:cNvPr id="55" name="Треугольник 54">
            <a:extLst>
              <a:ext uri="{FF2B5EF4-FFF2-40B4-BE49-F238E27FC236}">
                <a16:creationId xmlns:a16="http://schemas.microsoft.com/office/drawing/2014/main" id="{592B0DE4-559D-6042-A7A1-72FA39EF9B7F}"/>
              </a:ext>
            </a:extLst>
          </p:cNvPr>
          <p:cNvSpPr/>
          <p:nvPr/>
        </p:nvSpPr>
        <p:spPr>
          <a:xfrm rot="10800000">
            <a:off x="4268435" y="3776167"/>
            <a:ext cx="404252" cy="333284"/>
          </a:xfrm>
          <a:prstGeom prst="triangle">
            <a:avLst/>
          </a:prstGeom>
          <a:solidFill>
            <a:srgbClr val="C0000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solidFill>
                <a:srgbClr val="FFFFFF"/>
              </a:solidFill>
              <a:latin typeface="PT Sans" panose="020B0503020203020204" pitchFamily="34" charset="0"/>
            </a:endParaRPr>
          </a:p>
        </p:txBody>
      </p:sp>
      <p:sp>
        <p:nvSpPr>
          <p:cNvPr id="56" name="Прямоугольник 44">
            <a:extLst>
              <a:ext uri="{FF2B5EF4-FFF2-40B4-BE49-F238E27FC236}">
                <a16:creationId xmlns:a16="http://schemas.microsoft.com/office/drawing/2014/main" id="{425A4261-4F7D-D84D-8FE2-6748E1CDE53A}"/>
              </a:ext>
            </a:extLst>
          </p:cNvPr>
          <p:cNvSpPr/>
          <p:nvPr/>
        </p:nvSpPr>
        <p:spPr>
          <a:xfrm>
            <a:off x="1462580" y="5469286"/>
            <a:ext cx="1905814" cy="339311"/>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549" rIns="0" bIns="46549" numCol="1" spcCol="0" rtlCol="0" fromWordArt="0" anchor="ctr" anchorCtr="0" forceAA="0" compatLnSpc="1">
            <a:prstTxWarp prst="textNoShape">
              <a:avLst/>
            </a:prstTxWarp>
            <a:noAutofit/>
          </a:bodyPr>
          <a:lstStyle/>
          <a:p>
            <a:pPr algn="ctr"/>
            <a:r>
              <a:rPr lang="ru-RU" sz="1000" dirty="0">
                <a:solidFill>
                  <a:schemeClr val="tx1">
                    <a:lumMod val="65000"/>
                    <a:lumOff val="35000"/>
                  </a:schemeClr>
                </a:solidFill>
                <a:latin typeface="PT Sans" panose="020B0503020203020204" pitchFamily="34" charset="0"/>
              </a:rPr>
              <a:t>Зарегистрировано УОТ-  оптово-розничной торговли</a:t>
            </a:r>
            <a:endParaRPr lang="en-US" sz="1000" dirty="0">
              <a:solidFill>
                <a:schemeClr val="tx1">
                  <a:lumMod val="65000"/>
                  <a:lumOff val="35000"/>
                </a:schemeClr>
              </a:solidFill>
              <a:latin typeface="PT Sans" panose="020B0503020203020204" pitchFamily="34" charset="0"/>
            </a:endParaRPr>
          </a:p>
        </p:txBody>
      </p:sp>
      <p:sp>
        <p:nvSpPr>
          <p:cNvPr id="57" name="ee4pHeader1">
            <a:extLst>
              <a:ext uri="{FF2B5EF4-FFF2-40B4-BE49-F238E27FC236}">
                <a16:creationId xmlns:a16="http://schemas.microsoft.com/office/drawing/2014/main" id="{408FA713-7E6F-374D-B7CB-E23A326BEF8B}"/>
              </a:ext>
            </a:extLst>
          </p:cNvPr>
          <p:cNvSpPr txBox="1"/>
          <p:nvPr/>
        </p:nvSpPr>
        <p:spPr>
          <a:xfrm>
            <a:off x="1079703" y="5139941"/>
            <a:ext cx="2751173" cy="215444"/>
          </a:xfrm>
          <a:prstGeom prst="rect">
            <a:avLst/>
          </a:prstGeom>
          <a:noFill/>
          <a:ln cap="rnd">
            <a:noFill/>
          </a:ln>
        </p:spPr>
        <p:txBody>
          <a:bodyPr vert="horz" wrap="square" lIns="0" tIns="0" rIns="0" bIns="0" rtlCol="0" anchor="b" anchorCtr="0">
            <a:spAutoFit/>
          </a:bodyPr>
          <a:lstStyle/>
          <a:p>
            <a:pPr marL="0" lvl="3" algn="ctr"/>
            <a:r>
              <a:rPr lang="ru-RU" sz="1400" b="1" dirty="0">
                <a:solidFill>
                  <a:srgbClr val="595959">
                    <a:lumMod val="100000"/>
                  </a:srgbClr>
                </a:solidFill>
                <a:latin typeface="PT Sans" panose="020B0503020203020204" pitchFamily="34" charset="0"/>
              </a:rPr>
              <a:t>Оптовая и розничная торговля</a:t>
            </a:r>
          </a:p>
        </p:txBody>
      </p:sp>
      <p:sp>
        <p:nvSpPr>
          <p:cNvPr id="58" name="Прямоугольник 44">
            <a:extLst>
              <a:ext uri="{FF2B5EF4-FFF2-40B4-BE49-F238E27FC236}">
                <a16:creationId xmlns:a16="http://schemas.microsoft.com/office/drawing/2014/main" id="{932CC376-C751-9A44-A3DB-896310FAEE8F}"/>
              </a:ext>
            </a:extLst>
          </p:cNvPr>
          <p:cNvSpPr/>
          <p:nvPr/>
        </p:nvSpPr>
        <p:spPr>
          <a:xfrm>
            <a:off x="3924656" y="494938"/>
            <a:ext cx="4061873" cy="449070"/>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549" rIns="0" bIns="46549" numCol="1" spcCol="0" rtlCol="0" fromWordArt="0" anchor="ctr" anchorCtr="0" forceAA="0" compatLnSpc="1">
            <a:prstTxWarp prst="textNoShape">
              <a:avLst/>
            </a:prstTxWarp>
            <a:noAutofit/>
          </a:bodyPr>
          <a:lstStyle/>
          <a:p>
            <a:pPr algn="ctr"/>
            <a:r>
              <a:rPr lang="ru-RU" sz="1400" b="1" dirty="0">
                <a:solidFill>
                  <a:schemeClr val="tx1">
                    <a:lumMod val="65000"/>
                    <a:lumOff val="35000"/>
                  </a:schemeClr>
                </a:solidFill>
                <a:latin typeface="PT Sans" panose="020B0503020203020204" pitchFamily="34" charset="0"/>
              </a:rPr>
              <a:t>Регистрация участников оборота шин</a:t>
            </a:r>
          </a:p>
          <a:p>
            <a:pPr algn="ctr"/>
            <a:r>
              <a:rPr lang="ru-RU" sz="1400" b="1" dirty="0">
                <a:solidFill>
                  <a:schemeClr val="tx1">
                    <a:lumMod val="65000"/>
                    <a:lumOff val="35000"/>
                  </a:schemeClr>
                </a:solidFill>
                <a:latin typeface="PT Sans" panose="020B0503020203020204" pitchFamily="34" charset="0"/>
              </a:rPr>
              <a:t>в разрезе регионов РФ</a:t>
            </a:r>
            <a:endParaRPr lang="en-US" sz="1400" b="1" dirty="0">
              <a:solidFill>
                <a:schemeClr val="tx1">
                  <a:lumMod val="65000"/>
                  <a:lumOff val="35000"/>
                </a:schemeClr>
              </a:solidFill>
              <a:latin typeface="PT Sans" panose="020B0503020203020204" pitchFamily="34" charset="0"/>
            </a:endParaRPr>
          </a:p>
        </p:txBody>
      </p:sp>
      <p:sp>
        <p:nvSpPr>
          <p:cNvPr id="59" name="Прямоугольник 44">
            <a:extLst>
              <a:ext uri="{FF2B5EF4-FFF2-40B4-BE49-F238E27FC236}">
                <a16:creationId xmlns:a16="http://schemas.microsoft.com/office/drawing/2014/main" id="{F3EF5918-30AA-494C-BC4C-E5A6BB4CFED0}"/>
              </a:ext>
            </a:extLst>
          </p:cNvPr>
          <p:cNvSpPr/>
          <p:nvPr/>
        </p:nvSpPr>
        <p:spPr>
          <a:xfrm>
            <a:off x="7770310" y="510130"/>
            <a:ext cx="4061873" cy="449070"/>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549" rIns="0" bIns="46549" numCol="1" spcCol="0" rtlCol="0" fromWordArt="0" anchor="ctr" anchorCtr="0" forceAA="0" compatLnSpc="1">
            <a:prstTxWarp prst="textNoShape">
              <a:avLst/>
            </a:prstTxWarp>
            <a:noAutofit/>
          </a:bodyPr>
          <a:lstStyle/>
          <a:p>
            <a:pPr algn="ctr"/>
            <a:r>
              <a:rPr lang="ru-RU" sz="1400" b="1" dirty="0">
                <a:solidFill>
                  <a:schemeClr val="tx1">
                    <a:lumMod val="65000"/>
                    <a:lumOff val="35000"/>
                  </a:schemeClr>
                </a:solidFill>
                <a:latin typeface="PT Sans" panose="020B0503020203020204" pitchFamily="34" charset="0"/>
              </a:rPr>
              <a:t>Регистрация участников оборота шин</a:t>
            </a:r>
          </a:p>
          <a:p>
            <a:pPr algn="ctr"/>
            <a:r>
              <a:rPr lang="ru-RU" sz="1400" b="1" dirty="0">
                <a:solidFill>
                  <a:schemeClr val="tx1">
                    <a:lumMod val="65000"/>
                    <a:lumOff val="35000"/>
                  </a:schemeClr>
                </a:solidFill>
                <a:latin typeface="PT Sans" panose="020B0503020203020204" pitchFamily="34" charset="0"/>
              </a:rPr>
              <a:t>в разрезе Федеральных округов</a:t>
            </a:r>
            <a:endParaRPr lang="en-US" sz="1400" b="1" dirty="0">
              <a:solidFill>
                <a:schemeClr val="tx1">
                  <a:lumMod val="65000"/>
                  <a:lumOff val="35000"/>
                </a:schemeClr>
              </a:solidFill>
              <a:latin typeface="PT Sans" panose="020B0503020203020204" pitchFamily="34" charset="0"/>
            </a:endParaRPr>
          </a:p>
        </p:txBody>
      </p:sp>
      <p:sp>
        <p:nvSpPr>
          <p:cNvPr id="60" name="TextBox 59">
            <a:extLst>
              <a:ext uri="{FF2B5EF4-FFF2-40B4-BE49-F238E27FC236}">
                <a16:creationId xmlns:a16="http://schemas.microsoft.com/office/drawing/2014/main" id="{5CCEEAE3-2B18-E942-83FF-B69D3E0B2723}"/>
              </a:ext>
            </a:extLst>
          </p:cNvPr>
          <p:cNvSpPr txBox="1"/>
          <p:nvPr/>
        </p:nvSpPr>
        <p:spPr>
          <a:xfrm>
            <a:off x="8590509" y="1980014"/>
            <a:ext cx="2022550" cy="307777"/>
          </a:xfrm>
          <a:prstGeom prst="rect">
            <a:avLst/>
          </a:prstGeom>
          <a:noFill/>
        </p:spPr>
        <p:txBody>
          <a:bodyPr wrap="square" rtlCol="0">
            <a:spAutoFit/>
          </a:bodyPr>
          <a:lstStyle/>
          <a:p>
            <a:r>
              <a:rPr lang="ru-RU" sz="1400" dirty="0">
                <a:latin typeface="PT Sans" panose="020B0503020203020204" pitchFamily="34" charset="0"/>
              </a:rPr>
              <a:t>Приволжский ФО</a:t>
            </a:r>
          </a:p>
        </p:txBody>
      </p:sp>
      <p:sp>
        <p:nvSpPr>
          <p:cNvPr id="61" name="TextBox 60">
            <a:extLst>
              <a:ext uri="{FF2B5EF4-FFF2-40B4-BE49-F238E27FC236}">
                <a16:creationId xmlns:a16="http://schemas.microsoft.com/office/drawing/2014/main" id="{34B061B5-C2E4-504D-A271-6815F368FDB0}"/>
              </a:ext>
            </a:extLst>
          </p:cNvPr>
          <p:cNvSpPr txBox="1"/>
          <p:nvPr/>
        </p:nvSpPr>
        <p:spPr>
          <a:xfrm>
            <a:off x="9230975" y="2481451"/>
            <a:ext cx="2361441" cy="307777"/>
          </a:xfrm>
          <a:prstGeom prst="rect">
            <a:avLst/>
          </a:prstGeom>
          <a:noFill/>
        </p:spPr>
        <p:txBody>
          <a:bodyPr wrap="square" rtlCol="0">
            <a:spAutoFit/>
          </a:bodyPr>
          <a:lstStyle/>
          <a:p>
            <a:r>
              <a:rPr lang="ru-RU" sz="1400" dirty="0">
                <a:latin typeface="PT Sans" panose="020B0503020203020204" pitchFamily="34" charset="0"/>
              </a:rPr>
              <a:t> Северо-Западный ФО</a:t>
            </a:r>
          </a:p>
        </p:txBody>
      </p:sp>
      <p:sp>
        <p:nvSpPr>
          <p:cNvPr id="62" name="TextBox 61">
            <a:extLst>
              <a:ext uri="{FF2B5EF4-FFF2-40B4-BE49-F238E27FC236}">
                <a16:creationId xmlns:a16="http://schemas.microsoft.com/office/drawing/2014/main" id="{ECCBCAA9-4187-B849-80B4-10335275907C}"/>
              </a:ext>
            </a:extLst>
          </p:cNvPr>
          <p:cNvSpPr txBox="1"/>
          <p:nvPr/>
        </p:nvSpPr>
        <p:spPr>
          <a:xfrm>
            <a:off x="8678144" y="3056366"/>
            <a:ext cx="2022550" cy="307777"/>
          </a:xfrm>
          <a:prstGeom prst="rect">
            <a:avLst/>
          </a:prstGeom>
          <a:noFill/>
        </p:spPr>
        <p:txBody>
          <a:bodyPr wrap="square" rtlCol="0">
            <a:spAutoFit/>
          </a:bodyPr>
          <a:lstStyle/>
          <a:p>
            <a:r>
              <a:rPr lang="ru-RU" sz="1400" dirty="0">
                <a:latin typeface="PT Sans" panose="020B0503020203020204" pitchFamily="34" charset="0"/>
              </a:rPr>
              <a:t>Сибирский ФО</a:t>
            </a:r>
          </a:p>
        </p:txBody>
      </p:sp>
      <p:sp>
        <p:nvSpPr>
          <p:cNvPr id="63" name="TextBox 62">
            <a:extLst>
              <a:ext uri="{FF2B5EF4-FFF2-40B4-BE49-F238E27FC236}">
                <a16:creationId xmlns:a16="http://schemas.microsoft.com/office/drawing/2014/main" id="{7A851076-0A8E-9E4F-8ACC-03F3D10FE9D8}"/>
              </a:ext>
            </a:extLst>
          </p:cNvPr>
          <p:cNvSpPr txBox="1"/>
          <p:nvPr/>
        </p:nvSpPr>
        <p:spPr>
          <a:xfrm>
            <a:off x="8693442" y="4027835"/>
            <a:ext cx="2245211" cy="307777"/>
          </a:xfrm>
          <a:prstGeom prst="rect">
            <a:avLst/>
          </a:prstGeom>
          <a:noFill/>
        </p:spPr>
        <p:txBody>
          <a:bodyPr wrap="square" rtlCol="0">
            <a:spAutoFit/>
          </a:bodyPr>
          <a:lstStyle/>
          <a:p>
            <a:r>
              <a:rPr lang="ru-RU" sz="1400" dirty="0">
                <a:latin typeface="PT Sans" panose="020B0503020203020204" pitchFamily="34" charset="0"/>
              </a:rPr>
              <a:t>Южный ФО</a:t>
            </a:r>
          </a:p>
        </p:txBody>
      </p:sp>
      <p:sp>
        <p:nvSpPr>
          <p:cNvPr id="64" name="TextBox 63">
            <a:extLst>
              <a:ext uri="{FF2B5EF4-FFF2-40B4-BE49-F238E27FC236}">
                <a16:creationId xmlns:a16="http://schemas.microsoft.com/office/drawing/2014/main" id="{41A448D3-225A-8341-A955-195C8E811F5B}"/>
              </a:ext>
            </a:extLst>
          </p:cNvPr>
          <p:cNvSpPr txBox="1"/>
          <p:nvPr/>
        </p:nvSpPr>
        <p:spPr>
          <a:xfrm>
            <a:off x="9267705" y="3542100"/>
            <a:ext cx="2022550" cy="307777"/>
          </a:xfrm>
          <a:prstGeom prst="rect">
            <a:avLst/>
          </a:prstGeom>
          <a:noFill/>
        </p:spPr>
        <p:txBody>
          <a:bodyPr wrap="square" rtlCol="0">
            <a:spAutoFit/>
          </a:bodyPr>
          <a:lstStyle/>
          <a:p>
            <a:r>
              <a:rPr lang="ru-RU" sz="1400" dirty="0">
                <a:latin typeface="PT Sans" panose="020B0503020203020204" pitchFamily="34" charset="0"/>
              </a:rPr>
              <a:t>Уральский ФО</a:t>
            </a:r>
          </a:p>
        </p:txBody>
      </p:sp>
      <p:sp>
        <p:nvSpPr>
          <p:cNvPr id="65" name="TextBox 64">
            <a:extLst>
              <a:ext uri="{FF2B5EF4-FFF2-40B4-BE49-F238E27FC236}">
                <a16:creationId xmlns:a16="http://schemas.microsoft.com/office/drawing/2014/main" id="{61AECACE-1FD5-404F-80FE-613725CA62DE}"/>
              </a:ext>
            </a:extLst>
          </p:cNvPr>
          <p:cNvSpPr txBox="1"/>
          <p:nvPr/>
        </p:nvSpPr>
        <p:spPr>
          <a:xfrm>
            <a:off x="9237182" y="4495686"/>
            <a:ext cx="2316771" cy="307777"/>
          </a:xfrm>
          <a:prstGeom prst="rect">
            <a:avLst/>
          </a:prstGeom>
          <a:noFill/>
        </p:spPr>
        <p:txBody>
          <a:bodyPr wrap="square" rtlCol="0">
            <a:spAutoFit/>
          </a:bodyPr>
          <a:lstStyle/>
          <a:p>
            <a:r>
              <a:rPr lang="ru-RU" sz="1400" dirty="0">
                <a:latin typeface="PT Sans" panose="020B0503020203020204" pitchFamily="34" charset="0"/>
              </a:rPr>
              <a:t>Дальневосточный ФО</a:t>
            </a:r>
          </a:p>
        </p:txBody>
      </p:sp>
      <p:grpSp>
        <p:nvGrpSpPr>
          <p:cNvPr id="66" name="Группа 65">
            <a:extLst>
              <a:ext uri="{FF2B5EF4-FFF2-40B4-BE49-F238E27FC236}">
                <a16:creationId xmlns:a16="http://schemas.microsoft.com/office/drawing/2014/main" id="{80D9DF9B-6099-3C45-A6D6-D2EFBC20B0AD}"/>
              </a:ext>
            </a:extLst>
          </p:cNvPr>
          <p:cNvGrpSpPr/>
          <p:nvPr/>
        </p:nvGrpSpPr>
        <p:grpSpPr>
          <a:xfrm>
            <a:off x="7934661" y="1893353"/>
            <a:ext cx="640467" cy="636699"/>
            <a:chOff x="8118815" y="1587971"/>
            <a:chExt cx="688277" cy="688277"/>
          </a:xfrm>
        </p:grpSpPr>
        <p:grpSp>
          <p:nvGrpSpPr>
            <p:cNvPr id="67" name="Group 63">
              <a:extLst>
                <a:ext uri="{FF2B5EF4-FFF2-40B4-BE49-F238E27FC236}">
                  <a16:creationId xmlns:a16="http://schemas.microsoft.com/office/drawing/2014/main" id="{B382F269-9086-E646-A255-54A79DFE504C}"/>
                </a:ext>
              </a:extLst>
            </p:cNvPr>
            <p:cNvGrpSpPr>
              <a:grpSpLocks noChangeAspect="1"/>
            </p:cNvGrpSpPr>
            <p:nvPr>
              <p:custDataLst>
                <p:tags r:id="rId10"/>
              </p:custDataLst>
            </p:nvPr>
          </p:nvGrpSpPr>
          <p:grpSpPr>
            <a:xfrm>
              <a:off x="8118815" y="1587971"/>
              <a:ext cx="688277" cy="688277"/>
              <a:chOff x="6096000" y="3429000"/>
              <a:chExt cx="269875" cy="269875"/>
            </a:xfrm>
          </p:grpSpPr>
          <p:sp>
            <p:nvSpPr>
              <p:cNvPr id="69" name="background">
                <a:extLst>
                  <a:ext uri="{FF2B5EF4-FFF2-40B4-BE49-F238E27FC236}">
                    <a16:creationId xmlns:a16="http://schemas.microsoft.com/office/drawing/2014/main" id="{5C6550DB-C439-B848-9293-B6F2CF8148A9}"/>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71" name="arc">
                <a:extLst>
                  <a:ext uri="{FF2B5EF4-FFF2-40B4-BE49-F238E27FC236}">
                    <a16:creationId xmlns:a16="http://schemas.microsoft.com/office/drawing/2014/main" id="{1BFCF27F-704E-BF41-A9A4-46A7796D9EB4}"/>
                  </a:ext>
                </a:extLst>
              </p:cNvPr>
              <p:cNvSpPr/>
              <p:nvPr/>
            </p:nvSpPr>
            <p:spPr>
              <a:xfrm>
                <a:off x="6096000" y="3429000"/>
                <a:ext cx="269875" cy="269875"/>
              </a:xfrm>
              <a:prstGeom prst="arc">
                <a:avLst>
                  <a:gd name="adj1" fmla="val 16200000"/>
                  <a:gd name="adj2" fmla="val 5285688"/>
                </a:avLst>
              </a:prstGeom>
              <a:solidFill>
                <a:srgbClr val="FFC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72" name="circle">
                <a:extLst>
                  <a:ext uri="{FF2B5EF4-FFF2-40B4-BE49-F238E27FC236}">
                    <a16:creationId xmlns:a16="http://schemas.microsoft.com/office/drawing/2014/main" id="{5FBC6964-C032-2747-A2AA-43E9706A4A5D}"/>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68" name="Oval 10">
              <a:extLst>
                <a:ext uri="{FF2B5EF4-FFF2-40B4-BE49-F238E27FC236}">
                  <a16:creationId xmlns:a16="http://schemas.microsoft.com/office/drawing/2014/main" id="{EDF8822F-B663-6943-AD33-8E094228E72A}"/>
                </a:ext>
              </a:extLst>
            </p:cNvPr>
            <p:cNvSpPr>
              <a:spLocks noChangeAspect="1"/>
            </p:cNvSpPr>
            <p:nvPr/>
          </p:nvSpPr>
          <p:spPr>
            <a:xfrm>
              <a:off x="8212992" y="1679267"/>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100" b="1" kern="0" dirty="0">
                  <a:solidFill>
                    <a:srgbClr val="595959"/>
                  </a:solidFill>
                  <a:latin typeface="PT Sans" panose="020B0503020203020204" pitchFamily="34" charset="0"/>
                </a:rPr>
                <a:t>570</a:t>
              </a:r>
              <a:endParaRPr lang="en-US" sz="1100" b="1" kern="0" dirty="0">
                <a:solidFill>
                  <a:srgbClr val="595959"/>
                </a:solidFill>
                <a:latin typeface="PT Sans" panose="020B0503020203020204" pitchFamily="34" charset="0"/>
              </a:endParaRPr>
            </a:p>
          </p:txBody>
        </p:sp>
      </p:grpSp>
      <p:grpSp>
        <p:nvGrpSpPr>
          <p:cNvPr id="107" name="Группа 106">
            <a:extLst>
              <a:ext uri="{FF2B5EF4-FFF2-40B4-BE49-F238E27FC236}">
                <a16:creationId xmlns:a16="http://schemas.microsoft.com/office/drawing/2014/main" id="{F147EF7B-B8C3-7D4B-BE22-4BE16E346B95}"/>
              </a:ext>
            </a:extLst>
          </p:cNvPr>
          <p:cNvGrpSpPr/>
          <p:nvPr/>
        </p:nvGrpSpPr>
        <p:grpSpPr>
          <a:xfrm>
            <a:off x="8382598" y="1204855"/>
            <a:ext cx="840445" cy="827406"/>
            <a:chOff x="8118815" y="1587971"/>
            <a:chExt cx="688277" cy="688277"/>
          </a:xfrm>
        </p:grpSpPr>
        <p:grpSp>
          <p:nvGrpSpPr>
            <p:cNvPr id="108" name="Group 63">
              <a:extLst>
                <a:ext uri="{FF2B5EF4-FFF2-40B4-BE49-F238E27FC236}">
                  <a16:creationId xmlns:a16="http://schemas.microsoft.com/office/drawing/2014/main" id="{C6C3605F-A09D-F642-94A8-4AEC29F7CBA7}"/>
                </a:ext>
              </a:extLst>
            </p:cNvPr>
            <p:cNvGrpSpPr>
              <a:grpSpLocks noChangeAspect="1"/>
            </p:cNvGrpSpPr>
            <p:nvPr>
              <p:custDataLst>
                <p:tags r:id="rId9"/>
              </p:custDataLst>
            </p:nvPr>
          </p:nvGrpSpPr>
          <p:grpSpPr>
            <a:xfrm>
              <a:off x="8118815" y="1587971"/>
              <a:ext cx="688277" cy="688277"/>
              <a:chOff x="6096000" y="3429000"/>
              <a:chExt cx="269875" cy="269875"/>
            </a:xfrm>
          </p:grpSpPr>
          <p:sp>
            <p:nvSpPr>
              <p:cNvPr id="110" name="background">
                <a:extLst>
                  <a:ext uri="{FF2B5EF4-FFF2-40B4-BE49-F238E27FC236}">
                    <a16:creationId xmlns:a16="http://schemas.microsoft.com/office/drawing/2014/main" id="{ADCA206E-A46A-5A49-8968-7D2EB5D745F2}"/>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111" name="arc">
                <a:extLst>
                  <a:ext uri="{FF2B5EF4-FFF2-40B4-BE49-F238E27FC236}">
                    <a16:creationId xmlns:a16="http://schemas.microsoft.com/office/drawing/2014/main" id="{A891AF6B-D33E-154A-BDFE-EE32643523D6}"/>
                  </a:ext>
                </a:extLst>
              </p:cNvPr>
              <p:cNvSpPr/>
              <p:nvPr/>
            </p:nvSpPr>
            <p:spPr>
              <a:xfrm>
                <a:off x="6096000" y="3429000"/>
                <a:ext cx="269875" cy="269875"/>
              </a:xfrm>
              <a:prstGeom prst="arc">
                <a:avLst>
                  <a:gd name="adj1" fmla="val 16200000"/>
                  <a:gd name="adj2" fmla="val 16168662"/>
                </a:avLst>
              </a:prstGeom>
              <a:solidFill>
                <a:srgbClr val="92D05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112" name="circle">
                <a:extLst>
                  <a:ext uri="{FF2B5EF4-FFF2-40B4-BE49-F238E27FC236}">
                    <a16:creationId xmlns:a16="http://schemas.microsoft.com/office/drawing/2014/main" id="{66ADEEDF-32C1-9941-9712-4B8638CC10CE}"/>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109" name="Oval 10">
              <a:extLst>
                <a:ext uri="{FF2B5EF4-FFF2-40B4-BE49-F238E27FC236}">
                  <a16:creationId xmlns:a16="http://schemas.microsoft.com/office/drawing/2014/main" id="{6C258860-0726-6844-B000-C06F86F9546A}"/>
                </a:ext>
              </a:extLst>
            </p:cNvPr>
            <p:cNvSpPr>
              <a:spLocks noChangeAspect="1"/>
            </p:cNvSpPr>
            <p:nvPr/>
          </p:nvSpPr>
          <p:spPr>
            <a:xfrm>
              <a:off x="8218308" y="1673951"/>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200" b="1" kern="0" dirty="0">
                  <a:solidFill>
                    <a:srgbClr val="595959"/>
                  </a:solidFill>
                  <a:latin typeface="PT Sans" panose="020B0503020203020204" pitchFamily="34" charset="0"/>
                </a:rPr>
                <a:t>995</a:t>
              </a:r>
              <a:endParaRPr lang="en-US" sz="1200" b="1" kern="0" dirty="0">
                <a:solidFill>
                  <a:srgbClr val="595959"/>
                </a:solidFill>
                <a:latin typeface="PT Sans" panose="020B0503020203020204" pitchFamily="34" charset="0"/>
              </a:endParaRPr>
            </a:p>
          </p:txBody>
        </p:sp>
      </p:grpSp>
      <p:grpSp>
        <p:nvGrpSpPr>
          <p:cNvPr id="113" name="Группа 112">
            <a:extLst>
              <a:ext uri="{FF2B5EF4-FFF2-40B4-BE49-F238E27FC236}">
                <a16:creationId xmlns:a16="http://schemas.microsoft.com/office/drawing/2014/main" id="{BA3F02C8-FF46-754E-AE85-EDA96E3EAB73}"/>
              </a:ext>
            </a:extLst>
          </p:cNvPr>
          <p:cNvGrpSpPr/>
          <p:nvPr/>
        </p:nvGrpSpPr>
        <p:grpSpPr>
          <a:xfrm>
            <a:off x="8590509" y="2324003"/>
            <a:ext cx="640467" cy="648698"/>
            <a:chOff x="8118815" y="1587971"/>
            <a:chExt cx="688277" cy="688277"/>
          </a:xfrm>
        </p:grpSpPr>
        <p:grpSp>
          <p:nvGrpSpPr>
            <p:cNvPr id="114" name="Group 63">
              <a:extLst>
                <a:ext uri="{FF2B5EF4-FFF2-40B4-BE49-F238E27FC236}">
                  <a16:creationId xmlns:a16="http://schemas.microsoft.com/office/drawing/2014/main" id="{34EF092F-6A37-DA4E-A1C1-AF901D096D0C}"/>
                </a:ext>
              </a:extLst>
            </p:cNvPr>
            <p:cNvGrpSpPr>
              <a:grpSpLocks noChangeAspect="1"/>
            </p:cNvGrpSpPr>
            <p:nvPr>
              <p:custDataLst>
                <p:tags r:id="rId8"/>
              </p:custDataLst>
            </p:nvPr>
          </p:nvGrpSpPr>
          <p:grpSpPr>
            <a:xfrm>
              <a:off x="8118815" y="1587971"/>
              <a:ext cx="688277" cy="688277"/>
              <a:chOff x="6096000" y="3429000"/>
              <a:chExt cx="269875" cy="269875"/>
            </a:xfrm>
          </p:grpSpPr>
          <p:sp>
            <p:nvSpPr>
              <p:cNvPr id="116" name="background">
                <a:extLst>
                  <a:ext uri="{FF2B5EF4-FFF2-40B4-BE49-F238E27FC236}">
                    <a16:creationId xmlns:a16="http://schemas.microsoft.com/office/drawing/2014/main" id="{E5A23710-38E9-0449-9857-53C06100056F}"/>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117" name="arc">
                <a:extLst>
                  <a:ext uri="{FF2B5EF4-FFF2-40B4-BE49-F238E27FC236}">
                    <a16:creationId xmlns:a16="http://schemas.microsoft.com/office/drawing/2014/main" id="{2C31CA10-BDC5-9C45-B40A-F1228B7F0DEB}"/>
                  </a:ext>
                </a:extLst>
              </p:cNvPr>
              <p:cNvSpPr/>
              <p:nvPr/>
            </p:nvSpPr>
            <p:spPr>
              <a:xfrm>
                <a:off x="6096000" y="3429000"/>
                <a:ext cx="269875" cy="269875"/>
              </a:xfrm>
              <a:prstGeom prst="arc">
                <a:avLst>
                  <a:gd name="adj1" fmla="val 16200000"/>
                  <a:gd name="adj2" fmla="val 5274526"/>
                </a:avLst>
              </a:prstGeom>
              <a:solidFill>
                <a:srgbClr val="FFC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118" name="circle">
                <a:extLst>
                  <a:ext uri="{FF2B5EF4-FFF2-40B4-BE49-F238E27FC236}">
                    <a16:creationId xmlns:a16="http://schemas.microsoft.com/office/drawing/2014/main" id="{C9C22254-C2C0-D647-BF39-D343E8B6B608}"/>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115" name="Oval 10">
              <a:extLst>
                <a:ext uri="{FF2B5EF4-FFF2-40B4-BE49-F238E27FC236}">
                  <a16:creationId xmlns:a16="http://schemas.microsoft.com/office/drawing/2014/main" id="{7A147D2E-164A-764F-B339-CB05F09D71BB}"/>
                </a:ext>
              </a:extLst>
            </p:cNvPr>
            <p:cNvSpPr>
              <a:spLocks noChangeAspect="1"/>
            </p:cNvSpPr>
            <p:nvPr/>
          </p:nvSpPr>
          <p:spPr>
            <a:xfrm>
              <a:off x="8212992" y="1679267"/>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100" b="1" kern="0" dirty="0">
                  <a:solidFill>
                    <a:srgbClr val="595959"/>
                  </a:solidFill>
                  <a:latin typeface="PT Sans" panose="020B0503020203020204" pitchFamily="34" charset="0"/>
                </a:rPr>
                <a:t>444</a:t>
              </a:r>
              <a:endParaRPr lang="en-US" sz="1100" b="1" kern="0" dirty="0">
                <a:solidFill>
                  <a:srgbClr val="595959"/>
                </a:solidFill>
                <a:latin typeface="PT Sans" panose="020B0503020203020204" pitchFamily="34" charset="0"/>
              </a:endParaRPr>
            </a:p>
          </p:txBody>
        </p:sp>
      </p:grpSp>
      <p:grpSp>
        <p:nvGrpSpPr>
          <p:cNvPr id="149" name="Группа 148">
            <a:extLst>
              <a:ext uri="{FF2B5EF4-FFF2-40B4-BE49-F238E27FC236}">
                <a16:creationId xmlns:a16="http://schemas.microsoft.com/office/drawing/2014/main" id="{63E3F51E-C022-A14A-87BF-09955838BDBA}"/>
              </a:ext>
            </a:extLst>
          </p:cNvPr>
          <p:cNvGrpSpPr/>
          <p:nvPr/>
        </p:nvGrpSpPr>
        <p:grpSpPr>
          <a:xfrm>
            <a:off x="7970503" y="2907488"/>
            <a:ext cx="640467" cy="648698"/>
            <a:chOff x="8118815" y="1587971"/>
            <a:chExt cx="688277" cy="688277"/>
          </a:xfrm>
        </p:grpSpPr>
        <p:grpSp>
          <p:nvGrpSpPr>
            <p:cNvPr id="150" name="Group 63">
              <a:extLst>
                <a:ext uri="{FF2B5EF4-FFF2-40B4-BE49-F238E27FC236}">
                  <a16:creationId xmlns:a16="http://schemas.microsoft.com/office/drawing/2014/main" id="{AE0099E4-9E68-8E4D-AA29-3FABC924861D}"/>
                </a:ext>
              </a:extLst>
            </p:cNvPr>
            <p:cNvGrpSpPr>
              <a:grpSpLocks noChangeAspect="1"/>
            </p:cNvGrpSpPr>
            <p:nvPr>
              <p:custDataLst>
                <p:tags r:id="rId7"/>
              </p:custDataLst>
            </p:nvPr>
          </p:nvGrpSpPr>
          <p:grpSpPr>
            <a:xfrm>
              <a:off x="8118815" y="1587971"/>
              <a:ext cx="688277" cy="688277"/>
              <a:chOff x="6096000" y="3429000"/>
              <a:chExt cx="269875" cy="269875"/>
            </a:xfrm>
          </p:grpSpPr>
          <p:sp>
            <p:nvSpPr>
              <p:cNvPr id="152" name="background">
                <a:extLst>
                  <a:ext uri="{FF2B5EF4-FFF2-40B4-BE49-F238E27FC236}">
                    <a16:creationId xmlns:a16="http://schemas.microsoft.com/office/drawing/2014/main" id="{A61E5D51-291E-434B-B30A-63357BBB5659}"/>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153" name="arc">
                <a:extLst>
                  <a:ext uri="{FF2B5EF4-FFF2-40B4-BE49-F238E27FC236}">
                    <a16:creationId xmlns:a16="http://schemas.microsoft.com/office/drawing/2014/main" id="{0D6E67A2-C35C-4C45-83CD-AAC75302E3AA}"/>
                  </a:ext>
                </a:extLst>
              </p:cNvPr>
              <p:cNvSpPr/>
              <p:nvPr/>
            </p:nvSpPr>
            <p:spPr>
              <a:xfrm>
                <a:off x="6096000" y="3429000"/>
                <a:ext cx="269875" cy="269875"/>
              </a:xfrm>
              <a:prstGeom prst="arc">
                <a:avLst>
                  <a:gd name="adj1" fmla="val 16200000"/>
                  <a:gd name="adj2" fmla="val 5274526"/>
                </a:avLst>
              </a:prstGeom>
              <a:solidFill>
                <a:srgbClr val="FFC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154" name="circle">
                <a:extLst>
                  <a:ext uri="{FF2B5EF4-FFF2-40B4-BE49-F238E27FC236}">
                    <a16:creationId xmlns:a16="http://schemas.microsoft.com/office/drawing/2014/main" id="{F9A62D03-9CE8-ED4F-8945-6B6E0436816A}"/>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151" name="Oval 10">
              <a:extLst>
                <a:ext uri="{FF2B5EF4-FFF2-40B4-BE49-F238E27FC236}">
                  <a16:creationId xmlns:a16="http://schemas.microsoft.com/office/drawing/2014/main" id="{B47A9DF6-3CB4-A241-8E4E-C53DBFCDB928}"/>
                </a:ext>
              </a:extLst>
            </p:cNvPr>
            <p:cNvSpPr>
              <a:spLocks noChangeAspect="1"/>
            </p:cNvSpPr>
            <p:nvPr/>
          </p:nvSpPr>
          <p:spPr>
            <a:xfrm>
              <a:off x="8212992" y="1679267"/>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100" b="1" kern="0" dirty="0">
                  <a:solidFill>
                    <a:srgbClr val="595959"/>
                  </a:solidFill>
                  <a:latin typeface="PT Sans" panose="020B0503020203020204" pitchFamily="34" charset="0"/>
                </a:rPr>
                <a:t>339</a:t>
              </a:r>
              <a:endParaRPr lang="en-US" sz="1100" b="1" kern="0" dirty="0">
                <a:solidFill>
                  <a:srgbClr val="595959"/>
                </a:solidFill>
                <a:latin typeface="PT Sans" panose="020B0503020203020204" pitchFamily="34" charset="0"/>
              </a:endParaRPr>
            </a:p>
          </p:txBody>
        </p:sp>
      </p:grpSp>
      <p:grpSp>
        <p:nvGrpSpPr>
          <p:cNvPr id="155" name="Группа 154">
            <a:extLst>
              <a:ext uri="{FF2B5EF4-FFF2-40B4-BE49-F238E27FC236}">
                <a16:creationId xmlns:a16="http://schemas.microsoft.com/office/drawing/2014/main" id="{C4E3EA42-608F-0B45-AE3A-1BE741CCB95B}"/>
              </a:ext>
            </a:extLst>
          </p:cNvPr>
          <p:cNvGrpSpPr/>
          <p:nvPr/>
        </p:nvGrpSpPr>
        <p:grpSpPr>
          <a:xfrm>
            <a:off x="8619104" y="3378132"/>
            <a:ext cx="640467" cy="648698"/>
            <a:chOff x="8118815" y="1587971"/>
            <a:chExt cx="688277" cy="688277"/>
          </a:xfrm>
        </p:grpSpPr>
        <p:grpSp>
          <p:nvGrpSpPr>
            <p:cNvPr id="156" name="Group 63">
              <a:extLst>
                <a:ext uri="{FF2B5EF4-FFF2-40B4-BE49-F238E27FC236}">
                  <a16:creationId xmlns:a16="http://schemas.microsoft.com/office/drawing/2014/main" id="{D4C89206-43F8-A347-9408-F839A5776BDD}"/>
                </a:ext>
              </a:extLst>
            </p:cNvPr>
            <p:cNvGrpSpPr>
              <a:grpSpLocks noChangeAspect="1"/>
            </p:cNvGrpSpPr>
            <p:nvPr>
              <p:custDataLst>
                <p:tags r:id="rId6"/>
              </p:custDataLst>
            </p:nvPr>
          </p:nvGrpSpPr>
          <p:grpSpPr>
            <a:xfrm>
              <a:off x="8118815" y="1587971"/>
              <a:ext cx="688277" cy="688277"/>
              <a:chOff x="6096000" y="3429000"/>
              <a:chExt cx="269875" cy="269875"/>
            </a:xfrm>
          </p:grpSpPr>
          <p:sp>
            <p:nvSpPr>
              <p:cNvPr id="158" name="background">
                <a:extLst>
                  <a:ext uri="{FF2B5EF4-FFF2-40B4-BE49-F238E27FC236}">
                    <a16:creationId xmlns:a16="http://schemas.microsoft.com/office/drawing/2014/main" id="{B2781CFA-AF4B-174A-B813-F1480D56D254}"/>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159" name="arc">
                <a:extLst>
                  <a:ext uri="{FF2B5EF4-FFF2-40B4-BE49-F238E27FC236}">
                    <a16:creationId xmlns:a16="http://schemas.microsoft.com/office/drawing/2014/main" id="{DC558D21-52D0-E341-A2F4-AF6C3E431521}"/>
                  </a:ext>
                </a:extLst>
              </p:cNvPr>
              <p:cNvSpPr/>
              <p:nvPr/>
            </p:nvSpPr>
            <p:spPr>
              <a:xfrm>
                <a:off x="6096000" y="3429000"/>
                <a:ext cx="269875" cy="269875"/>
              </a:xfrm>
              <a:prstGeom prst="arc">
                <a:avLst>
                  <a:gd name="adj1" fmla="val 16200000"/>
                  <a:gd name="adj2" fmla="val 5274526"/>
                </a:avLst>
              </a:prstGeom>
              <a:solidFill>
                <a:srgbClr val="FFC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160" name="circle">
                <a:extLst>
                  <a:ext uri="{FF2B5EF4-FFF2-40B4-BE49-F238E27FC236}">
                    <a16:creationId xmlns:a16="http://schemas.microsoft.com/office/drawing/2014/main" id="{153A1F13-2E4A-7D4F-91BB-0A43037E11DC}"/>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157" name="Oval 10">
              <a:extLst>
                <a:ext uri="{FF2B5EF4-FFF2-40B4-BE49-F238E27FC236}">
                  <a16:creationId xmlns:a16="http://schemas.microsoft.com/office/drawing/2014/main" id="{A7AFFA1B-2BD1-6844-B057-4D244F1FF24B}"/>
                </a:ext>
              </a:extLst>
            </p:cNvPr>
            <p:cNvSpPr>
              <a:spLocks noChangeAspect="1"/>
            </p:cNvSpPr>
            <p:nvPr/>
          </p:nvSpPr>
          <p:spPr>
            <a:xfrm>
              <a:off x="8212992" y="1679267"/>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100" b="1" kern="0" dirty="0">
                  <a:solidFill>
                    <a:srgbClr val="595959"/>
                  </a:solidFill>
                  <a:latin typeface="PT Sans" panose="020B0503020203020204" pitchFamily="34" charset="0"/>
                </a:rPr>
                <a:t>302</a:t>
              </a:r>
              <a:endParaRPr lang="en-US" sz="1100" b="1" kern="0" dirty="0">
                <a:solidFill>
                  <a:srgbClr val="595959"/>
                </a:solidFill>
                <a:latin typeface="PT Sans" panose="020B0503020203020204" pitchFamily="34" charset="0"/>
              </a:endParaRPr>
            </a:p>
          </p:txBody>
        </p:sp>
      </p:grpSp>
      <p:grpSp>
        <p:nvGrpSpPr>
          <p:cNvPr id="161" name="Группа 160">
            <a:extLst>
              <a:ext uri="{FF2B5EF4-FFF2-40B4-BE49-F238E27FC236}">
                <a16:creationId xmlns:a16="http://schemas.microsoft.com/office/drawing/2014/main" id="{17310CC9-49A1-924C-BB2E-366B445A736D}"/>
              </a:ext>
            </a:extLst>
          </p:cNvPr>
          <p:cNvGrpSpPr/>
          <p:nvPr/>
        </p:nvGrpSpPr>
        <p:grpSpPr>
          <a:xfrm>
            <a:off x="7931982" y="3870027"/>
            <a:ext cx="640467" cy="648698"/>
            <a:chOff x="8118815" y="1587971"/>
            <a:chExt cx="688277" cy="688277"/>
          </a:xfrm>
        </p:grpSpPr>
        <p:grpSp>
          <p:nvGrpSpPr>
            <p:cNvPr id="162" name="Group 63">
              <a:extLst>
                <a:ext uri="{FF2B5EF4-FFF2-40B4-BE49-F238E27FC236}">
                  <a16:creationId xmlns:a16="http://schemas.microsoft.com/office/drawing/2014/main" id="{8E841860-5316-F04C-A7AB-1741A589502A}"/>
                </a:ext>
              </a:extLst>
            </p:cNvPr>
            <p:cNvGrpSpPr>
              <a:grpSpLocks noChangeAspect="1"/>
            </p:cNvGrpSpPr>
            <p:nvPr>
              <p:custDataLst>
                <p:tags r:id="rId5"/>
              </p:custDataLst>
            </p:nvPr>
          </p:nvGrpSpPr>
          <p:grpSpPr>
            <a:xfrm>
              <a:off x="8118815" y="1587971"/>
              <a:ext cx="688277" cy="688277"/>
              <a:chOff x="6096000" y="3429000"/>
              <a:chExt cx="269875" cy="269875"/>
            </a:xfrm>
          </p:grpSpPr>
          <p:sp>
            <p:nvSpPr>
              <p:cNvPr id="164" name="background">
                <a:extLst>
                  <a:ext uri="{FF2B5EF4-FFF2-40B4-BE49-F238E27FC236}">
                    <a16:creationId xmlns:a16="http://schemas.microsoft.com/office/drawing/2014/main" id="{189404F5-89B8-234C-8F76-47D11336BE90}"/>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165" name="arc">
                <a:extLst>
                  <a:ext uri="{FF2B5EF4-FFF2-40B4-BE49-F238E27FC236}">
                    <a16:creationId xmlns:a16="http://schemas.microsoft.com/office/drawing/2014/main" id="{5818A9B5-34A9-6544-B31E-E6BBA85B280A}"/>
                  </a:ext>
                </a:extLst>
              </p:cNvPr>
              <p:cNvSpPr/>
              <p:nvPr/>
            </p:nvSpPr>
            <p:spPr>
              <a:xfrm>
                <a:off x="6096000" y="3429000"/>
                <a:ext cx="269875" cy="269875"/>
              </a:xfrm>
              <a:prstGeom prst="arc">
                <a:avLst>
                  <a:gd name="adj1" fmla="val 16200000"/>
                  <a:gd name="adj2" fmla="val 5274526"/>
                </a:avLst>
              </a:prstGeom>
              <a:solidFill>
                <a:srgbClr val="FFC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166" name="circle">
                <a:extLst>
                  <a:ext uri="{FF2B5EF4-FFF2-40B4-BE49-F238E27FC236}">
                    <a16:creationId xmlns:a16="http://schemas.microsoft.com/office/drawing/2014/main" id="{6880C501-1C10-2242-BE9E-88BAD9EA3F92}"/>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163" name="Oval 10">
              <a:extLst>
                <a:ext uri="{FF2B5EF4-FFF2-40B4-BE49-F238E27FC236}">
                  <a16:creationId xmlns:a16="http://schemas.microsoft.com/office/drawing/2014/main" id="{01F07B25-6437-C941-8C40-B1B5EA489140}"/>
                </a:ext>
              </a:extLst>
            </p:cNvPr>
            <p:cNvSpPr>
              <a:spLocks noChangeAspect="1"/>
            </p:cNvSpPr>
            <p:nvPr/>
          </p:nvSpPr>
          <p:spPr>
            <a:xfrm>
              <a:off x="8212992" y="1679267"/>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100" b="1" kern="0" dirty="0">
                  <a:solidFill>
                    <a:srgbClr val="595959"/>
                  </a:solidFill>
                  <a:latin typeface="PT Sans" panose="020B0503020203020204" pitchFamily="34" charset="0"/>
                </a:rPr>
                <a:t>289</a:t>
              </a:r>
              <a:endParaRPr lang="en-US" sz="1100" b="1" kern="0" dirty="0">
                <a:solidFill>
                  <a:srgbClr val="595959"/>
                </a:solidFill>
                <a:latin typeface="PT Sans" panose="020B0503020203020204" pitchFamily="34" charset="0"/>
              </a:endParaRPr>
            </a:p>
          </p:txBody>
        </p:sp>
      </p:grpSp>
      <p:grpSp>
        <p:nvGrpSpPr>
          <p:cNvPr id="167" name="Группа 166">
            <a:extLst>
              <a:ext uri="{FF2B5EF4-FFF2-40B4-BE49-F238E27FC236}">
                <a16:creationId xmlns:a16="http://schemas.microsoft.com/office/drawing/2014/main" id="{E24A7DF1-E89C-5643-B09E-7C976AC8A15E}"/>
              </a:ext>
            </a:extLst>
          </p:cNvPr>
          <p:cNvGrpSpPr/>
          <p:nvPr/>
        </p:nvGrpSpPr>
        <p:grpSpPr>
          <a:xfrm>
            <a:off x="8606444" y="4385305"/>
            <a:ext cx="640467" cy="648698"/>
            <a:chOff x="8118815" y="1587971"/>
            <a:chExt cx="688277" cy="688277"/>
          </a:xfrm>
        </p:grpSpPr>
        <p:grpSp>
          <p:nvGrpSpPr>
            <p:cNvPr id="168" name="Group 63">
              <a:extLst>
                <a:ext uri="{FF2B5EF4-FFF2-40B4-BE49-F238E27FC236}">
                  <a16:creationId xmlns:a16="http://schemas.microsoft.com/office/drawing/2014/main" id="{137BE9AF-87E3-7144-9283-455BE96506D4}"/>
                </a:ext>
              </a:extLst>
            </p:cNvPr>
            <p:cNvGrpSpPr>
              <a:grpSpLocks noChangeAspect="1"/>
            </p:cNvGrpSpPr>
            <p:nvPr>
              <p:custDataLst>
                <p:tags r:id="rId4"/>
              </p:custDataLst>
            </p:nvPr>
          </p:nvGrpSpPr>
          <p:grpSpPr>
            <a:xfrm>
              <a:off x="8118815" y="1587971"/>
              <a:ext cx="688277" cy="688277"/>
              <a:chOff x="6096000" y="3429000"/>
              <a:chExt cx="269875" cy="269875"/>
            </a:xfrm>
          </p:grpSpPr>
          <p:sp>
            <p:nvSpPr>
              <p:cNvPr id="170" name="background">
                <a:extLst>
                  <a:ext uri="{FF2B5EF4-FFF2-40B4-BE49-F238E27FC236}">
                    <a16:creationId xmlns:a16="http://schemas.microsoft.com/office/drawing/2014/main" id="{D3D6F07D-BE23-8346-BC7E-4C6DC6BFF72A}"/>
                  </a:ext>
                </a:extLst>
              </p:cNvPr>
              <p:cNvSpPr/>
              <p:nvPr/>
            </p:nvSpPr>
            <p:spPr>
              <a:xfrm>
                <a:off x="6096000" y="3429000"/>
                <a:ext cx="269875" cy="269875"/>
              </a:xfrm>
              <a:prstGeom prst="ellipse">
                <a:avLst/>
              </a:prstGeom>
              <a:solidFill>
                <a:srgbClr val="E2E2E3">
                  <a:lumMod val="10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sp>
            <p:nvSpPr>
              <p:cNvPr id="171" name="arc">
                <a:extLst>
                  <a:ext uri="{FF2B5EF4-FFF2-40B4-BE49-F238E27FC236}">
                    <a16:creationId xmlns:a16="http://schemas.microsoft.com/office/drawing/2014/main" id="{FB28524E-6CE4-C344-81BF-8BDBCC88FDAE}"/>
                  </a:ext>
                </a:extLst>
              </p:cNvPr>
              <p:cNvSpPr/>
              <p:nvPr/>
            </p:nvSpPr>
            <p:spPr>
              <a:xfrm>
                <a:off x="6096000" y="3429000"/>
                <a:ext cx="269875" cy="269875"/>
              </a:xfrm>
              <a:prstGeom prst="arc">
                <a:avLst>
                  <a:gd name="adj1" fmla="val 16200000"/>
                  <a:gd name="adj2" fmla="val 5274526"/>
                </a:avLst>
              </a:prstGeom>
              <a:solidFill>
                <a:srgbClr val="FFC000"/>
              </a:solidFill>
              <a:ln w="9525" cap="rnd" cmpd="sng" algn="ctr">
                <a:noFill/>
                <a:prstDash val="solid"/>
                <a:round/>
              </a:ln>
              <a:effectLst/>
              <a:extLst>
                <a:ext uri="{91240B29-F687-4F45-9708-019B960494DF}">
                  <a14:hiddenLine xmlns:a14="http://schemas.microsoft.com/office/drawing/2010/main" w="9525" cap="rnd" cmpd="sng" algn="ctr">
                    <a:solidFill>
                      <a:schemeClr val="tx1">
                        <a:lumMod val="60000"/>
                        <a:lumOff val="40000"/>
                      </a:schemeClr>
                    </a:solidFill>
                    <a:prstDash val="solid"/>
                    <a:round/>
                  </a14:hiddenLine>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latin typeface="PT Sans" panose="020B0503020203020204" pitchFamily="34" charset="0"/>
                </a:endParaRPr>
              </a:p>
            </p:txBody>
          </p:sp>
          <p:sp>
            <p:nvSpPr>
              <p:cNvPr id="172" name="circle">
                <a:extLst>
                  <a:ext uri="{FF2B5EF4-FFF2-40B4-BE49-F238E27FC236}">
                    <a16:creationId xmlns:a16="http://schemas.microsoft.com/office/drawing/2014/main" id="{91E03691-1A70-AA44-B812-1CB175868330}"/>
                  </a:ext>
                </a:extLst>
              </p:cNvPr>
              <p:cNvSpPr/>
              <p:nvPr/>
            </p:nvSpPr>
            <p:spPr>
              <a:xfrm>
                <a:off x="6096000" y="3429000"/>
                <a:ext cx="269875" cy="2698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cap="rnd" cmpd="sng" algn="ctr">
                    <a:solidFill>
                      <a:srgbClr val="595959"/>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PT Sans" panose="020B0503020203020204" pitchFamily="34" charset="0"/>
                </a:endParaRPr>
              </a:p>
            </p:txBody>
          </p:sp>
        </p:grpSp>
        <p:sp>
          <p:nvSpPr>
            <p:cNvPr id="169" name="Oval 10">
              <a:extLst>
                <a:ext uri="{FF2B5EF4-FFF2-40B4-BE49-F238E27FC236}">
                  <a16:creationId xmlns:a16="http://schemas.microsoft.com/office/drawing/2014/main" id="{5F115F8B-3F00-4544-BD0D-6DCBCCBB1F17}"/>
                </a:ext>
              </a:extLst>
            </p:cNvPr>
            <p:cNvSpPr>
              <a:spLocks noChangeAspect="1"/>
            </p:cNvSpPr>
            <p:nvPr/>
          </p:nvSpPr>
          <p:spPr>
            <a:xfrm>
              <a:off x="8212992" y="1679267"/>
              <a:ext cx="505683" cy="50568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lnSpc>
                  <a:spcPct val="95000"/>
                </a:lnSpc>
              </a:pPr>
              <a:r>
                <a:rPr lang="ru-RU" sz="1100" b="1" kern="0" dirty="0">
                  <a:solidFill>
                    <a:srgbClr val="595959"/>
                  </a:solidFill>
                  <a:latin typeface="PT Sans" panose="020B0503020203020204" pitchFamily="34" charset="0"/>
                </a:rPr>
                <a:t>244</a:t>
              </a:r>
              <a:endParaRPr lang="en-US" sz="1100" b="1" kern="0" dirty="0">
                <a:solidFill>
                  <a:srgbClr val="595959"/>
                </a:solidFill>
                <a:latin typeface="PT Sans" panose="020B0503020203020204" pitchFamily="34" charset="0"/>
              </a:endParaRPr>
            </a:p>
          </p:txBody>
        </p:sp>
      </p:grpSp>
      <p:sp>
        <p:nvSpPr>
          <p:cNvPr id="173" name="Треугольник 172">
            <a:extLst>
              <a:ext uri="{FF2B5EF4-FFF2-40B4-BE49-F238E27FC236}">
                <a16:creationId xmlns:a16="http://schemas.microsoft.com/office/drawing/2014/main" id="{B58AECD7-3C04-BA48-A139-C23D4EA36932}"/>
              </a:ext>
            </a:extLst>
          </p:cNvPr>
          <p:cNvSpPr/>
          <p:nvPr/>
        </p:nvSpPr>
        <p:spPr>
          <a:xfrm>
            <a:off x="4250557" y="1438146"/>
            <a:ext cx="404252" cy="333284"/>
          </a:xfrm>
          <a:prstGeom prst="triangle">
            <a:avLst/>
          </a:prstGeom>
          <a:solidFill>
            <a:srgbClr val="92D05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solidFill>
                <a:srgbClr val="FFFFFF"/>
              </a:solidFill>
              <a:latin typeface="PT Sans" panose="020B0503020203020204" pitchFamily="34" charset="0"/>
            </a:endParaRPr>
          </a:p>
        </p:txBody>
      </p:sp>
      <p:graphicFrame>
        <p:nvGraphicFramePr>
          <p:cNvPr id="18" name="Таблица 17">
            <a:extLst>
              <a:ext uri="{FF2B5EF4-FFF2-40B4-BE49-F238E27FC236}">
                <a16:creationId xmlns:a16="http://schemas.microsoft.com/office/drawing/2014/main" id="{8A4F4B51-B8EB-894F-8ECE-889F2FA38771}"/>
              </a:ext>
            </a:extLst>
          </p:cNvPr>
          <p:cNvGraphicFramePr>
            <a:graphicFrameLocks noGrp="1"/>
          </p:cNvGraphicFramePr>
          <p:nvPr>
            <p:extLst>
              <p:ext uri="{D42A27DB-BD31-4B8C-83A1-F6EECF244321}">
                <p14:modId xmlns:p14="http://schemas.microsoft.com/office/powerpoint/2010/main" val="847512104"/>
              </p:ext>
            </p:extLst>
          </p:nvPr>
        </p:nvGraphicFramePr>
        <p:xfrm>
          <a:off x="4726507" y="1364390"/>
          <a:ext cx="3004664" cy="2084281"/>
        </p:xfrm>
        <a:graphic>
          <a:graphicData uri="http://schemas.openxmlformats.org/drawingml/2006/table">
            <a:tbl>
              <a:tblPr firstRow="1" bandRow="1">
                <a:tableStyleId>{2D5ABB26-0587-4C30-8999-92F81FD0307C}</a:tableStyleId>
              </a:tblPr>
              <a:tblGrid>
                <a:gridCol w="2268662">
                  <a:extLst>
                    <a:ext uri="{9D8B030D-6E8A-4147-A177-3AD203B41FA5}">
                      <a16:colId xmlns:a16="http://schemas.microsoft.com/office/drawing/2014/main" val="1355077869"/>
                    </a:ext>
                  </a:extLst>
                </a:gridCol>
                <a:gridCol w="736002">
                  <a:extLst>
                    <a:ext uri="{9D8B030D-6E8A-4147-A177-3AD203B41FA5}">
                      <a16:colId xmlns:a16="http://schemas.microsoft.com/office/drawing/2014/main" val="1803677412"/>
                    </a:ext>
                  </a:extLst>
                </a:gridCol>
              </a:tblGrid>
              <a:tr h="287917">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Москва</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344</a:t>
                      </a:r>
                    </a:p>
                  </a:txBody>
                  <a:tcPr marL="6350" marR="6350" marT="6350" marB="0" anchor="b"/>
                </a:tc>
                <a:extLst>
                  <a:ext uri="{0D108BD9-81ED-4DB2-BD59-A6C34878D82A}">
                    <a16:rowId xmlns:a16="http://schemas.microsoft.com/office/drawing/2014/main" val="3744911564"/>
                  </a:ext>
                </a:extLst>
              </a:tr>
              <a:tr h="299394">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Санкт-Петербург</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171</a:t>
                      </a:r>
                    </a:p>
                  </a:txBody>
                  <a:tcPr marL="6350" marR="6350" marT="6350" marB="0" anchor="b"/>
                </a:tc>
                <a:extLst>
                  <a:ext uri="{0D108BD9-81ED-4DB2-BD59-A6C34878D82A}">
                    <a16:rowId xmlns:a16="http://schemas.microsoft.com/office/drawing/2014/main" val="2838480283"/>
                  </a:ext>
                </a:extLst>
              </a:tr>
              <a:tr h="299394">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Московская область</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151</a:t>
                      </a:r>
                    </a:p>
                  </a:txBody>
                  <a:tcPr marL="6350" marR="6350" marT="6350" marB="0" anchor="b"/>
                </a:tc>
                <a:extLst>
                  <a:ext uri="{0D108BD9-81ED-4DB2-BD59-A6C34878D82A}">
                    <a16:rowId xmlns:a16="http://schemas.microsoft.com/office/drawing/2014/main" val="3792650871"/>
                  </a:ext>
                </a:extLst>
              </a:tr>
              <a:tr h="299394">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Свердловская область</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121</a:t>
                      </a:r>
                    </a:p>
                  </a:txBody>
                  <a:tcPr marL="6350" marR="6350" marT="6350" marB="0" anchor="b"/>
                </a:tc>
                <a:extLst>
                  <a:ext uri="{0D108BD9-81ED-4DB2-BD59-A6C34878D82A}">
                    <a16:rowId xmlns:a16="http://schemas.microsoft.com/office/drawing/2014/main" val="1514790762"/>
                  </a:ext>
                </a:extLst>
              </a:tr>
              <a:tr h="299394">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Краснодарский край</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102</a:t>
                      </a:r>
                    </a:p>
                  </a:txBody>
                  <a:tcPr marL="6350" marR="6350" marT="6350" marB="0" anchor="b"/>
                </a:tc>
                <a:extLst>
                  <a:ext uri="{0D108BD9-81ED-4DB2-BD59-A6C34878D82A}">
                    <a16:rowId xmlns:a16="http://schemas.microsoft.com/office/drawing/2014/main" val="847116844"/>
                  </a:ext>
                </a:extLst>
              </a:tr>
              <a:tr h="299394">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Приморский край</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96</a:t>
                      </a:r>
                    </a:p>
                  </a:txBody>
                  <a:tcPr marL="6350" marR="6350" marT="6350" marB="0" anchor="b"/>
                </a:tc>
                <a:extLst>
                  <a:ext uri="{0D108BD9-81ED-4DB2-BD59-A6C34878D82A}">
                    <a16:rowId xmlns:a16="http://schemas.microsoft.com/office/drawing/2014/main" val="180296910"/>
                  </a:ext>
                </a:extLst>
              </a:tr>
              <a:tr h="299394">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Ростовская область</a:t>
                      </a:r>
                    </a:p>
                  </a:txBody>
                  <a:tcPr marL="6350" marR="6350" marT="6350" marB="0" anchor="b"/>
                </a:tc>
                <a:tc>
                  <a:txBody>
                    <a:bodyPr/>
                    <a:lstStyle/>
                    <a:p>
                      <a:pPr marL="0" algn="ctr" defTabSz="914400" rtl="0" eaLnBrk="1" fontAlgn="b" latinLnBrk="0" hangingPunct="1"/>
                      <a:r>
                        <a:rPr lang="ru-RU" sz="1100" b="0" i="0" u="none" strike="noStrike" kern="1200" dirty="0">
                          <a:solidFill>
                            <a:schemeClr val="tx1"/>
                          </a:solidFill>
                          <a:effectLst/>
                          <a:latin typeface="Calibri" panose="020F0502020204030204" pitchFamily="34" charset="0"/>
                          <a:ea typeface="+mn-ea"/>
                          <a:cs typeface="+mn-cs"/>
                        </a:rPr>
                        <a:t>95</a:t>
                      </a:r>
                    </a:p>
                  </a:txBody>
                  <a:tcPr marL="6350" marR="6350" marT="6350" marB="0" anchor="b"/>
                </a:tc>
                <a:extLst>
                  <a:ext uri="{0D108BD9-81ED-4DB2-BD59-A6C34878D82A}">
                    <a16:rowId xmlns:a16="http://schemas.microsoft.com/office/drawing/2014/main" val="2807023240"/>
                  </a:ext>
                </a:extLst>
              </a:tr>
            </a:tbl>
          </a:graphicData>
        </a:graphic>
      </p:graphicFrame>
      <p:graphicFrame>
        <p:nvGraphicFramePr>
          <p:cNvPr id="19" name="Таблица 18">
            <a:extLst>
              <a:ext uri="{FF2B5EF4-FFF2-40B4-BE49-F238E27FC236}">
                <a16:creationId xmlns:a16="http://schemas.microsoft.com/office/drawing/2014/main" id="{B62B6A87-126D-AC4C-B4AF-FBD9EA65D142}"/>
              </a:ext>
            </a:extLst>
          </p:cNvPr>
          <p:cNvGraphicFramePr>
            <a:graphicFrameLocks noGrp="1"/>
          </p:cNvGraphicFramePr>
          <p:nvPr>
            <p:extLst>
              <p:ext uri="{D42A27DB-BD31-4B8C-83A1-F6EECF244321}">
                <p14:modId xmlns:p14="http://schemas.microsoft.com/office/powerpoint/2010/main" val="2536265710"/>
              </p:ext>
            </p:extLst>
          </p:nvPr>
        </p:nvGraphicFramePr>
        <p:xfrm>
          <a:off x="4726507" y="3693851"/>
          <a:ext cx="2895610" cy="2198043"/>
        </p:xfrm>
        <a:graphic>
          <a:graphicData uri="http://schemas.openxmlformats.org/drawingml/2006/table">
            <a:tbl>
              <a:tblPr firstRow="1" bandRow="1">
                <a:tableStyleId>{2D5ABB26-0587-4C30-8999-92F81FD0307C}</a:tableStyleId>
              </a:tblPr>
              <a:tblGrid>
                <a:gridCol w="2444260">
                  <a:extLst>
                    <a:ext uri="{9D8B030D-6E8A-4147-A177-3AD203B41FA5}">
                      <a16:colId xmlns:a16="http://schemas.microsoft.com/office/drawing/2014/main" val="2908562931"/>
                    </a:ext>
                  </a:extLst>
                </a:gridCol>
                <a:gridCol w="451350">
                  <a:extLst>
                    <a:ext uri="{9D8B030D-6E8A-4147-A177-3AD203B41FA5}">
                      <a16:colId xmlns:a16="http://schemas.microsoft.com/office/drawing/2014/main" val="1121863721"/>
                    </a:ext>
                  </a:extLst>
                </a:gridCol>
              </a:tblGrid>
              <a:tr h="244227">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г. Севастополь</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5</a:t>
                      </a:r>
                    </a:p>
                  </a:txBody>
                  <a:tcPr marL="6350" marR="6350" marT="6350" marB="0" anchor="b"/>
                </a:tc>
                <a:extLst>
                  <a:ext uri="{0D108BD9-81ED-4DB2-BD59-A6C34878D82A}">
                    <a16:rowId xmlns:a16="http://schemas.microsoft.com/office/drawing/2014/main" val="3358755712"/>
                  </a:ext>
                </a:extLst>
              </a:tr>
              <a:tr h="244227">
                <a:tc>
                  <a:txBody>
                    <a:bodyPr/>
                    <a:lstStyle/>
                    <a:p>
                      <a:pPr algn="l" fontAlgn="b"/>
                      <a:r>
                        <a:rPr lang="ru-RU" sz="1100" b="0" i="0" u="none" strike="noStrike" kern="1200" dirty="0">
                          <a:solidFill>
                            <a:srgbClr val="000000"/>
                          </a:solidFill>
                          <a:effectLst/>
                          <a:latin typeface="Calibri" panose="020F0502020204030204" pitchFamily="34" charset="0"/>
                          <a:ea typeface="+mn-ea"/>
                          <a:cs typeface="+mn-cs"/>
                        </a:rPr>
                        <a:t> Кабардино-Балкарская Республика</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5</a:t>
                      </a:r>
                    </a:p>
                  </a:txBody>
                  <a:tcPr marL="6350" marR="6350" marT="6350" marB="0" anchor="b"/>
                </a:tc>
                <a:extLst>
                  <a:ext uri="{0D108BD9-81ED-4DB2-BD59-A6C34878D82A}">
                    <a16:rowId xmlns:a16="http://schemas.microsoft.com/office/drawing/2014/main" val="3453621419"/>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Республика Адыгея</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5</a:t>
                      </a:r>
                    </a:p>
                  </a:txBody>
                  <a:tcPr marL="6350" marR="6350" marT="6350" marB="0" anchor="b"/>
                </a:tc>
                <a:extLst>
                  <a:ext uri="{0D108BD9-81ED-4DB2-BD59-A6C34878D82A}">
                    <a16:rowId xmlns:a16="http://schemas.microsoft.com/office/drawing/2014/main" val="398572810"/>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Республика Алтай (Горный Алтай)</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4</a:t>
                      </a:r>
                    </a:p>
                  </a:txBody>
                  <a:tcPr marL="6350" marR="6350" marT="6350" marB="0" anchor="b"/>
                </a:tc>
                <a:extLst>
                  <a:ext uri="{0D108BD9-81ED-4DB2-BD59-A6C34878D82A}">
                    <a16:rowId xmlns:a16="http://schemas.microsoft.com/office/drawing/2014/main" val="4107314064"/>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Чукотский автономный округ</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3</a:t>
                      </a:r>
                    </a:p>
                  </a:txBody>
                  <a:tcPr marL="6350" marR="6350" marT="6350" marB="0" anchor="b"/>
                </a:tc>
                <a:extLst>
                  <a:ext uri="{0D108BD9-81ED-4DB2-BD59-A6C34878D82A}">
                    <a16:rowId xmlns:a16="http://schemas.microsoft.com/office/drawing/2014/main" val="2394208548"/>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Республика Калмыкия</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2</a:t>
                      </a:r>
                    </a:p>
                  </a:txBody>
                  <a:tcPr marL="6350" marR="6350" marT="6350" marB="0" anchor="b"/>
                </a:tc>
                <a:extLst>
                  <a:ext uri="{0D108BD9-81ED-4DB2-BD59-A6C34878D82A}">
                    <a16:rowId xmlns:a16="http://schemas.microsoft.com/office/drawing/2014/main" val="5769090"/>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Республика Карачаево-Черкессия</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2</a:t>
                      </a:r>
                    </a:p>
                  </a:txBody>
                  <a:tcPr marL="6350" marR="6350" marT="6350" marB="0" anchor="b"/>
                </a:tc>
                <a:extLst>
                  <a:ext uri="{0D108BD9-81ED-4DB2-BD59-A6C34878D82A}">
                    <a16:rowId xmlns:a16="http://schemas.microsoft.com/office/drawing/2014/main" val="3157057062"/>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Ненецкий автономный округ</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1</a:t>
                      </a:r>
                    </a:p>
                  </a:txBody>
                  <a:tcPr marL="6350" marR="6350" marT="6350" marB="0" anchor="b"/>
                </a:tc>
                <a:extLst>
                  <a:ext uri="{0D108BD9-81ED-4DB2-BD59-A6C34878D82A}">
                    <a16:rowId xmlns:a16="http://schemas.microsoft.com/office/drawing/2014/main" val="3873207940"/>
                  </a:ext>
                </a:extLst>
              </a:tr>
              <a:tr h="244227">
                <a:tc>
                  <a:txBody>
                    <a:bodyPr/>
                    <a:lstStyle/>
                    <a:p>
                      <a:pPr algn="l" fontAlgn="b"/>
                      <a:r>
                        <a:rPr lang="ru-RU" sz="1100" b="0" i="0" u="none" strike="noStrike" kern="1200">
                          <a:solidFill>
                            <a:srgbClr val="000000"/>
                          </a:solidFill>
                          <a:effectLst/>
                          <a:latin typeface="Calibri" panose="020F0502020204030204" pitchFamily="34" charset="0"/>
                          <a:ea typeface="+mn-ea"/>
                          <a:cs typeface="+mn-cs"/>
                        </a:rPr>
                        <a:t> Республика Дагестан</a:t>
                      </a:r>
                    </a:p>
                  </a:txBody>
                  <a:tcPr marL="6350" marR="6350" marT="6350" marB="0" anchor="b"/>
                </a:tc>
                <a:tc>
                  <a:txBody>
                    <a:bodyPr/>
                    <a:lstStyle/>
                    <a:p>
                      <a:pPr algn="ctr" fontAlgn="b"/>
                      <a:r>
                        <a:rPr lang="ru-RU" sz="1100" b="0" i="0" u="none" strike="noStrike" kern="1200" dirty="0">
                          <a:solidFill>
                            <a:srgbClr val="000000"/>
                          </a:solidFill>
                          <a:effectLst/>
                          <a:latin typeface="Calibri" panose="020F0502020204030204" pitchFamily="34" charset="0"/>
                          <a:ea typeface="+mn-ea"/>
                          <a:cs typeface="+mn-cs"/>
                        </a:rPr>
                        <a:t>1</a:t>
                      </a:r>
                    </a:p>
                  </a:txBody>
                  <a:tcPr marL="6350" marR="6350" marT="6350" marB="0" anchor="b"/>
                </a:tc>
                <a:extLst>
                  <a:ext uri="{0D108BD9-81ED-4DB2-BD59-A6C34878D82A}">
                    <a16:rowId xmlns:a16="http://schemas.microsoft.com/office/drawing/2014/main" val="3574489030"/>
                  </a:ext>
                </a:extLst>
              </a:tr>
            </a:tbl>
          </a:graphicData>
        </a:graphic>
      </p:graphicFrame>
      <p:sp>
        <p:nvSpPr>
          <p:cNvPr id="175" name="Треугольник 174">
            <a:extLst>
              <a:ext uri="{FF2B5EF4-FFF2-40B4-BE49-F238E27FC236}">
                <a16:creationId xmlns:a16="http://schemas.microsoft.com/office/drawing/2014/main" id="{2BEEBB58-3CC1-0740-AEFE-25996E722948}"/>
              </a:ext>
            </a:extLst>
          </p:cNvPr>
          <p:cNvSpPr/>
          <p:nvPr/>
        </p:nvSpPr>
        <p:spPr>
          <a:xfrm rot="10800000">
            <a:off x="7952380" y="5222198"/>
            <a:ext cx="404252" cy="333284"/>
          </a:xfrm>
          <a:prstGeom prst="triangle">
            <a:avLst/>
          </a:prstGeom>
          <a:solidFill>
            <a:srgbClr val="C0000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solidFill>
                <a:srgbClr val="FFFFFF"/>
              </a:solidFill>
              <a:latin typeface="PT Sans" panose="020B0503020203020204" pitchFamily="34" charset="0"/>
            </a:endParaRPr>
          </a:p>
        </p:txBody>
      </p:sp>
      <p:cxnSp>
        <p:nvCxnSpPr>
          <p:cNvPr id="82" name="Straight Connector 334">
            <a:extLst>
              <a:ext uri="{FF2B5EF4-FFF2-40B4-BE49-F238E27FC236}">
                <a16:creationId xmlns:a16="http://schemas.microsoft.com/office/drawing/2014/main" id="{1288D12F-936A-4036-BCB2-0F774A21C8F5}"/>
              </a:ext>
            </a:extLst>
          </p:cNvPr>
          <p:cNvCxnSpPr>
            <a:cxnSpLocks/>
          </p:cNvCxnSpPr>
          <p:nvPr/>
        </p:nvCxnSpPr>
        <p:spPr>
          <a:xfrm>
            <a:off x="1462580" y="2239068"/>
            <a:ext cx="1876456" cy="0"/>
          </a:xfrm>
          <a:prstGeom prst="line">
            <a:avLst/>
          </a:prstGeom>
          <a:ln w="19050"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334">
            <a:extLst>
              <a:ext uri="{FF2B5EF4-FFF2-40B4-BE49-F238E27FC236}">
                <a16:creationId xmlns:a16="http://schemas.microsoft.com/office/drawing/2014/main" id="{E0978AF1-F116-4FAE-A63C-FB89A3F737FC}"/>
              </a:ext>
            </a:extLst>
          </p:cNvPr>
          <p:cNvCxnSpPr>
            <a:cxnSpLocks/>
          </p:cNvCxnSpPr>
          <p:nvPr/>
        </p:nvCxnSpPr>
        <p:spPr>
          <a:xfrm>
            <a:off x="1403564" y="3651178"/>
            <a:ext cx="1876456" cy="0"/>
          </a:xfrm>
          <a:prstGeom prst="line">
            <a:avLst/>
          </a:prstGeom>
          <a:ln w="19050"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85" name="Straight Connector 334">
            <a:extLst>
              <a:ext uri="{FF2B5EF4-FFF2-40B4-BE49-F238E27FC236}">
                <a16:creationId xmlns:a16="http://schemas.microsoft.com/office/drawing/2014/main" id="{9E62CACD-63C5-45B7-A674-6E3252FE01F2}"/>
              </a:ext>
            </a:extLst>
          </p:cNvPr>
          <p:cNvCxnSpPr>
            <a:cxnSpLocks/>
          </p:cNvCxnSpPr>
          <p:nvPr/>
        </p:nvCxnSpPr>
        <p:spPr>
          <a:xfrm>
            <a:off x="1403564" y="4892291"/>
            <a:ext cx="1876456" cy="0"/>
          </a:xfrm>
          <a:prstGeom prst="line">
            <a:avLst/>
          </a:prstGeom>
          <a:ln w="19050"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17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b0xUk78kSNOWsET65AJ9UA"/>
</p:tagLst>
</file>

<file path=ppt/tags/tag10.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11.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12.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13.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14.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15.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XoiaNt5tRDyptgaA4sqg2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XoiaNt5tRDyptgaA4sqg2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pZyowSR_GPf7M1biQkFA"/>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oiaNt5tRDyptgaA4sqg2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2Laz9SRUtxesD6WEkNvOPw"/>
</p:tagLst>
</file>

<file path=ppt/tags/tag8.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ags/tag9.xml><?xml version="1.0" encoding="utf-8"?>
<p:tagLst xmlns:a="http://schemas.openxmlformats.org/drawingml/2006/main" xmlns:r="http://schemas.openxmlformats.org/officeDocument/2006/relationships" xmlns:p="http://schemas.openxmlformats.org/presentationml/2006/main">
  <p:tag name="EE4P_STYLE_ID" val="aeyVORYL"/>
  <p:tag name="EE4P_STYLE_NAME" val="CRPT_yellow_grey Grid 16:9"/>
  <p:tag name="EE4P_SMART_ELEMENT" val="HarveyBall"/>
  <p:tag name="EE4P_SMART_ELEMENT_XML" val="&lt;smartelement id=&quot;HarveyBall&quot; custom=&quot;1&quot;&gt;&lt;position width=&quot;21.25&quot; height=&quot;21.25&quot; alignment=&quot;1&quot; /&gt;&lt;elements&gt;&lt;element name=&quot;background&quot;&gt;&lt;fill visible=&quot;1&quot; foreColor=&quot;#e2e2e3&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0&quot; /&gt;&lt;reflection visible=&quot;0&quot; /&gt;&lt;shadow visible=&quot;0&quot; /&gt;&lt;/element&gt;&lt;/elements&gt;&lt;colors&gt;&lt;color name=&quot;Gray&quot; rgb=&quot;#595959&quot; default=&quot;1&quot; /&gt;&lt;color name=&quot;Darkest Gray&quot; rgb=&quot;#1d1d1d&quot; /&gt;&lt;color name=&quot;Darker Gray&quot; rgb=&quot;#323232&quot; /&gt;&lt;color name=&quot;Green&quot; rgb=&quot;#00b050&quot; /&gt;&lt;color name=&quot;Yellow&quot; rgb=&quot;#ffff00&quot; /&gt;&lt;color name=&quot;Grey&quot; rgb=&quot;#9a9a9a&quot; /&gt;&lt;color name=&quot;Red&quot; rgb=&quot;#c00000&quot; /&gt;&lt;/colors&gt;&lt;/smartelement&gt;"/>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76815B2164DA1D4A8705E772CD7FA4B6" ma:contentTypeVersion="13" ma:contentTypeDescription="Создание документа." ma:contentTypeScope="" ma:versionID="af4e0e8793e3a4c62e081e06f5e433be">
  <xsd:schema xmlns:xsd="http://www.w3.org/2001/XMLSchema" xmlns:xs="http://www.w3.org/2001/XMLSchema" xmlns:p="http://schemas.microsoft.com/office/2006/metadata/properties" xmlns:ns3="2c23abe7-d949-4552-b05f-43ea91e6ab6b" xmlns:ns4="a6da5e78-8eae-4815-8d61-f5b5762a31b8" targetNamespace="http://schemas.microsoft.com/office/2006/metadata/properties" ma:root="true" ma:fieldsID="e52c3aef23be7c69c64f79c5df446e51" ns3:_="" ns4:_="">
    <xsd:import namespace="2c23abe7-d949-4552-b05f-43ea91e6ab6b"/>
    <xsd:import namespace="a6da5e78-8eae-4815-8d61-f5b5762a31b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3abe7-d949-4552-b05f-43ea91e6ab6b"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Совместно с подробностями" ma:internalName="SharedWithDetails" ma:readOnly="true">
      <xsd:simpleType>
        <xsd:restriction base="dms:Note">
          <xsd:maxLength value="255"/>
        </xsd:restriction>
      </xsd:simpleType>
    </xsd:element>
    <xsd:element name="SharingHintHash" ma:index="10" nillable="true" ma:displayName="Хэш подсказки о совместном доступе"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da5e78-8eae-4815-8d61-f5b5762a31b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0F042D-AE27-418C-BB70-46D56973A4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23abe7-d949-4552-b05f-43ea91e6ab6b"/>
    <ds:schemaRef ds:uri="a6da5e78-8eae-4815-8d61-f5b5762a3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3D6B7-02AD-4E15-831A-57C753E5845E}">
  <ds:schemaRefs>
    <ds:schemaRef ds:uri="http://schemas.microsoft.com/sharepoint/v3/contenttype/forms"/>
  </ds:schemaRefs>
</ds:datastoreItem>
</file>

<file path=customXml/itemProps3.xml><?xml version="1.0" encoding="utf-8"?>
<ds:datastoreItem xmlns:ds="http://schemas.openxmlformats.org/officeDocument/2006/customXml" ds:itemID="{18AE566F-0131-4905-AAAB-F1BA5B3475C1}">
  <ds:schemaRefs>
    <ds:schemaRef ds:uri="a6da5e78-8eae-4815-8d61-f5b5762a31b8"/>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schemas.microsoft.com/office/2006/documentManagement/types"/>
    <ds:schemaRef ds:uri="http://purl.org/dc/elements/1.1/"/>
    <ds:schemaRef ds:uri="2c23abe7-d949-4552-b05f-43ea91e6ab6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10029</TotalTime>
  <Words>921</Words>
  <Application>Microsoft Office PowerPoint</Application>
  <PresentationFormat>Широкоэкранный</PresentationFormat>
  <Paragraphs>208</Paragraphs>
  <Slides>12</Slides>
  <Notes>4</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2</vt:i4>
      </vt:variant>
      <vt:variant>
        <vt:lpstr>Заголовки слайдов</vt:lpstr>
      </vt:variant>
      <vt:variant>
        <vt:i4>12</vt:i4>
      </vt:variant>
    </vt:vector>
  </HeadingPairs>
  <TitlesOfParts>
    <vt:vector size="21" baseType="lpstr">
      <vt:lpstr>Arial</vt:lpstr>
      <vt:lpstr>PT Sans Caption</vt:lpstr>
      <vt:lpstr>PT Sans</vt:lpstr>
      <vt:lpstr>Segoe UI</vt:lpstr>
      <vt:lpstr>Calibri</vt:lpstr>
      <vt:lpstr>Calibri Light</vt:lpstr>
      <vt:lpstr>Тема Office</vt:lpstr>
      <vt:lpstr>think-cell Slide</vt:lpstr>
      <vt:lpstr>Слайд think-cell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Статистика регистраций участников оборота ТГ «Шины» по состоянию на 11.08.20</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Волков Кирилл</dc:creator>
  <cp:lastModifiedBy>Дерунов Вадим Алексеевич</cp:lastModifiedBy>
  <cp:revision>250</cp:revision>
  <cp:lastPrinted>2020-08-26T06:21:24Z</cp:lastPrinted>
  <dcterms:created xsi:type="dcterms:W3CDTF">2020-02-23T19:17:36Z</dcterms:created>
  <dcterms:modified xsi:type="dcterms:W3CDTF">2020-08-26T06:25:21Z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0x01010076815B2164DA1D4A8705E772CD7FA4B6</vt:lpwstr>
  </property>
</Properties>
</file>