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12.xml" ContentType="application/vnd.openxmlformats-officedocument.drawingml.chart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ppt/drawings/drawing10.xml" ContentType="application/vnd.openxmlformats-officedocument.drawingml.chartshapes+xml"/>
  <Override PartName="/ppt/charts/chart14.xml" ContentType="application/vnd.openxmlformats-officedocument.drawingml.chart+xml"/>
  <Override PartName="/ppt/drawings/drawing11.xml" ContentType="application/vnd.openxmlformats-officedocument.drawingml.chartshape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12.xml" ContentType="application/vnd.openxmlformats-officedocument.drawingml.chartshapes+xml"/>
  <Override PartName="/ppt/charts/chart19.xml" ContentType="application/vnd.openxmlformats-officedocument.drawingml.chart+xml"/>
  <Override PartName="/ppt/drawings/drawing13.xml" ContentType="application/vnd.openxmlformats-officedocument.drawingml.chartshapes+xml"/>
  <Override PartName="/ppt/charts/chart20.xml" ContentType="application/vnd.openxmlformats-officedocument.drawingml.chart+xml"/>
  <Override PartName="/ppt/drawings/drawing14.xml" ContentType="application/vnd.openxmlformats-officedocument.drawingml.chartshapes+xml"/>
  <Override PartName="/ppt/charts/chart21.xml" ContentType="application/vnd.openxmlformats-officedocument.drawingml.chart+xml"/>
  <Override PartName="/ppt/drawings/drawing15.xml" ContentType="application/vnd.openxmlformats-officedocument.drawingml.chartshapes+xml"/>
  <Override PartName="/ppt/charts/chart22.xml" ContentType="application/vnd.openxmlformats-officedocument.drawingml.chart+xml"/>
  <Override PartName="/ppt/drawings/drawing16.xml" ContentType="application/vnd.openxmlformats-officedocument.drawingml.chartshapes+xml"/>
  <Override PartName="/ppt/charts/chart23.xml" ContentType="application/vnd.openxmlformats-officedocument.drawingml.chart+xml"/>
  <Override PartName="/ppt/drawings/drawing1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49"/>
  </p:notesMasterIdLst>
  <p:handoutMasterIdLst>
    <p:handoutMasterId r:id="rId50"/>
  </p:handoutMasterIdLst>
  <p:sldIdLst>
    <p:sldId id="385" r:id="rId2"/>
    <p:sldId id="258" r:id="rId3"/>
    <p:sldId id="259" r:id="rId4"/>
    <p:sldId id="386" r:id="rId5"/>
    <p:sldId id="329" r:id="rId6"/>
    <p:sldId id="387" r:id="rId7"/>
    <p:sldId id="390" r:id="rId8"/>
    <p:sldId id="388" r:id="rId9"/>
    <p:sldId id="391" r:id="rId10"/>
    <p:sldId id="360" r:id="rId11"/>
    <p:sldId id="308" r:id="rId12"/>
    <p:sldId id="302" r:id="rId13"/>
    <p:sldId id="270" r:id="rId14"/>
    <p:sldId id="335" r:id="rId15"/>
    <p:sldId id="361" r:id="rId16"/>
    <p:sldId id="362" r:id="rId17"/>
    <p:sldId id="392" r:id="rId18"/>
    <p:sldId id="364" r:id="rId19"/>
    <p:sldId id="365" r:id="rId20"/>
    <p:sldId id="366" r:id="rId21"/>
    <p:sldId id="338" r:id="rId22"/>
    <p:sldId id="269" r:id="rId23"/>
    <p:sldId id="393" r:id="rId24"/>
    <p:sldId id="369" r:id="rId25"/>
    <p:sldId id="394" r:id="rId26"/>
    <p:sldId id="395" r:id="rId27"/>
    <p:sldId id="396" r:id="rId28"/>
    <p:sldId id="397" r:id="rId29"/>
    <p:sldId id="398" r:id="rId30"/>
    <p:sldId id="399" r:id="rId31"/>
    <p:sldId id="400" r:id="rId32"/>
    <p:sldId id="322" r:id="rId33"/>
    <p:sldId id="401" r:id="rId34"/>
    <p:sldId id="403" r:id="rId35"/>
    <p:sldId id="404" r:id="rId36"/>
    <p:sldId id="405" r:id="rId37"/>
    <p:sldId id="406" r:id="rId38"/>
    <p:sldId id="407" r:id="rId39"/>
    <p:sldId id="409" r:id="rId40"/>
    <p:sldId id="410" r:id="rId41"/>
    <p:sldId id="411" r:id="rId42"/>
    <p:sldId id="412" r:id="rId43"/>
    <p:sldId id="413" r:id="rId44"/>
    <p:sldId id="416" r:id="rId45"/>
    <p:sldId id="415" r:id="rId46"/>
    <p:sldId id="414" r:id="rId47"/>
    <p:sldId id="297" r:id="rId48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FFFFCC"/>
    <a:srgbClr val="9933FF"/>
    <a:srgbClr val="9966FF"/>
    <a:srgbClr val="336600"/>
    <a:srgbClr val="CCFFCC"/>
    <a:srgbClr val="CCECFF"/>
    <a:srgbClr val="FB776D"/>
    <a:srgbClr val="333300"/>
    <a:srgbClr val="E7D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56" autoAdjust="0"/>
    <p:restoredTop sz="98900" autoAdjust="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0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\\Finupr3\&#1072;&#1088;&#1093;&#1080;&#1074;\&#1044;&#1054;&#1061;&#1054;&#1044;&#1067;%202018&#1075;\&#1050;%20&#1041;&#1070;&#1044;&#1046;&#1045;&#1058;&#1059;\&#1056;&#1040;&#1049;%20&#1073;&#1102;&#1076;&#1078;&#1077;&#1090;\&#1041;&#1102;&#1076;&#1078;&#1077;&#1090;%20&#1076;&#1083;&#1103;%20&#1075;&#1088;&#1072;&#1078;&#1076;&#1072;&#1085;\&#1050;&#1085;&#1080;&#1075;&#1072;1%20&#1082;%202017%20&#1075;&#1086;&#1076;&#1091;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Microsoft_Excel_Worksheet12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4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5.xlsx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6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7.xml"/><Relationship Id="rId1" Type="http://schemas.openxmlformats.org/officeDocument/2006/relationships/package" Target="../embeddings/Microsoft_Excel_Worksheet1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1.5957407202783803E-2"/>
                  <c:y val="-0.32701518192579643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b="1" dirty="0">
                        <a:solidFill>
                          <a:schemeClr val="tx1"/>
                        </a:solidFill>
                      </a:rPr>
                      <a:t>Доходы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4337765287324129E-2"/>
                  <c:y val="-0.46928064319039298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b="1" dirty="0">
                        <a:solidFill>
                          <a:schemeClr val="tx1"/>
                        </a:solidFill>
                      </a:rPr>
                      <a:t>Расходы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Лист1!$A$3:$A$4</c:f>
              <c:strCache>
                <c:ptCount val="2"/>
                <c:pt idx="0">
                  <c:v>доходы</c:v>
                </c:pt>
                <c:pt idx="1">
                  <c:v> расходы</c:v>
                </c:pt>
              </c:strCache>
            </c:strRef>
          </c:cat>
          <c:val>
            <c:numRef>
              <c:f>Лист1!$B$3:$B$4</c:f>
              <c:numCache>
                <c:formatCode>General</c:formatCode>
                <c:ptCount val="2"/>
                <c:pt idx="0">
                  <c:v>80</c:v>
                </c:pt>
                <c:pt idx="1">
                  <c:v>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4540160"/>
        <c:axId val="94541696"/>
        <c:axId val="0"/>
      </c:bar3DChart>
      <c:catAx>
        <c:axId val="94540160"/>
        <c:scaling>
          <c:orientation val="minMax"/>
        </c:scaling>
        <c:delete val="1"/>
        <c:axPos val="b"/>
        <c:majorTickMark val="out"/>
        <c:minorTickMark val="none"/>
        <c:tickLblPos val="none"/>
        <c:crossAx val="94541696"/>
        <c:crosses val="autoZero"/>
        <c:auto val="1"/>
        <c:lblAlgn val="ctr"/>
        <c:lblOffset val="100"/>
        <c:noMultiLvlLbl val="0"/>
      </c:catAx>
      <c:valAx>
        <c:axId val="945416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945401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1"/>
    </mc:Choice>
    <mc:Fallback>
      <c:style val="21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0503640328889273"/>
          <c:w val="0.99999999999999989"/>
          <c:h val="0.693616891329629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104.3</c:v>
                </c:pt>
                <c:pt idx="1">
                  <c:v>104</c:v>
                </c:pt>
                <c:pt idx="2">
                  <c:v>104</c:v>
                </c:pt>
                <c:pt idx="3">
                  <c:v>104</c:v>
                </c:pt>
                <c:pt idx="4">
                  <c:v>103.9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Лист1!$C$2:$C$6</c:f>
            </c:numRef>
          </c:val>
          <c:smooth val="0"/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Лист1!$D$2:$D$6</c:f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850816"/>
        <c:axId val="238852352"/>
      </c:lineChart>
      <c:catAx>
        <c:axId val="238850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238852352"/>
        <c:crosses val="autoZero"/>
        <c:auto val="1"/>
        <c:lblAlgn val="ctr"/>
        <c:lblOffset val="100"/>
        <c:noMultiLvlLbl val="0"/>
      </c:catAx>
      <c:valAx>
        <c:axId val="23885235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8850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03750845830073E-2"/>
          <c:y val="4.2415691613103344E-2"/>
          <c:w val="0.62658027253610726"/>
          <c:h val="0.8635444986126696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налоговые и неналоговые доходы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2018 года</c:v>
                </c:pt>
                <c:pt idx="1">
                  <c:v>Прогноз 2019 год</c:v>
                </c:pt>
                <c:pt idx="2">
                  <c:v>Прогноз 2020 год</c:v>
                </c:pt>
                <c:pt idx="3">
                  <c:v>Прогноз 2021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178.4</c:v>
                </c:pt>
                <c:pt idx="1">
                  <c:v>187.9</c:v>
                </c:pt>
                <c:pt idx="2">
                  <c:v>196.9</c:v>
                </c:pt>
                <c:pt idx="3">
                  <c:v>203.8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перечисления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Первоначальный план 2018 года</c:v>
                </c:pt>
                <c:pt idx="1">
                  <c:v>Прогноз 2019 год</c:v>
                </c:pt>
                <c:pt idx="2">
                  <c:v>Прогноз 2020 год</c:v>
                </c:pt>
                <c:pt idx="3">
                  <c:v>Прогноз 2021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421.9</c:v>
                </c:pt>
                <c:pt idx="1">
                  <c:v>532.6</c:v>
                </c:pt>
                <c:pt idx="2">
                  <c:v>464.3</c:v>
                </c:pt>
                <c:pt idx="3">
                  <c:v>575.20000000000005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9097728"/>
        <c:axId val="239099264"/>
      </c:barChart>
      <c:catAx>
        <c:axId val="239097728"/>
        <c:scaling>
          <c:orientation val="minMax"/>
        </c:scaling>
        <c:delete val="1"/>
        <c:axPos val="b"/>
        <c:majorTickMark val="none"/>
        <c:minorTickMark val="none"/>
        <c:tickLblPos val="none"/>
        <c:crossAx val="239099264"/>
        <c:crosses val="autoZero"/>
        <c:auto val="0"/>
        <c:lblAlgn val="ctr"/>
        <c:lblOffset val="100"/>
        <c:noMultiLvlLbl val="0"/>
      </c:catAx>
      <c:valAx>
        <c:axId val="2390992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39097728"/>
        <c:crosses val="autoZero"/>
        <c:crossBetween val="between"/>
      </c:valAx>
    </c:plotArea>
    <c:legend>
      <c:legendPos val="r"/>
      <c:legendEntry>
        <c:idx val="0"/>
        <c:delete val="1"/>
      </c:legendEntry>
      <c:layout/>
      <c:overlay val="0"/>
      <c:txPr>
        <a:bodyPr/>
        <a:lstStyle/>
        <a:p>
          <a:pPr>
            <a:defRPr sz="1400" baseline="0">
              <a:latin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2431933508311739"/>
          <c:y val="0.84722222222222221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675998768163173E-2"/>
          <c:y val="7.2295335064552014E-4"/>
          <c:w val="0.74299476469106074"/>
          <c:h val="0.81933250664570811"/>
        </c:manualLayout>
      </c:layout>
      <c:pie3DChart>
        <c:varyColors val="1"/>
        <c:ser>
          <c:idx val="0"/>
          <c:order val="0"/>
          <c:tx>
            <c:strRef>
              <c:f>'2018г'!$A$3</c:f>
              <c:strCache>
                <c:ptCount val="1"/>
              </c:strCache>
            </c:strRef>
          </c:tx>
          <c:explosion val="26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3,9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dLbl>
              <c:idx val="2"/>
              <c:delete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'2018г'!$B$3:$D$3</c:f>
              <c:numCache>
                <c:formatCode>0.0%</c:formatCode>
                <c:ptCount val="3"/>
                <c:pt idx="0">
                  <c:v>1.7999999999999999E-2</c:v>
                </c:pt>
                <c:pt idx="1">
                  <c:v>0.36000000000000032</c:v>
                </c:pt>
                <c:pt idx="2">
                  <c:v>0.62200000000000411</c:v>
                </c:pt>
              </c:numCache>
            </c:numRef>
          </c:val>
        </c:ser>
        <c:ser>
          <c:idx val="1"/>
          <c:order val="1"/>
          <c:tx>
            <c:strRef>
              <c:f>'2018г'!$A$4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'2018г'!$B$4:$D$4</c:f>
              <c:numCache>
                <c:formatCode>General</c:formatCode>
                <c:ptCount val="3"/>
              </c:numCache>
            </c:numRef>
          </c:val>
        </c:ser>
        <c:ser>
          <c:idx val="2"/>
          <c:order val="2"/>
          <c:tx>
            <c:strRef>
              <c:f>'2018г'!$A$5</c:f>
              <c:strCache>
                <c:ptCount val="1"/>
              </c:strCache>
            </c:strRef>
          </c:tx>
          <c:explosion val="25"/>
          <c:cat>
            <c:strRef>
              <c:f>'2018г'!$B$2:$D$2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'2018г'!$B$5:$D$5</c:f>
              <c:numCache>
                <c:formatCode>General</c:formatCode>
                <c:ptCount val="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0861220472440974E-2"/>
          <c:y val="0.76388888888889528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385135569732018"/>
          <c:y val="0.16018486740193122"/>
          <c:w val="0.81509437547874797"/>
          <c:h val="0.67942109510514159"/>
        </c:manualLayout>
      </c:layout>
      <c:pie3DChart>
        <c:varyColors val="1"/>
        <c:ser>
          <c:idx val="0"/>
          <c:order val="0"/>
          <c:tx>
            <c:strRef>
              <c:f>'2018г'!$A$27</c:f>
              <c:strCache>
                <c:ptCount val="1"/>
              </c:strCache>
            </c:strRef>
          </c:tx>
          <c:explosion val="25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explosion val="26"/>
            <c:spPr>
              <a:solidFill>
                <a:srgbClr val="8CC844"/>
              </a:solidFill>
            </c:spPr>
          </c:dPt>
          <c:cat>
            <c:strRef>
              <c:f>'2018г'!$B$26:$D$26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'2018г'!$B$27:$D$27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0.37800000000000206</c:v>
                </c:pt>
                <c:pt idx="2">
                  <c:v>0.60300000000000065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6416660038707933E-2"/>
          <c:y val="0.78240728061165776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15585922551815E-2"/>
          <c:y val="0.12371050913042184"/>
          <c:w val="0.61540137515584692"/>
          <c:h val="0.53904545836370488"/>
        </c:manualLayout>
      </c:layout>
      <c:pie3DChart>
        <c:varyColors val="1"/>
        <c:ser>
          <c:idx val="0"/>
          <c:order val="0"/>
          <c:tx>
            <c:strRef>
              <c:f>'2018г'!$A$49</c:f>
              <c:strCache>
                <c:ptCount val="1"/>
              </c:strCache>
            </c:strRef>
          </c:tx>
          <c:explosion val="19"/>
          <c:dPt>
            <c:idx val="0"/>
            <c:bubble3D val="0"/>
            <c:spPr>
              <a:solidFill>
                <a:srgbClr val="7F7F7F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8CC844"/>
              </a:solidFill>
            </c:spPr>
          </c:dPt>
          <c:dLbls>
            <c:dLbl>
              <c:idx val="0"/>
              <c:layout>
                <c:manualLayout>
                  <c:x val="-9.9779036897134892E-3"/>
                  <c:y val="-7.918835576534857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7490309718673233"/>
                  <c:y val="5.287759354651651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17,3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78,9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'2018г'!$B$48:$D$48</c:f>
              <c:strCache>
                <c:ptCount val="3"/>
                <c:pt idx="0">
                  <c:v>Неналоговые доходы</c:v>
                </c:pt>
                <c:pt idx="1">
                  <c:v>Налоговые доходы</c:v>
                </c:pt>
                <c:pt idx="2">
                  <c:v>Безвозмездные поступления </c:v>
                </c:pt>
              </c:strCache>
            </c:strRef>
          </c:cat>
          <c:val>
            <c:numRef>
              <c:f>'2018г'!$B$49:$D$49</c:f>
              <c:numCache>
                <c:formatCode>0.0%</c:formatCode>
                <c:ptCount val="3"/>
                <c:pt idx="0">
                  <c:v>1.9000000000000135E-2</c:v>
                </c:pt>
                <c:pt idx="1">
                  <c:v>0.37300000000000205</c:v>
                </c:pt>
                <c:pt idx="2">
                  <c:v>0.60800000000000065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2019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673,9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60640964607255476"/>
          <c:h val="0.696017207070115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1.6089074215014532E-2"/>
                  <c:y val="-1.108593501780906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en-US" dirty="0" smtClean="0"/>
                      <a:t>,9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3,</a:t>
                    </a:r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203472719022852E-2"/>
                  <c:y val="-1.635047908897844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67,6%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914093657298717E-3"/>
                  <c:y val="1.011521546462433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5432475311673573E-3"/>
                  <c:y val="-3.94077858229795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9%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6.9</c:v>
                </c:pt>
                <c:pt idx="1">
                  <c:v>3.6</c:v>
                </c:pt>
                <c:pt idx="2">
                  <c:v>12.3</c:v>
                </c:pt>
                <c:pt idx="3">
                  <c:v>67.599999999999994</c:v>
                </c:pt>
                <c:pt idx="4">
                  <c:v>7.7</c:v>
                </c:pt>
                <c:pt idx="5">
                  <c:v>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607924664653048"/>
          <c:y val="0.28840362201300984"/>
          <c:w val="0.35403088649547765"/>
          <c:h val="0.5572783063828363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2020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612,0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455807595190716"/>
          <c:w val="0.71103540284601141"/>
          <c:h val="0.7544192138373514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7574450296483063E-2"/>
                  <c:y val="-8.722555132763026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</a:t>
                    </a:r>
                    <a:r>
                      <a:rPr lang="ru-RU" dirty="0" smtClean="0"/>
                      <a:t>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4743719624373186E-2"/>
                  <c:y val="-1.359571158760140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1410314108225261E-3"/>
                  <c:y val="4.43375215253860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,7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76,</a:t>
                    </a:r>
                    <a:r>
                      <a:rPr lang="ru-RU" dirty="0" smtClean="0"/>
                      <a:t>0%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780994202150796E-2"/>
                  <c:y val="3.487025747139206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906313611105356E-2"/>
                  <c:y val="-8.991622458615709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7.2</c:v>
                </c:pt>
                <c:pt idx="1">
                  <c:v>2.6</c:v>
                </c:pt>
                <c:pt idx="2">
                  <c:v>2.7</c:v>
                </c:pt>
                <c:pt idx="3">
                  <c:v>76</c:v>
                </c:pt>
                <c:pt idx="4">
                  <c:v>8.3000000000000007</c:v>
                </c:pt>
                <c:pt idx="5">
                  <c:v>3.2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4">
                    <a:lumMod val="75000"/>
                  </a:schemeClr>
                </a:solidFill>
                <a:effectLst/>
              </a:defRPr>
            </a:pP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2021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год: 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effectLst/>
              </a:rPr>
              <a:t>726,8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effectLst/>
              </a:rPr>
              <a:t>млн.рублей</a:t>
            </a:r>
          </a:p>
        </c:rich>
      </c:tx>
      <c:layout>
        <c:manualLayout>
          <c:xMode val="edge"/>
          <c:yMode val="edge"/>
          <c:x val="0.15013350022375502"/>
          <c:y val="0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185514740786377"/>
          <c:y val="0.16837745149217137"/>
          <c:w val="0.72826478876084477"/>
          <c:h val="0.831622548507828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год: 562,5 млн.рублей</c:v>
                </c:pt>
              </c:strCache>
            </c:strRef>
          </c:tx>
          <c:explosion val="25"/>
          <c:dPt>
            <c:idx val="3"/>
            <c:bubble3D val="0"/>
            <c:explosion val="24"/>
          </c:dPt>
          <c:dLbls>
            <c:dLbl>
              <c:idx val="0"/>
              <c:layout>
                <c:manualLayout>
                  <c:x val="-3.6445697952752786E-2"/>
                  <c:y val="-2.522794645710145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4256597751764953E-3"/>
                  <c:y val="-1.7877029134752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2,</a:t>
                    </a:r>
                    <a:r>
                      <a:rPr lang="ru-RU" dirty="0" smtClean="0"/>
                      <a:t>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333599297047804E-2"/>
                  <c:y val="7.87811271090188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</a:t>
                    </a:r>
                    <a:r>
                      <a:rPr lang="ru-RU" dirty="0" smtClean="0"/>
                      <a:t>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056685620789609E-2"/>
                  <c:y val="-0.2604830060458803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80,2%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7321913726757637E-3"/>
                  <c:y val="-1.361549023515975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5219268566118917E-2"/>
                  <c:y val="-2.07168686705707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3,8%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Общегосударственные 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Отрасли социальной сферы</c:v>
                </c:pt>
                <c:pt idx="4">
                  <c:v>Межбюджетные трансферты</c:v>
                </c:pt>
                <c:pt idx="5">
                  <c:v>Прочие расходы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6.1</c:v>
                </c:pt>
                <c:pt idx="1">
                  <c:v>2.2999999999999998</c:v>
                </c:pt>
                <c:pt idx="2">
                  <c:v>0.5</c:v>
                </c:pt>
                <c:pt idx="3">
                  <c:v>80.2</c:v>
                </c:pt>
                <c:pt idx="4">
                  <c:v>7.1</c:v>
                </c:pt>
                <c:pt idx="5">
                  <c:v>3.8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/>
              <a:t>2019 </a:t>
            </a:r>
            <a:r>
              <a:rPr lang="ru-RU" dirty="0"/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5467521699056594"/>
          <c:w val="0.90761608498526614"/>
          <c:h val="0.3816053565264427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rgbClr val="F6EC2A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94.5</c:v>
                </c:pt>
                <c:pt idx="1">
                  <c:v>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5.0000066130218339E-2"/>
          <c:y val="0.64192997939523777"/>
          <c:w val="0.89999986773956331"/>
          <c:h val="0.1603408148667452"/>
        </c:manualLayout>
      </c:layout>
      <c:overlay val="0"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2020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191957507366904E-2"/>
          <c:y val="0.23850619723848787"/>
          <c:w val="0.81103290110622628"/>
          <c:h val="0.378540624489673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delete val="1"/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4.527803788996991E-2"/>
          <c:y val="0.62762828566953177"/>
          <c:w val="0.84225562239116292"/>
          <c:h val="0.1819053633858018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dLbls>
            <c:dLbl>
              <c:idx val="0"/>
              <c:layout>
                <c:manualLayout>
                  <c:x val="2.0772794705009711E-2"/>
                  <c:y val="-5.5994105999907909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b="1" dirty="0">
                        <a:solidFill>
                          <a:schemeClr val="tx1"/>
                        </a:solidFill>
                      </a:rPr>
                      <a:t>Д</a:t>
                    </a:r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оходы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666704705390092E-2"/>
                  <c:y val="-5.5263249988488333E-2"/>
                </c:manualLayout>
              </c:layout>
              <c:tx>
                <c:rich>
                  <a:bodyPr/>
                  <a:lstStyle/>
                  <a:p>
                    <a:pPr>
                      <a:defRPr b="1">
                        <a:solidFill>
                          <a:schemeClr val="tx1"/>
                        </a:solidFill>
                      </a:defRPr>
                    </a:pPr>
                    <a:r>
                      <a:rPr lang="ru-RU" b="1" dirty="0">
                        <a:solidFill>
                          <a:schemeClr val="tx1"/>
                        </a:solidFill>
                      </a:rPr>
                      <a:t>Р</a:t>
                    </a:r>
                    <a:r>
                      <a:rPr lang="ru-RU" b="1" dirty="0" smtClean="0">
                        <a:solidFill>
                          <a:schemeClr val="tx1"/>
                        </a:solidFill>
                      </a:rPr>
                      <a:t>асходы</a:t>
                    </a:r>
                    <a:endParaRPr lang="en-US" b="1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Лист4!$A$4:$A$5</c:f>
              <c:strCache>
                <c:ptCount val="2"/>
                <c:pt idx="0">
                  <c:v>доходы </c:v>
                </c:pt>
                <c:pt idx="1">
                  <c:v>расходы</c:v>
                </c:pt>
              </c:strCache>
            </c:strRef>
          </c:cat>
          <c:val>
            <c:numRef>
              <c:f>Лист4!$B$4:$B$5</c:f>
              <c:numCache>
                <c:formatCode>General</c:formatCode>
                <c:ptCount val="2"/>
                <c:pt idx="0">
                  <c:v>150</c:v>
                </c:pt>
                <c:pt idx="1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919744"/>
        <c:axId val="101921536"/>
        <c:axId val="0"/>
      </c:bar3DChart>
      <c:catAx>
        <c:axId val="101919744"/>
        <c:scaling>
          <c:orientation val="minMax"/>
        </c:scaling>
        <c:delete val="1"/>
        <c:axPos val="b"/>
        <c:majorTickMark val="out"/>
        <c:minorTickMark val="none"/>
        <c:tickLblPos val="none"/>
        <c:crossAx val="101921536"/>
        <c:crosses val="autoZero"/>
        <c:auto val="1"/>
        <c:lblAlgn val="ctr"/>
        <c:lblOffset val="100"/>
        <c:noMultiLvlLbl val="0"/>
      </c:catAx>
      <c:valAx>
        <c:axId val="1019215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19197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3">
                    <a:lumMod val="50000"/>
                  </a:schemeClr>
                </a:solidFill>
              </a:defRPr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2021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год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4019730194433226E-2"/>
          <c:y val="0.29624029661579415"/>
          <c:w val="0.88916643670416551"/>
          <c:h val="0.4163749665870817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50000"/>
                </a:schemeClr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94.7</c:v>
                </c:pt>
                <c:pt idx="1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1"/>
          <c:dPt>
            <c:idx val="0"/>
            <c:bubble3D val="0"/>
            <c:explosion val="9"/>
            <c:spPr>
              <a:solidFill>
                <a:srgbClr val="97E1A3"/>
              </a:solidFill>
            </c:spPr>
          </c:dPt>
          <c:dPt>
            <c:idx val="1"/>
            <c:bubble3D val="0"/>
            <c:spPr>
              <a:solidFill>
                <a:srgbClr val="E7D5EF"/>
              </a:solidFill>
              <a:ln>
                <a:solidFill>
                  <a:srgbClr val="E7D5E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78.3</c:v>
                </c:pt>
                <c:pt idx="1">
                  <c:v>21.7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rgbClr val="97E1A3"/>
              </a:solidFill>
            </c:spPr>
          </c:dPt>
          <c:dPt>
            <c:idx val="1"/>
            <c:bubble3D val="0"/>
            <c:spPr>
              <a:solidFill>
                <a:srgbClr val="E7D5EF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84.5</c:v>
                </c:pt>
                <c:pt idx="1">
                  <c:v>15.5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7D5EF"/>
            </a:solidFill>
          </c:spPr>
          <c:dPt>
            <c:idx val="0"/>
            <c:bubble3D val="0"/>
            <c:explosion val="15"/>
            <c:spPr>
              <a:solidFill>
                <a:srgbClr val="97E1A3"/>
              </a:solidFill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86.3</c:v>
                </c:pt>
                <c:pt idx="1">
                  <c:v>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571741032371027E-2"/>
          <c:y val="6.0659813356663754E-2"/>
          <c:w val="0.87087270341209089"/>
          <c:h val="0.79822506561679785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01971840"/>
        <c:axId val="101973376"/>
        <c:axId val="0"/>
      </c:bar3DChart>
      <c:catAx>
        <c:axId val="101971840"/>
        <c:scaling>
          <c:orientation val="minMax"/>
        </c:scaling>
        <c:delete val="1"/>
        <c:axPos val="b"/>
        <c:majorTickMark val="out"/>
        <c:minorTickMark val="none"/>
        <c:tickLblPos val="none"/>
        <c:crossAx val="101973376"/>
        <c:crosses val="autoZero"/>
        <c:auto val="1"/>
        <c:lblAlgn val="ctr"/>
        <c:lblOffset val="100"/>
        <c:noMultiLvlLbl val="0"/>
      </c:catAx>
      <c:valAx>
        <c:axId val="101973376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01971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1626.4</c:v>
                </c:pt>
                <c:pt idx="1">
                  <c:v>1893.1</c:v>
                </c:pt>
                <c:pt idx="2">
                  <c:v>2021.9</c:v>
                </c:pt>
                <c:pt idx="3">
                  <c:v>2153.3000000000002</c:v>
                </c:pt>
                <c:pt idx="4">
                  <c:v>2293.1999999999998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255488"/>
        <c:axId val="238290048"/>
      </c:barChart>
      <c:catAx>
        <c:axId val="238255488"/>
        <c:scaling>
          <c:orientation val="minMax"/>
        </c:scaling>
        <c:delete val="0"/>
        <c:axPos val="b"/>
        <c:majorTickMark val="out"/>
        <c:minorTickMark val="none"/>
        <c:tickLblPos val="nextTo"/>
        <c:crossAx val="238290048"/>
        <c:crosses val="autoZero"/>
        <c:auto val="1"/>
        <c:lblAlgn val="ctr"/>
        <c:lblOffset val="100"/>
        <c:noMultiLvlLbl val="0"/>
      </c:catAx>
      <c:valAx>
        <c:axId val="2382900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82554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466199157947965E-2"/>
          <c:y val="6.032607458832380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82.4</c:v>
                </c:pt>
                <c:pt idx="1">
                  <c:v>96.2</c:v>
                </c:pt>
                <c:pt idx="2">
                  <c:v>103.5</c:v>
                </c:pt>
                <c:pt idx="3">
                  <c:v>111</c:v>
                </c:pt>
                <c:pt idx="4">
                  <c:v>118.9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724992"/>
        <c:axId val="238726528"/>
      </c:barChart>
      <c:catAx>
        <c:axId val="238724992"/>
        <c:scaling>
          <c:orientation val="minMax"/>
        </c:scaling>
        <c:delete val="0"/>
        <c:axPos val="b"/>
        <c:majorTickMark val="out"/>
        <c:minorTickMark val="none"/>
        <c:tickLblPos val="nextTo"/>
        <c:crossAx val="238726528"/>
        <c:crosses val="autoZero"/>
        <c:auto val="1"/>
        <c:lblAlgn val="ctr"/>
        <c:lblOffset val="100"/>
        <c:noMultiLvlLbl val="0"/>
      </c:catAx>
      <c:valAx>
        <c:axId val="238726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87249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08573407413451"/>
          <c:y val="6.0326148619442597E-2"/>
          <c:w val="0.86100275256772241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985.8</c:v>
                </c:pt>
                <c:pt idx="1">
                  <c:v>1058.3</c:v>
                </c:pt>
                <c:pt idx="2">
                  <c:v>1117.4000000000001</c:v>
                </c:pt>
                <c:pt idx="3">
                  <c:v>1184.4000000000001</c:v>
                </c:pt>
                <c:pt idx="4">
                  <c:v>1255.5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801664"/>
        <c:axId val="238803200"/>
      </c:barChart>
      <c:catAx>
        <c:axId val="238801664"/>
        <c:scaling>
          <c:orientation val="minMax"/>
        </c:scaling>
        <c:delete val="0"/>
        <c:axPos val="b"/>
        <c:majorTickMark val="out"/>
        <c:minorTickMark val="none"/>
        <c:tickLblPos val="nextTo"/>
        <c:crossAx val="238803200"/>
        <c:crosses val="autoZero"/>
        <c:auto val="1"/>
        <c:lblAlgn val="ctr"/>
        <c:lblOffset val="100"/>
        <c:noMultiLvlLbl val="0"/>
      </c:catAx>
      <c:valAx>
        <c:axId val="2388032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88016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9222181141986"/>
          <c:y val="3.876557602884359E-2"/>
          <c:w val="0.88518648201201677"/>
          <c:h val="0.7785598617772880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2017 г.</c:v>
                </c:pt>
                <c:pt idx="1">
                  <c:v>2018 г.</c:v>
                </c:pt>
                <c:pt idx="2">
                  <c:v>2019 г.</c:v>
                </c:pt>
                <c:pt idx="3">
                  <c:v>2020 г.</c:v>
                </c:pt>
                <c:pt idx="4">
                  <c:v>2021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1723.3</c:v>
                </c:pt>
                <c:pt idx="1">
                  <c:v>1835.3</c:v>
                </c:pt>
                <c:pt idx="2">
                  <c:v>1946.8</c:v>
                </c:pt>
                <c:pt idx="3">
                  <c:v>2045</c:v>
                </c:pt>
                <c:pt idx="4">
                  <c:v>2146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38811008"/>
        <c:axId val="238812544"/>
      </c:barChart>
      <c:catAx>
        <c:axId val="238811008"/>
        <c:scaling>
          <c:orientation val="minMax"/>
        </c:scaling>
        <c:delete val="0"/>
        <c:axPos val="b"/>
        <c:majorTickMark val="out"/>
        <c:minorTickMark val="none"/>
        <c:tickLblPos val="nextTo"/>
        <c:crossAx val="238812544"/>
        <c:crosses val="autoZero"/>
        <c:auto val="1"/>
        <c:lblAlgn val="ctr"/>
        <c:lblOffset val="100"/>
        <c:noMultiLvlLbl val="0"/>
      </c:catAx>
      <c:valAx>
        <c:axId val="23881254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38811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038467353773142E-2"/>
          <c:w val="1"/>
          <c:h val="0.78771257549435825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19747</c:v>
                </c:pt>
                <c:pt idx="1">
                  <c:v>19672</c:v>
                </c:pt>
                <c:pt idx="2">
                  <c:v>19532</c:v>
                </c:pt>
                <c:pt idx="3">
                  <c:v>19402</c:v>
                </c:pt>
                <c:pt idx="4">
                  <c:v>19282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8825472"/>
        <c:axId val="238827008"/>
      </c:lineChart>
      <c:catAx>
        <c:axId val="238825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anose="02020603050405020304" pitchFamily="18" charset="0"/>
              </a:defRPr>
            </a:pPr>
            <a:endParaRPr lang="ru-RU"/>
          </a:p>
        </c:txPr>
        <c:crossAx val="238827008"/>
        <c:crosses val="autoZero"/>
        <c:auto val="1"/>
        <c:lblAlgn val="ctr"/>
        <c:lblOffset val="100"/>
        <c:noMultiLvlLbl val="0"/>
      </c:catAx>
      <c:valAx>
        <c:axId val="2388270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388254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896820517920188E-2"/>
          <c:y val="0.15971341950836207"/>
          <c:w val="0.98110317948207981"/>
          <c:h val="0.6634744431111901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15827.8</c:v>
                </c:pt>
                <c:pt idx="1">
                  <c:v>17259</c:v>
                </c:pt>
                <c:pt idx="2">
                  <c:v>18222</c:v>
                </c:pt>
                <c:pt idx="3">
                  <c:v>19315</c:v>
                </c:pt>
                <c:pt idx="4">
                  <c:v>20475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upDownBars>
          <c:gapWidth val="150"/>
          <c:upBars/>
          <c:downBars/>
        </c:upDownBars>
        <c:marker val="1"/>
        <c:smooth val="0"/>
        <c:axId val="184103296"/>
        <c:axId val="184104832"/>
      </c:lineChart>
      <c:catAx>
        <c:axId val="1841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4104832"/>
        <c:crosses val="autoZero"/>
        <c:auto val="1"/>
        <c:lblAlgn val="ctr"/>
        <c:lblOffset val="100"/>
        <c:noMultiLvlLbl val="0"/>
      </c:catAx>
      <c:valAx>
        <c:axId val="1841048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4103296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200" baseline="0">
          <a:latin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jpe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image" Target="../media/image17.jpeg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4BF62C-AA68-4130-BC2A-1DFAAB8FA91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A196AE2D-E4EF-4A98-B12C-F6CBFE68A6D0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  на территории  района, поддержка малого и среднего предпринимательства на муниципальном уровне</a:t>
          </a:r>
          <a:endParaRPr lang="ru-RU" dirty="0">
            <a:solidFill>
              <a:schemeClr val="accent4">
                <a:lumMod val="50000"/>
              </a:schemeClr>
            </a:solidFill>
          </a:endParaRPr>
        </a:p>
      </dgm:t>
    </dgm:pt>
    <dgm:pt modelId="{8AA31473-4964-4E20-9B2A-433423069FAA}" type="parTrans" cxnId="{224E2E3D-42F2-4C9F-A41C-AC6EBF3B055F}">
      <dgm:prSet/>
      <dgm:spPr/>
      <dgm:t>
        <a:bodyPr/>
        <a:lstStyle/>
        <a:p>
          <a:endParaRPr lang="ru-RU"/>
        </a:p>
      </dgm:t>
    </dgm:pt>
    <dgm:pt modelId="{6C81CB01-4B3E-4F4D-A73A-DBE19382D97C}" type="sibTrans" cxnId="{224E2E3D-42F2-4C9F-A41C-AC6EBF3B055F}">
      <dgm:prSet/>
      <dgm:spPr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42491AB-DB8F-4CD2-A8C9-FBDA1D57C578}">
      <dgm:prSet phldrT="[Текст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 </a:t>
          </a:r>
          <a:r>
            <a: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эффективности  и  оптимизация  бюджетных  расходов, повышение  качества  оказываемых  услуг</a:t>
          </a:r>
          <a:endParaRPr lang="ru-RU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87574D-1C23-4634-BE57-689B0C8B836A}" type="parTrans" cxnId="{47F6840D-8CAA-4867-AD03-EA24FBAA5DA0}">
      <dgm:prSet/>
      <dgm:spPr/>
      <dgm:t>
        <a:bodyPr/>
        <a:lstStyle/>
        <a:p>
          <a:endParaRPr lang="ru-RU"/>
        </a:p>
      </dgm:t>
    </dgm:pt>
    <dgm:pt modelId="{8B6727D7-8417-4426-BA13-CD7AB5FB414F}" type="sibTrans" cxnId="{47F6840D-8CAA-4867-AD03-EA24FBAA5DA0}">
      <dgm:prSet/>
      <dgm:spPr/>
      <dgm:t>
        <a:bodyPr/>
        <a:lstStyle/>
        <a:p>
          <a:endParaRPr lang="ru-RU"/>
        </a:p>
      </dgm:t>
    </dgm:pt>
    <dgm:pt modelId="{C3FD35BA-9DA8-4CB3-AC72-ECFE229E5A54}">
      <dgm:prSet phldrT="[Текст]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качества  финансового  контроля  в  управлении  бюджетным процессом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511984-A419-4798-B530-18D748B4AB33}" type="parTrans" cxnId="{AFBEE180-1060-4474-AD50-94D28DDD986E}">
      <dgm:prSet/>
      <dgm:spPr/>
      <dgm:t>
        <a:bodyPr/>
        <a:lstStyle/>
        <a:p>
          <a:endParaRPr lang="ru-RU"/>
        </a:p>
      </dgm:t>
    </dgm:pt>
    <dgm:pt modelId="{6791A551-F130-4479-A71F-46F1C7A6F3A3}" type="sibTrans" cxnId="{AFBEE180-1060-4474-AD50-94D28DDD986E}">
      <dgm:prSet/>
      <dgm:spPr/>
      <dgm:t>
        <a:bodyPr/>
        <a:lstStyle/>
        <a:p>
          <a:endParaRPr lang="ru-RU"/>
        </a:p>
      </dgm:t>
    </dgm:pt>
    <dgm:pt modelId="{9C615E99-8575-4736-B569-013EE2D509D6}">
      <dgm:prSet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 принципов  открытости  и  прозрачности  управления муниципальными  финансами</a:t>
          </a:r>
          <a:endParaRPr lang="ru-RU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9F943E-5FDA-43EB-B5C5-13E3E24B2481}" type="parTrans" cxnId="{40B099BF-7709-4FE6-B169-146781FFBFEC}">
      <dgm:prSet/>
      <dgm:spPr/>
      <dgm:t>
        <a:bodyPr/>
        <a:lstStyle/>
        <a:p>
          <a:endParaRPr lang="ru-RU"/>
        </a:p>
      </dgm:t>
    </dgm:pt>
    <dgm:pt modelId="{46B2F353-4784-4AA3-97F9-C89A3F5FEF05}" type="sibTrans" cxnId="{40B099BF-7709-4FE6-B169-146781FFBFEC}">
      <dgm:prSet/>
      <dgm:spPr/>
      <dgm:t>
        <a:bodyPr/>
        <a:lstStyle/>
        <a:p>
          <a:endParaRPr lang="ru-RU"/>
        </a:p>
      </dgm:t>
    </dgm:pt>
    <dgm:pt modelId="{F4B46B31-5874-48EE-AC7C-004D2ED31471}">
      <dgm:prSet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налогового  администрирования, повышение эффективности  управления  муниципальной  собственностью</a:t>
          </a:r>
          <a:endParaRPr lang="ru-RU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01A2DD-DEE3-47A1-9852-FAC574A79964}" type="parTrans" cxnId="{DDABE7D7-6F40-4A3D-8EF1-43619A743E92}">
      <dgm:prSet/>
      <dgm:spPr/>
      <dgm:t>
        <a:bodyPr/>
        <a:lstStyle/>
        <a:p>
          <a:endParaRPr lang="ru-RU"/>
        </a:p>
      </dgm:t>
    </dgm:pt>
    <dgm:pt modelId="{25DC99A1-7459-42FB-A117-3CD8C8107AD8}" type="sibTrans" cxnId="{DDABE7D7-6F40-4A3D-8EF1-43619A743E92}">
      <dgm:prSet/>
      <dgm:spPr/>
      <dgm:t>
        <a:bodyPr/>
        <a:lstStyle/>
        <a:p>
          <a:endParaRPr lang="ru-RU"/>
        </a:p>
      </dgm:t>
    </dgm:pt>
    <dgm:pt modelId="{29855A37-C437-409C-9854-CA6282241FE3}">
      <dgm:prSet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ru-RU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сбалансированности  и  устойчивости  бюджетной системы  района, повышение эффективности муниципального управления</a:t>
          </a:r>
          <a:endParaRPr lang="ru-RU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685A9-922B-4990-ACB8-6B1F1642862B}" type="parTrans" cxnId="{232C4195-2D14-47DA-AF5C-9B3028A9AC5A}">
      <dgm:prSet/>
      <dgm:spPr/>
      <dgm:t>
        <a:bodyPr/>
        <a:lstStyle/>
        <a:p>
          <a:endParaRPr lang="ru-RU"/>
        </a:p>
      </dgm:t>
    </dgm:pt>
    <dgm:pt modelId="{FFE50402-F457-45E7-9F55-AF494152C476}" type="sibTrans" cxnId="{232C4195-2D14-47DA-AF5C-9B3028A9AC5A}">
      <dgm:prSet/>
      <dgm:spPr/>
      <dgm:t>
        <a:bodyPr/>
        <a:lstStyle/>
        <a:p>
          <a:endParaRPr lang="ru-RU"/>
        </a:p>
      </dgm:t>
    </dgm:pt>
    <dgm:pt modelId="{23093262-469C-46E8-935E-6D2730D42B28}" type="pres">
      <dgm:prSet presAssocID="{E24BF62C-AA68-4130-BC2A-1DFAAB8FA91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CB0447E-0A1E-4ABD-80EF-BCCDE6A0C6DE}" type="pres">
      <dgm:prSet presAssocID="{E24BF62C-AA68-4130-BC2A-1DFAAB8FA917}" presName="Name1" presStyleCnt="0"/>
      <dgm:spPr/>
    </dgm:pt>
    <dgm:pt modelId="{7ED14772-262A-4322-861D-962FC8892B53}" type="pres">
      <dgm:prSet presAssocID="{E24BF62C-AA68-4130-BC2A-1DFAAB8FA917}" presName="cycle" presStyleCnt="0"/>
      <dgm:spPr/>
    </dgm:pt>
    <dgm:pt modelId="{66EEA1E6-7B7A-43D5-9B8C-3339878415C9}" type="pres">
      <dgm:prSet presAssocID="{E24BF62C-AA68-4130-BC2A-1DFAAB8FA917}" presName="srcNode" presStyleLbl="node1" presStyleIdx="0" presStyleCnt="6"/>
      <dgm:spPr/>
    </dgm:pt>
    <dgm:pt modelId="{811A6755-6AFF-4F41-9A02-C6803C4B2A71}" type="pres">
      <dgm:prSet presAssocID="{E24BF62C-AA68-4130-BC2A-1DFAAB8FA917}" presName="conn" presStyleLbl="parChTrans1D2" presStyleIdx="0" presStyleCnt="1"/>
      <dgm:spPr/>
      <dgm:t>
        <a:bodyPr/>
        <a:lstStyle/>
        <a:p>
          <a:endParaRPr lang="ru-RU"/>
        </a:p>
      </dgm:t>
    </dgm:pt>
    <dgm:pt modelId="{16C5441B-E9C7-4D61-8FF6-7EA9BF3BC5A8}" type="pres">
      <dgm:prSet presAssocID="{E24BF62C-AA68-4130-BC2A-1DFAAB8FA917}" presName="extraNode" presStyleLbl="node1" presStyleIdx="0" presStyleCnt="6"/>
      <dgm:spPr/>
    </dgm:pt>
    <dgm:pt modelId="{B33EA32C-7072-48D7-BB0D-47BE0DF1C605}" type="pres">
      <dgm:prSet presAssocID="{E24BF62C-AA68-4130-BC2A-1DFAAB8FA917}" presName="dstNode" presStyleLbl="node1" presStyleIdx="0" presStyleCnt="6"/>
      <dgm:spPr/>
    </dgm:pt>
    <dgm:pt modelId="{4DA0794C-4E2F-49A5-B378-3F61E1785240}" type="pres">
      <dgm:prSet presAssocID="{A196AE2D-E4EF-4A98-B12C-F6CBFE68A6D0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3381C5-BE85-45A4-8862-87A1CDBDC7EB}" type="pres">
      <dgm:prSet presAssocID="{A196AE2D-E4EF-4A98-B12C-F6CBFE68A6D0}" presName="accent_1" presStyleCnt="0"/>
      <dgm:spPr/>
    </dgm:pt>
    <dgm:pt modelId="{D0C5D387-6AAB-464E-8186-6BD2CC9FF117}" type="pres">
      <dgm:prSet presAssocID="{A196AE2D-E4EF-4A98-B12C-F6CBFE68A6D0}" presName="accentRepeatNode" presStyleLbl="solidFgAcc1" presStyleIdx="0" presStyleCnt="6"/>
      <dgm:spPr>
        <a:solidFill>
          <a:schemeClr val="accent4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7FCEE41A-62AA-4193-89C7-328961AA2279}" type="pres">
      <dgm:prSet presAssocID="{F4B46B31-5874-48EE-AC7C-004D2ED31471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54ADC8-F6C0-4483-B379-CFE296BDACE7}" type="pres">
      <dgm:prSet presAssocID="{F4B46B31-5874-48EE-AC7C-004D2ED31471}" presName="accent_2" presStyleCnt="0"/>
      <dgm:spPr/>
    </dgm:pt>
    <dgm:pt modelId="{208FFE8C-6F02-4684-8727-AF0F22D7DB66}" type="pres">
      <dgm:prSet presAssocID="{F4B46B31-5874-48EE-AC7C-004D2ED31471}" presName="accentRepeatNode" presStyleLbl="solidFgAcc1" presStyleIdx="1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3DB0575A-6E26-4CE6-8155-853F3351C573}" type="pres">
      <dgm:prSet presAssocID="{29855A37-C437-409C-9854-CA6282241FE3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02857-FFC5-4E58-8FAB-B61298BBBE06}" type="pres">
      <dgm:prSet presAssocID="{29855A37-C437-409C-9854-CA6282241FE3}" presName="accent_3" presStyleCnt="0"/>
      <dgm:spPr/>
    </dgm:pt>
    <dgm:pt modelId="{1FF01602-315F-4FEE-B2DF-52A7F1463C7C}" type="pres">
      <dgm:prSet presAssocID="{29855A37-C437-409C-9854-CA6282241FE3}" presName="accentRepeatNode" presStyleLbl="solidFgAcc1" presStyleIdx="2" presStyleCnt="6" custLinFactNeighborX="136" custLinFactNeighborY="-2422"/>
      <dgm:spPr>
        <a:solidFill>
          <a:srgbClr val="E7D5E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EFE9958A-7C99-4EEE-80C9-D349B9AE18DE}" type="pres">
      <dgm:prSet presAssocID="{342491AB-DB8F-4CD2-A8C9-FBDA1D57C578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75974E-B633-4B31-A4B4-36E43B29D2E3}" type="pres">
      <dgm:prSet presAssocID="{342491AB-DB8F-4CD2-A8C9-FBDA1D57C578}" presName="accent_4" presStyleCnt="0"/>
      <dgm:spPr/>
    </dgm:pt>
    <dgm:pt modelId="{AA97E70A-85B4-4015-9263-B80B665F7D7C}" type="pres">
      <dgm:prSet presAssocID="{342491AB-DB8F-4CD2-A8C9-FBDA1D57C578}" presName="accentRepeatNode" presStyleLbl="solidFgAcc1" presStyleIdx="3" presStyleCnt="6" custLinFactNeighborX="136" custLinFactNeighborY="-4603"/>
      <dgm:spPr>
        <a:solidFill>
          <a:srgbClr val="E7D5EF"/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F8542997-4FA4-4D5D-BA0D-EE016D9997B3}" type="pres">
      <dgm:prSet presAssocID="{C3FD35BA-9DA8-4CB3-AC72-ECFE229E5A54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6C692-AF9A-4610-B8E8-031453114664}" type="pres">
      <dgm:prSet presAssocID="{C3FD35BA-9DA8-4CB3-AC72-ECFE229E5A54}" presName="accent_5" presStyleCnt="0"/>
      <dgm:spPr/>
    </dgm:pt>
    <dgm:pt modelId="{6752188C-C2E0-4A93-8431-4304C037DDC7}" type="pres">
      <dgm:prSet presAssocID="{C3FD35BA-9DA8-4CB3-AC72-ECFE229E5A54}" presName="accentRepeatNode" presStyleLbl="solidFgAcc1" presStyleIdx="4" presStyleCnt="6"/>
      <dgm:spPr>
        <a:solidFill>
          <a:schemeClr val="accent2">
            <a:lumMod val="40000"/>
            <a:lumOff val="6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04E2283D-F551-44EA-8EB0-1204BC127BAA}" type="pres">
      <dgm:prSet presAssocID="{9C615E99-8575-4736-B569-013EE2D509D6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A0229F-B146-47A4-A4EF-7DEE08A6FA16}" type="pres">
      <dgm:prSet presAssocID="{9C615E99-8575-4736-B569-013EE2D509D6}" presName="accent_6" presStyleCnt="0"/>
      <dgm:spPr/>
    </dgm:pt>
    <dgm:pt modelId="{522080C4-76AD-4D70-95E8-8D83BCE7842D}" type="pres">
      <dgm:prSet presAssocID="{9C615E99-8575-4736-B569-013EE2D509D6}" presName="accentRepeatNode" presStyleLbl="solidFgAcc1" presStyleIdx="5" presStyleCnt="6"/>
      <dgm:spPr>
        <a:solidFill>
          <a:schemeClr val="accent4">
            <a:lumMod val="60000"/>
            <a:lumOff val="40000"/>
          </a:schemeClr>
        </a:solidFill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</dgm:ptLst>
  <dgm:cxnLst>
    <dgm:cxn modelId="{232C4195-2D14-47DA-AF5C-9B3028A9AC5A}" srcId="{E24BF62C-AA68-4130-BC2A-1DFAAB8FA917}" destId="{29855A37-C437-409C-9854-CA6282241FE3}" srcOrd="2" destOrd="0" parTransId="{94C685A9-922B-4990-ACB8-6B1F1642862B}" sibTransId="{FFE50402-F457-45E7-9F55-AF494152C476}"/>
    <dgm:cxn modelId="{DDABE7D7-6F40-4A3D-8EF1-43619A743E92}" srcId="{E24BF62C-AA68-4130-BC2A-1DFAAB8FA917}" destId="{F4B46B31-5874-48EE-AC7C-004D2ED31471}" srcOrd="1" destOrd="0" parTransId="{8E01A2DD-DEE3-47A1-9852-FAC574A79964}" sibTransId="{25DC99A1-7459-42FB-A117-3CD8C8107AD8}"/>
    <dgm:cxn modelId="{B6933E5D-DA10-4721-84D4-A861151D4D38}" type="presOf" srcId="{9C615E99-8575-4736-B569-013EE2D509D6}" destId="{04E2283D-F551-44EA-8EB0-1204BC127BAA}" srcOrd="0" destOrd="0" presId="urn:microsoft.com/office/officeart/2008/layout/VerticalCurvedList"/>
    <dgm:cxn modelId="{224E2E3D-42F2-4C9F-A41C-AC6EBF3B055F}" srcId="{E24BF62C-AA68-4130-BC2A-1DFAAB8FA917}" destId="{A196AE2D-E4EF-4A98-B12C-F6CBFE68A6D0}" srcOrd="0" destOrd="0" parTransId="{8AA31473-4964-4E20-9B2A-433423069FAA}" sibTransId="{6C81CB01-4B3E-4F4D-A73A-DBE19382D97C}"/>
    <dgm:cxn modelId="{98311021-6123-4E63-B92E-21FB7838F70E}" type="presOf" srcId="{E24BF62C-AA68-4130-BC2A-1DFAAB8FA917}" destId="{23093262-469C-46E8-935E-6D2730D42B28}" srcOrd="0" destOrd="0" presId="urn:microsoft.com/office/officeart/2008/layout/VerticalCurvedList"/>
    <dgm:cxn modelId="{BC124728-70C7-4CA5-BBD2-62A25DAA0707}" type="presOf" srcId="{6C81CB01-4B3E-4F4D-A73A-DBE19382D97C}" destId="{811A6755-6AFF-4F41-9A02-C6803C4B2A71}" srcOrd="0" destOrd="0" presId="urn:microsoft.com/office/officeart/2008/layout/VerticalCurvedList"/>
    <dgm:cxn modelId="{EC550724-1EEA-4391-857B-612A01606F7C}" type="presOf" srcId="{29855A37-C437-409C-9854-CA6282241FE3}" destId="{3DB0575A-6E26-4CE6-8155-853F3351C573}" srcOrd="0" destOrd="0" presId="urn:microsoft.com/office/officeart/2008/layout/VerticalCurvedList"/>
    <dgm:cxn modelId="{AC9DB02F-D0ED-4DD6-867A-1CD848E38D16}" type="presOf" srcId="{A196AE2D-E4EF-4A98-B12C-F6CBFE68A6D0}" destId="{4DA0794C-4E2F-49A5-B378-3F61E1785240}" srcOrd="0" destOrd="0" presId="urn:microsoft.com/office/officeart/2008/layout/VerticalCurvedList"/>
    <dgm:cxn modelId="{49457485-59A3-4BFB-BD74-86ED1215D5B5}" type="presOf" srcId="{F4B46B31-5874-48EE-AC7C-004D2ED31471}" destId="{7FCEE41A-62AA-4193-89C7-328961AA2279}" srcOrd="0" destOrd="0" presId="urn:microsoft.com/office/officeart/2008/layout/VerticalCurvedList"/>
    <dgm:cxn modelId="{AFBEE180-1060-4474-AD50-94D28DDD986E}" srcId="{E24BF62C-AA68-4130-BC2A-1DFAAB8FA917}" destId="{C3FD35BA-9DA8-4CB3-AC72-ECFE229E5A54}" srcOrd="4" destOrd="0" parTransId="{97511984-A419-4798-B530-18D748B4AB33}" sibTransId="{6791A551-F130-4479-A71F-46F1C7A6F3A3}"/>
    <dgm:cxn modelId="{28516DF2-0912-48AC-A54F-E3935D5B7102}" type="presOf" srcId="{342491AB-DB8F-4CD2-A8C9-FBDA1D57C578}" destId="{EFE9958A-7C99-4EEE-80C9-D349B9AE18DE}" srcOrd="0" destOrd="0" presId="urn:microsoft.com/office/officeart/2008/layout/VerticalCurvedList"/>
    <dgm:cxn modelId="{1FEB0B33-AA33-4DA9-9FBD-1804C6361049}" type="presOf" srcId="{C3FD35BA-9DA8-4CB3-AC72-ECFE229E5A54}" destId="{F8542997-4FA4-4D5D-BA0D-EE016D9997B3}" srcOrd="0" destOrd="0" presId="urn:microsoft.com/office/officeart/2008/layout/VerticalCurvedList"/>
    <dgm:cxn modelId="{40B099BF-7709-4FE6-B169-146781FFBFEC}" srcId="{E24BF62C-AA68-4130-BC2A-1DFAAB8FA917}" destId="{9C615E99-8575-4736-B569-013EE2D509D6}" srcOrd="5" destOrd="0" parTransId="{EC9F943E-5FDA-43EB-B5C5-13E3E24B2481}" sibTransId="{46B2F353-4784-4AA3-97F9-C89A3F5FEF05}"/>
    <dgm:cxn modelId="{47F6840D-8CAA-4867-AD03-EA24FBAA5DA0}" srcId="{E24BF62C-AA68-4130-BC2A-1DFAAB8FA917}" destId="{342491AB-DB8F-4CD2-A8C9-FBDA1D57C578}" srcOrd="3" destOrd="0" parTransId="{A687574D-1C23-4634-BE57-689B0C8B836A}" sibTransId="{8B6727D7-8417-4426-BA13-CD7AB5FB414F}"/>
    <dgm:cxn modelId="{CAA348B9-6A5D-44C5-9061-4D92DA362CFF}" type="presParOf" srcId="{23093262-469C-46E8-935E-6D2730D42B28}" destId="{1CB0447E-0A1E-4ABD-80EF-BCCDE6A0C6DE}" srcOrd="0" destOrd="0" presId="urn:microsoft.com/office/officeart/2008/layout/VerticalCurvedList"/>
    <dgm:cxn modelId="{22247D92-C97C-4E88-892B-949432DDB8FF}" type="presParOf" srcId="{1CB0447E-0A1E-4ABD-80EF-BCCDE6A0C6DE}" destId="{7ED14772-262A-4322-861D-962FC8892B53}" srcOrd="0" destOrd="0" presId="urn:microsoft.com/office/officeart/2008/layout/VerticalCurvedList"/>
    <dgm:cxn modelId="{C56D021B-3861-4F28-8403-6DAC1D072BF6}" type="presParOf" srcId="{7ED14772-262A-4322-861D-962FC8892B53}" destId="{66EEA1E6-7B7A-43D5-9B8C-3339878415C9}" srcOrd="0" destOrd="0" presId="urn:microsoft.com/office/officeart/2008/layout/VerticalCurvedList"/>
    <dgm:cxn modelId="{68984B52-2E5E-48C4-8C90-D6676BD7B541}" type="presParOf" srcId="{7ED14772-262A-4322-861D-962FC8892B53}" destId="{811A6755-6AFF-4F41-9A02-C6803C4B2A71}" srcOrd="1" destOrd="0" presId="urn:microsoft.com/office/officeart/2008/layout/VerticalCurvedList"/>
    <dgm:cxn modelId="{0B0B54FC-D846-4A19-BE0A-C42E5A4A906B}" type="presParOf" srcId="{7ED14772-262A-4322-861D-962FC8892B53}" destId="{16C5441B-E9C7-4D61-8FF6-7EA9BF3BC5A8}" srcOrd="2" destOrd="0" presId="urn:microsoft.com/office/officeart/2008/layout/VerticalCurvedList"/>
    <dgm:cxn modelId="{48D46211-B9F0-4836-B328-3484D403EE62}" type="presParOf" srcId="{7ED14772-262A-4322-861D-962FC8892B53}" destId="{B33EA32C-7072-48D7-BB0D-47BE0DF1C605}" srcOrd="3" destOrd="0" presId="urn:microsoft.com/office/officeart/2008/layout/VerticalCurvedList"/>
    <dgm:cxn modelId="{7C0D4C29-3E6E-421E-9731-3A64B3E75C2C}" type="presParOf" srcId="{1CB0447E-0A1E-4ABD-80EF-BCCDE6A0C6DE}" destId="{4DA0794C-4E2F-49A5-B378-3F61E1785240}" srcOrd="1" destOrd="0" presId="urn:microsoft.com/office/officeart/2008/layout/VerticalCurvedList"/>
    <dgm:cxn modelId="{C24045C2-B157-4125-9A23-C33EC793AC92}" type="presParOf" srcId="{1CB0447E-0A1E-4ABD-80EF-BCCDE6A0C6DE}" destId="{EB3381C5-BE85-45A4-8862-87A1CDBDC7EB}" srcOrd="2" destOrd="0" presId="urn:microsoft.com/office/officeart/2008/layout/VerticalCurvedList"/>
    <dgm:cxn modelId="{2CC42CDB-EAA9-4D4F-B8CF-E9640E6ABC24}" type="presParOf" srcId="{EB3381C5-BE85-45A4-8862-87A1CDBDC7EB}" destId="{D0C5D387-6AAB-464E-8186-6BD2CC9FF117}" srcOrd="0" destOrd="0" presId="urn:microsoft.com/office/officeart/2008/layout/VerticalCurvedList"/>
    <dgm:cxn modelId="{4A2F72DD-961B-4BBD-B38F-23CF6EA656DF}" type="presParOf" srcId="{1CB0447E-0A1E-4ABD-80EF-BCCDE6A0C6DE}" destId="{7FCEE41A-62AA-4193-89C7-328961AA2279}" srcOrd="3" destOrd="0" presId="urn:microsoft.com/office/officeart/2008/layout/VerticalCurvedList"/>
    <dgm:cxn modelId="{B85E9C37-1D0F-498A-98AE-8598F52CCC60}" type="presParOf" srcId="{1CB0447E-0A1E-4ABD-80EF-BCCDE6A0C6DE}" destId="{2B54ADC8-F6C0-4483-B379-CFE296BDACE7}" srcOrd="4" destOrd="0" presId="urn:microsoft.com/office/officeart/2008/layout/VerticalCurvedList"/>
    <dgm:cxn modelId="{4CA6A287-66A7-4EA3-94C8-0D0B51A6B485}" type="presParOf" srcId="{2B54ADC8-F6C0-4483-B379-CFE296BDACE7}" destId="{208FFE8C-6F02-4684-8727-AF0F22D7DB66}" srcOrd="0" destOrd="0" presId="urn:microsoft.com/office/officeart/2008/layout/VerticalCurvedList"/>
    <dgm:cxn modelId="{813782E2-3814-4792-A736-3D1B1EFDBFAA}" type="presParOf" srcId="{1CB0447E-0A1E-4ABD-80EF-BCCDE6A0C6DE}" destId="{3DB0575A-6E26-4CE6-8155-853F3351C573}" srcOrd="5" destOrd="0" presId="urn:microsoft.com/office/officeart/2008/layout/VerticalCurvedList"/>
    <dgm:cxn modelId="{845DF7BB-04FA-4261-AD5B-9BA913E54C08}" type="presParOf" srcId="{1CB0447E-0A1E-4ABD-80EF-BCCDE6A0C6DE}" destId="{4F002857-FFC5-4E58-8FAB-B61298BBBE06}" srcOrd="6" destOrd="0" presId="urn:microsoft.com/office/officeart/2008/layout/VerticalCurvedList"/>
    <dgm:cxn modelId="{8AB8785A-6D5C-47DC-A3BD-2279D187F084}" type="presParOf" srcId="{4F002857-FFC5-4E58-8FAB-B61298BBBE06}" destId="{1FF01602-315F-4FEE-B2DF-52A7F1463C7C}" srcOrd="0" destOrd="0" presId="urn:microsoft.com/office/officeart/2008/layout/VerticalCurvedList"/>
    <dgm:cxn modelId="{377CBB63-7429-4AF7-A194-657D84F61E79}" type="presParOf" srcId="{1CB0447E-0A1E-4ABD-80EF-BCCDE6A0C6DE}" destId="{EFE9958A-7C99-4EEE-80C9-D349B9AE18DE}" srcOrd="7" destOrd="0" presId="urn:microsoft.com/office/officeart/2008/layout/VerticalCurvedList"/>
    <dgm:cxn modelId="{FB4577C7-E1D7-4C91-8E3E-1ECCBB0F8C8C}" type="presParOf" srcId="{1CB0447E-0A1E-4ABD-80EF-BCCDE6A0C6DE}" destId="{9F75974E-B633-4B31-A4B4-36E43B29D2E3}" srcOrd="8" destOrd="0" presId="urn:microsoft.com/office/officeart/2008/layout/VerticalCurvedList"/>
    <dgm:cxn modelId="{0A8B9055-0051-43F7-A4FF-DFDF2F500BB8}" type="presParOf" srcId="{9F75974E-B633-4B31-A4B4-36E43B29D2E3}" destId="{AA97E70A-85B4-4015-9263-B80B665F7D7C}" srcOrd="0" destOrd="0" presId="urn:microsoft.com/office/officeart/2008/layout/VerticalCurvedList"/>
    <dgm:cxn modelId="{9D3CE36A-3998-49B9-ACA4-4E2FEC9813A3}" type="presParOf" srcId="{1CB0447E-0A1E-4ABD-80EF-BCCDE6A0C6DE}" destId="{F8542997-4FA4-4D5D-BA0D-EE016D9997B3}" srcOrd="9" destOrd="0" presId="urn:microsoft.com/office/officeart/2008/layout/VerticalCurvedList"/>
    <dgm:cxn modelId="{0AB26499-32C9-42B5-8E5D-3C125DB514CE}" type="presParOf" srcId="{1CB0447E-0A1E-4ABD-80EF-BCCDE6A0C6DE}" destId="{8626C692-AF9A-4610-B8E8-031453114664}" srcOrd="10" destOrd="0" presId="urn:microsoft.com/office/officeart/2008/layout/VerticalCurvedList"/>
    <dgm:cxn modelId="{A976FCBF-C258-4D9A-85E8-CA65900F8438}" type="presParOf" srcId="{8626C692-AF9A-4610-B8E8-031453114664}" destId="{6752188C-C2E0-4A93-8431-4304C037DDC7}" srcOrd="0" destOrd="0" presId="urn:microsoft.com/office/officeart/2008/layout/VerticalCurvedList"/>
    <dgm:cxn modelId="{2230A0A8-E1B7-4D8B-BDE4-D57B22E283A6}" type="presParOf" srcId="{1CB0447E-0A1E-4ABD-80EF-BCCDE6A0C6DE}" destId="{04E2283D-F551-44EA-8EB0-1204BC127BAA}" srcOrd="11" destOrd="0" presId="urn:microsoft.com/office/officeart/2008/layout/VerticalCurvedList"/>
    <dgm:cxn modelId="{476D4E7A-5EAB-44E5-99B1-7CE15F1449B8}" type="presParOf" srcId="{1CB0447E-0A1E-4ABD-80EF-BCCDE6A0C6DE}" destId="{3AA0229F-B146-47A4-A4EF-7DEE08A6FA16}" srcOrd="12" destOrd="0" presId="urn:microsoft.com/office/officeart/2008/layout/VerticalCurvedList"/>
    <dgm:cxn modelId="{6E40F0C3-5E04-4E36-90D8-9DA2176E68CE}" type="presParOf" srcId="{3AA0229F-B146-47A4-A4EF-7DEE08A6FA16}" destId="{522080C4-76AD-4D70-95E8-8D83BCE7842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9C71-5243-4375-98C7-BA189146832B}" type="doc">
      <dgm:prSet loTypeId="urn:microsoft.com/office/officeart/2005/8/layout/radial5" loCatId="relationship" qsTypeId="urn:microsoft.com/office/officeart/2005/8/quickstyle/3d1" qsCatId="3D" csTypeId="urn:microsoft.com/office/officeart/2005/8/colors/colorful1#6" csCatId="colorful" phldr="1"/>
      <dgm:spPr/>
      <dgm:t>
        <a:bodyPr/>
        <a:lstStyle/>
        <a:p>
          <a:endParaRPr lang="ru-RU"/>
        </a:p>
      </dgm:t>
    </dgm:pt>
    <dgm:pt modelId="{6F647F05-65E5-443B-9310-4AF895EEC1B0}">
      <dgm:prSet phldrT="[Текст]" custT="1"/>
      <dgm:spPr>
        <a:solidFill>
          <a:srgbClr val="E7D5EF"/>
        </a:solidFill>
      </dgm:spPr>
      <dgm:t>
        <a:bodyPr/>
        <a:lstStyle/>
        <a:p>
          <a:pPr algn="ctr"/>
          <a:r>
            <a:rPr lang="ru-RU" sz="1400" b="1" i="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BFC95B-EA58-4583-BC2B-08582B3ED8DC}" type="parTrans" cxnId="{F280695C-BCD4-44D5-BD42-7B1024E9C69E}">
      <dgm:prSet/>
      <dgm:spPr/>
      <dgm:t>
        <a:bodyPr/>
        <a:lstStyle/>
        <a:p>
          <a:endParaRPr lang="ru-RU"/>
        </a:p>
      </dgm:t>
    </dgm:pt>
    <dgm:pt modelId="{FCC559A8-CB2E-461F-864E-CCB99C0FD9A4}" type="sibTrans" cxnId="{F280695C-BCD4-44D5-BD42-7B1024E9C69E}">
      <dgm:prSet/>
      <dgm:spPr/>
      <dgm:t>
        <a:bodyPr/>
        <a:lstStyle/>
        <a:p>
          <a:endParaRPr lang="ru-RU"/>
        </a:p>
      </dgm:t>
    </dgm:pt>
    <dgm:pt modelId="{3BA0FA79-0F0A-4F39-8C6F-85BF113366C3}">
      <dgm:prSet phldrT="[Текст]"/>
      <dgm:spPr/>
      <dgm:t>
        <a:bodyPr/>
        <a:lstStyle/>
        <a:p>
          <a:endParaRPr lang="ru-RU" dirty="0" smtClean="0"/>
        </a:p>
        <a:p>
          <a:endParaRPr lang="ru-RU" dirty="0"/>
        </a:p>
      </dgm:t>
    </dgm:pt>
    <dgm:pt modelId="{66E51CD7-05D6-4658-BDAA-92C6F3E19708}" type="parTrans" cxnId="{4A189105-0239-4451-ACE0-D31E9CBF66B8}">
      <dgm:prSet/>
      <dgm:spPr/>
      <dgm:t>
        <a:bodyPr/>
        <a:lstStyle/>
        <a:p>
          <a:endParaRPr lang="ru-RU" dirty="0"/>
        </a:p>
      </dgm:t>
    </dgm:pt>
    <dgm:pt modelId="{3F86135B-3CC7-4CEB-B411-92453A9354E3}" type="sibTrans" cxnId="{4A189105-0239-4451-ACE0-D31E9CBF66B8}">
      <dgm:prSet/>
      <dgm:spPr/>
      <dgm:t>
        <a:bodyPr/>
        <a:lstStyle/>
        <a:p>
          <a:endParaRPr lang="ru-RU"/>
        </a:p>
      </dgm:t>
    </dgm:pt>
    <dgm:pt modelId="{420BA717-63F2-4ED1-9193-BDF0AD7BC7EB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8FC0520-4E1C-47C9-9459-5A566E2A3269}" type="parTrans" cxnId="{420E5929-73A4-4A38-8264-96367E09F888}">
      <dgm:prSet/>
      <dgm:spPr/>
      <dgm:t>
        <a:bodyPr/>
        <a:lstStyle/>
        <a:p>
          <a:endParaRPr lang="ru-RU" dirty="0"/>
        </a:p>
      </dgm:t>
    </dgm:pt>
    <dgm:pt modelId="{93B10FAD-F9FB-447F-AB26-67CC3C3A8B52}" type="sibTrans" cxnId="{420E5929-73A4-4A38-8264-96367E09F888}">
      <dgm:prSet/>
      <dgm:spPr/>
      <dgm:t>
        <a:bodyPr/>
        <a:lstStyle/>
        <a:p>
          <a:endParaRPr lang="ru-RU"/>
        </a:p>
      </dgm:t>
    </dgm:pt>
    <dgm:pt modelId="{AA0A2BD5-A368-4F17-8E9D-23F1FC377812}">
      <dgm:prSet phldrT="[Текст]"/>
      <dgm:spPr/>
      <dgm:t>
        <a:bodyPr/>
        <a:lstStyle/>
        <a:p>
          <a:endParaRPr lang="ru-RU" dirty="0"/>
        </a:p>
      </dgm:t>
    </dgm:pt>
    <dgm:pt modelId="{6598F354-400C-439C-BDD5-729D663E252E}" type="parTrans" cxnId="{48ECD170-E6C5-489E-A263-20CC615C17AB}">
      <dgm:prSet/>
      <dgm:spPr/>
      <dgm:t>
        <a:bodyPr/>
        <a:lstStyle/>
        <a:p>
          <a:endParaRPr lang="ru-RU" dirty="0"/>
        </a:p>
      </dgm:t>
    </dgm:pt>
    <dgm:pt modelId="{0A69E1AC-CA25-4F66-967D-B64CF01B740F}" type="sibTrans" cxnId="{48ECD170-E6C5-489E-A263-20CC615C17AB}">
      <dgm:prSet/>
      <dgm:spPr/>
      <dgm:t>
        <a:bodyPr/>
        <a:lstStyle/>
        <a:p>
          <a:endParaRPr lang="ru-RU"/>
        </a:p>
      </dgm:t>
    </dgm:pt>
    <dgm:pt modelId="{D78F1D4C-A2EF-4C56-940B-FB3F18A7298D}">
      <dgm:prSet phldrT="[Текст]"/>
      <dgm:spPr/>
      <dgm:t>
        <a:bodyPr/>
        <a:lstStyle/>
        <a:p>
          <a:endParaRPr lang="ru-RU" dirty="0"/>
        </a:p>
      </dgm:t>
    </dgm:pt>
    <dgm:pt modelId="{3B6B2775-EA0D-4CA6-A4A3-0187E341F68C}" type="sibTrans" cxnId="{A00878C0-A87A-42B9-83D7-EE8880E34935}">
      <dgm:prSet/>
      <dgm:spPr/>
      <dgm:t>
        <a:bodyPr/>
        <a:lstStyle/>
        <a:p>
          <a:endParaRPr lang="ru-RU"/>
        </a:p>
      </dgm:t>
    </dgm:pt>
    <dgm:pt modelId="{08170AFC-8E89-4179-A96D-636AFFD8C3F3}" type="parTrans" cxnId="{A00878C0-A87A-42B9-83D7-EE8880E34935}">
      <dgm:prSet/>
      <dgm:spPr/>
      <dgm:t>
        <a:bodyPr/>
        <a:lstStyle/>
        <a:p>
          <a:endParaRPr lang="ru-RU" dirty="0"/>
        </a:p>
      </dgm:t>
    </dgm:pt>
    <dgm:pt modelId="{62E153EB-408C-4CB3-B6CA-2A439518E14B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9F9F7AF-4DAB-4B6C-A26F-22C945FB8A80}" type="sibTrans" cxnId="{54059384-7D56-4783-9E6B-CB7051B26B45}">
      <dgm:prSet/>
      <dgm:spPr/>
      <dgm:t>
        <a:bodyPr/>
        <a:lstStyle/>
        <a:p>
          <a:endParaRPr lang="ru-RU"/>
        </a:p>
      </dgm:t>
    </dgm:pt>
    <dgm:pt modelId="{77DF95E1-3397-43CE-99EF-E82D1E9B2066}" type="parTrans" cxnId="{54059384-7D56-4783-9E6B-CB7051B26B45}">
      <dgm:prSet/>
      <dgm:spPr/>
      <dgm:t>
        <a:bodyPr/>
        <a:lstStyle/>
        <a:p>
          <a:endParaRPr lang="ru-RU" dirty="0"/>
        </a:p>
      </dgm:t>
    </dgm:pt>
    <dgm:pt modelId="{9F96D360-CB55-48DB-9778-BF90DCE1129E}">
      <dgm:prSet phldrT="[Текст]"/>
      <dgm:spPr>
        <a:solidFill>
          <a:srgbClr val="0070C0"/>
        </a:solidFill>
      </dgm:spPr>
      <dgm:t>
        <a:bodyPr/>
        <a:lstStyle/>
        <a:p>
          <a:endParaRPr lang="ru-RU" dirty="0"/>
        </a:p>
      </dgm:t>
    </dgm:pt>
    <dgm:pt modelId="{286A4893-ECEC-4EFE-BAC3-3F1C84511E21}" type="sibTrans" cxnId="{ABB8D3AC-32ED-44B8-98D1-601987ACC1D1}">
      <dgm:prSet/>
      <dgm:spPr/>
      <dgm:t>
        <a:bodyPr/>
        <a:lstStyle/>
        <a:p>
          <a:endParaRPr lang="ru-RU"/>
        </a:p>
      </dgm:t>
    </dgm:pt>
    <dgm:pt modelId="{BC4B6763-2F33-4CCB-B9CC-377BBD0F0800}" type="parTrans" cxnId="{ABB8D3AC-32ED-44B8-98D1-601987ACC1D1}">
      <dgm:prSet/>
      <dgm:spPr>
        <a:solidFill>
          <a:srgbClr val="0070C0"/>
        </a:solidFill>
      </dgm:spPr>
      <dgm:t>
        <a:bodyPr/>
        <a:lstStyle/>
        <a:p>
          <a:endParaRPr lang="ru-RU" dirty="0">
            <a:solidFill>
              <a:srgbClr val="00B0F0"/>
            </a:solidFill>
          </a:endParaRPr>
        </a:p>
      </dgm:t>
    </dgm:pt>
    <dgm:pt modelId="{637E412C-91EE-486E-8354-15F2384BE3EA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C021BE46-16AF-4372-B2A0-67875E2C82CF}" type="parTrans" cxnId="{EA60BD94-54CE-450D-A117-19A3057D3DE3}">
      <dgm:prSet/>
      <dgm:spPr/>
      <dgm:t>
        <a:bodyPr/>
        <a:lstStyle/>
        <a:p>
          <a:endParaRPr lang="ru-RU" dirty="0"/>
        </a:p>
      </dgm:t>
    </dgm:pt>
    <dgm:pt modelId="{6923DAD3-03A3-4184-9D76-6CCF9386A60A}" type="sibTrans" cxnId="{EA60BD94-54CE-450D-A117-19A3057D3DE3}">
      <dgm:prSet/>
      <dgm:spPr/>
      <dgm:t>
        <a:bodyPr/>
        <a:lstStyle/>
        <a:p>
          <a:endParaRPr lang="ru-RU"/>
        </a:p>
      </dgm:t>
    </dgm:pt>
    <dgm:pt modelId="{D63A74EC-A1EC-4823-AB28-835C2DE63D58}">
      <dgm:prSet phldrT="[Текст]"/>
      <dgm:spPr/>
      <dgm:t>
        <a:bodyPr/>
        <a:lstStyle/>
        <a:p>
          <a:endParaRPr lang="ru-RU" dirty="0"/>
        </a:p>
      </dgm:t>
    </dgm:pt>
    <dgm:pt modelId="{8D513BD1-7137-4BB2-A1F4-1B02EFB0F34F}" type="parTrans" cxnId="{A5BC18A6-1C74-45AC-A35E-DB57538BF8E8}">
      <dgm:prSet/>
      <dgm:spPr/>
      <dgm:t>
        <a:bodyPr/>
        <a:lstStyle/>
        <a:p>
          <a:endParaRPr lang="ru-RU" dirty="0"/>
        </a:p>
      </dgm:t>
    </dgm:pt>
    <dgm:pt modelId="{791BBDCE-20BF-42D5-A05C-65C02968CEA7}" type="sibTrans" cxnId="{A5BC18A6-1C74-45AC-A35E-DB57538BF8E8}">
      <dgm:prSet/>
      <dgm:spPr/>
      <dgm:t>
        <a:bodyPr/>
        <a:lstStyle/>
        <a:p>
          <a:endParaRPr lang="ru-RU"/>
        </a:p>
      </dgm:t>
    </dgm:pt>
    <dgm:pt modelId="{45744066-B02E-4576-A7F1-E2464C0E1366}">
      <dgm:prSet phldrT="[Текст]"/>
      <dgm:spPr/>
      <dgm:t>
        <a:bodyPr/>
        <a:lstStyle/>
        <a:p>
          <a:endParaRPr lang="ru-RU" dirty="0"/>
        </a:p>
      </dgm:t>
    </dgm:pt>
    <dgm:pt modelId="{0677F5B0-6215-44F3-BDE3-BB79C72F21B8}" type="parTrans" cxnId="{22EC0AB5-9012-4936-BE1B-AF6CC7AEDCDB}">
      <dgm:prSet custScaleX="131984" custLinFactNeighborX="57500" custLinFactNeighborY="6492"/>
      <dgm:spPr/>
      <dgm:t>
        <a:bodyPr/>
        <a:lstStyle/>
        <a:p>
          <a:endParaRPr lang="ru-RU"/>
        </a:p>
      </dgm:t>
    </dgm:pt>
    <dgm:pt modelId="{BC236EC9-8B41-443E-BEDA-2F2BE533A095}" type="sibTrans" cxnId="{22EC0AB5-9012-4936-BE1B-AF6CC7AEDCDB}">
      <dgm:prSet/>
      <dgm:spPr/>
      <dgm:t>
        <a:bodyPr/>
        <a:lstStyle/>
        <a:p>
          <a:endParaRPr lang="ru-RU"/>
        </a:p>
      </dgm:t>
    </dgm:pt>
    <dgm:pt modelId="{9C91FA12-AC62-4A52-92E6-5E87EAE28BF6}">
      <dgm:prSet phldrT="[Текст]"/>
      <dgm:spPr/>
      <dgm:t>
        <a:bodyPr/>
        <a:lstStyle/>
        <a:p>
          <a:endParaRPr lang="ru-RU" dirty="0"/>
        </a:p>
      </dgm:t>
    </dgm:pt>
    <dgm:pt modelId="{0EFC1585-8944-4D09-8DCC-075604E1DAB7}" type="parTrans" cxnId="{AC09677F-9062-421F-BB43-4AC0612AEA44}">
      <dgm:prSet/>
      <dgm:spPr/>
      <dgm:t>
        <a:bodyPr/>
        <a:lstStyle/>
        <a:p>
          <a:endParaRPr lang="ru-RU"/>
        </a:p>
      </dgm:t>
    </dgm:pt>
    <dgm:pt modelId="{DF7A1295-DB09-4F60-BE2B-256F67B784CD}" type="sibTrans" cxnId="{AC09677F-9062-421F-BB43-4AC0612AEA44}">
      <dgm:prSet/>
      <dgm:spPr/>
      <dgm:t>
        <a:bodyPr/>
        <a:lstStyle/>
        <a:p>
          <a:endParaRPr lang="ru-RU"/>
        </a:p>
      </dgm:t>
    </dgm:pt>
    <dgm:pt modelId="{5BF636BB-5DDB-443B-BF03-7A764813EFC9}">
      <dgm:prSet phldrT="[Текст]"/>
      <dgm:spPr/>
      <dgm:t>
        <a:bodyPr/>
        <a:lstStyle/>
        <a:p>
          <a:endParaRPr lang="ru-RU" dirty="0"/>
        </a:p>
      </dgm:t>
    </dgm:pt>
    <dgm:pt modelId="{ECBC13CB-0E4B-4202-AAA0-8D11A0067FDC}" type="parTrans" cxnId="{71FA8F34-8092-4517-887C-26050E9F2A90}">
      <dgm:prSet/>
      <dgm:spPr/>
      <dgm:t>
        <a:bodyPr/>
        <a:lstStyle/>
        <a:p>
          <a:endParaRPr lang="ru-RU"/>
        </a:p>
      </dgm:t>
    </dgm:pt>
    <dgm:pt modelId="{E28794F7-086C-4C94-AB2B-831CC1639D1F}" type="sibTrans" cxnId="{71FA8F34-8092-4517-887C-26050E9F2A90}">
      <dgm:prSet/>
      <dgm:spPr/>
      <dgm:t>
        <a:bodyPr/>
        <a:lstStyle/>
        <a:p>
          <a:endParaRPr lang="ru-RU"/>
        </a:p>
      </dgm:t>
    </dgm:pt>
    <dgm:pt modelId="{B0A1EC5B-815C-4425-973C-68029EF41D7F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ru-RU" dirty="0"/>
        </a:p>
      </dgm:t>
    </dgm:pt>
    <dgm:pt modelId="{DC5D5739-3654-4815-83B1-177EAF0BDD25}" type="parTrans" cxnId="{580A3158-E80C-4C86-8105-5AE393BA664B}">
      <dgm:prSet/>
      <dgm:spPr/>
      <dgm:t>
        <a:bodyPr/>
        <a:lstStyle/>
        <a:p>
          <a:endParaRPr lang="ru-RU" dirty="0"/>
        </a:p>
      </dgm:t>
    </dgm:pt>
    <dgm:pt modelId="{AA1BE4F7-E012-4997-ADED-902B244BA27E}" type="sibTrans" cxnId="{580A3158-E80C-4C86-8105-5AE393BA664B}">
      <dgm:prSet/>
      <dgm:spPr/>
      <dgm:t>
        <a:bodyPr/>
        <a:lstStyle/>
        <a:p>
          <a:endParaRPr lang="ru-RU"/>
        </a:p>
      </dgm:t>
    </dgm:pt>
    <dgm:pt modelId="{C35BFE0D-8D40-49C7-84A0-D02CDA978B8B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2A91E05-862A-476E-8C90-5D9C83A7BD2B}" type="parTrans" cxnId="{A9FD25EB-6056-4200-A1EC-1866E2BB1080}">
      <dgm:prSet/>
      <dgm:spPr/>
      <dgm:t>
        <a:bodyPr/>
        <a:lstStyle/>
        <a:p>
          <a:endParaRPr lang="ru-RU" dirty="0"/>
        </a:p>
      </dgm:t>
    </dgm:pt>
    <dgm:pt modelId="{CFA0926F-5890-43B8-94D6-CB7F1D59C669}" type="sibTrans" cxnId="{A9FD25EB-6056-4200-A1EC-1866E2BB1080}">
      <dgm:prSet/>
      <dgm:spPr/>
      <dgm:t>
        <a:bodyPr/>
        <a:lstStyle/>
        <a:p>
          <a:endParaRPr lang="ru-RU"/>
        </a:p>
      </dgm:t>
    </dgm:pt>
    <dgm:pt modelId="{4B1A8440-411B-4A5D-AFC7-3583C59ADD0E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0D0679BE-35CF-4C4A-B8A9-7CB6E4D6163D}" type="sibTrans" cxnId="{C76B1FDD-1515-4548-A84A-CDE5C2B70761}">
      <dgm:prSet/>
      <dgm:spPr/>
      <dgm:t>
        <a:bodyPr/>
        <a:lstStyle/>
        <a:p>
          <a:endParaRPr lang="ru-RU"/>
        </a:p>
      </dgm:t>
    </dgm:pt>
    <dgm:pt modelId="{082CE592-953F-441B-B0C2-F864433A8493}" type="parTrans" cxnId="{C76B1FDD-1515-4548-A84A-CDE5C2B70761}">
      <dgm:prSet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ru-RU" dirty="0"/>
        </a:p>
      </dgm:t>
    </dgm:pt>
    <dgm:pt modelId="{4E037BB9-0FBE-485B-9D96-CA97E236F16F}">
      <dgm:prSet/>
      <dgm:spPr/>
      <dgm:t>
        <a:bodyPr/>
        <a:lstStyle/>
        <a:p>
          <a:endParaRPr lang="ru-RU" dirty="0"/>
        </a:p>
      </dgm:t>
    </dgm:pt>
    <dgm:pt modelId="{1BC0C76F-59B3-4CB2-A81C-773F8BFBB2D1}" type="parTrans" cxnId="{30BC86BE-C78E-4BDF-A18F-EC67709D7EF3}">
      <dgm:prSet/>
      <dgm:spPr/>
      <dgm:t>
        <a:bodyPr/>
        <a:lstStyle/>
        <a:p>
          <a:endParaRPr lang="ru-RU"/>
        </a:p>
      </dgm:t>
    </dgm:pt>
    <dgm:pt modelId="{661EBCA7-E4FC-4670-AE0C-E6651D40875B}" type="sibTrans" cxnId="{30BC86BE-C78E-4BDF-A18F-EC67709D7EF3}">
      <dgm:prSet/>
      <dgm:spPr/>
      <dgm:t>
        <a:bodyPr/>
        <a:lstStyle/>
        <a:p>
          <a:endParaRPr lang="ru-RU"/>
        </a:p>
      </dgm:t>
    </dgm:pt>
    <dgm:pt modelId="{D2A69AB7-A0A6-4501-95CD-2902A3384DE3}">
      <dgm:prSet phldrT="[Текст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B4AB27D7-F679-4C2F-B351-354C992C8F30}" type="sibTrans" cxnId="{BDBC8127-C9A5-4636-AF0A-79E42F53D923}">
      <dgm:prSet/>
      <dgm:spPr/>
      <dgm:t>
        <a:bodyPr/>
        <a:lstStyle/>
        <a:p>
          <a:endParaRPr lang="ru-RU"/>
        </a:p>
      </dgm:t>
    </dgm:pt>
    <dgm:pt modelId="{9DEE7B50-C1CB-48D2-999B-DF1098A88396}" type="parTrans" cxnId="{BDBC8127-C9A5-4636-AF0A-79E42F53D923}">
      <dgm:prSet/>
      <dgm:spPr/>
      <dgm:t>
        <a:bodyPr/>
        <a:lstStyle/>
        <a:p>
          <a:endParaRPr lang="ru-RU" dirty="0"/>
        </a:p>
      </dgm:t>
    </dgm:pt>
    <dgm:pt modelId="{8B82EA68-B59A-424E-9756-C221A13DB47F}" type="pres">
      <dgm:prSet presAssocID="{6B4A9C71-5243-4375-98C7-BA18914683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72E44C-8498-48F8-9652-E5DD6AC5818D}" type="pres">
      <dgm:prSet presAssocID="{6F647F05-65E5-443B-9310-4AF895EEC1B0}" presName="centerShape" presStyleLbl="node0" presStyleIdx="0" presStyleCnt="1" custScaleX="211958" custScaleY="179647" custLinFactNeighborX="-1450" custLinFactNeighborY="-8146"/>
      <dgm:spPr/>
      <dgm:t>
        <a:bodyPr/>
        <a:lstStyle/>
        <a:p>
          <a:endParaRPr lang="ru-RU"/>
        </a:p>
      </dgm:t>
    </dgm:pt>
    <dgm:pt modelId="{4731EA70-1FA8-49F5-A6BF-4AE9CB97C303}" type="pres">
      <dgm:prSet presAssocID="{8D513BD1-7137-4BB2-A1F4-1B02EFB0F34F}" presName="parTrans" presStyleLbl="sibTrans2D1" presStyleIdx="0" presStyleCnt="12"/>
      <dgm:spPr/>
      <dgm:t>
        <a:bodyPr/>
        <a:lstStyle/>
        <a:p>
          <a:endParaRPr lang="ru-RU"/>
        </a:p>
      </dgm:t>
    </dgm:pt>
    <dgm:pt modelId="{8D15C70B-27DC-4BC4-8B54-1A6B8CC1DBC1}" type="pres">
      <dgm:prSet presAssocID="{8D513BD1-7137-4BB2-A1F4-1B02EFB0F34F}" presName="connectorText" presStyleLbl="sibTrans2D1" presStyleIdx="0" presStyleCnt="12"/>
      <dgm:spPr/>
      <dgm:t>
        <a:bodyPr/>
        <a:lstStyle/>
        <a:p>
          <a:endParaRPr lang="ru-RU"/>
        </a:p>
      </dgm:t>
    </dgm:pt>
    <dgm:pt modelId="{E2EC1D87-F728-458A-8AB1-7A3D78F9D25E}" type="pres">
      <dgm:prSet presAssocID="{D63A74EC-A1EC-4823-AB28-835C2DE63D58}" presName="node" presStyleLbl="node1" presStyleIdx="0" presStyleCnt="12" custScaleX="95235" custScaleY="86332" custRadScaleRad="99182" custRadScaleInc="107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B02449-4EBC-4302-B256-364ED94D6C2F}" type="pres">
      <dgm:prSet presAssocID="{DC5D5739-3654-4815-83B1-177EAF0BDD25}" presName="parTrans" presStyleLbl="sibTrans2D1" presStyleIdx="1" presStyleCnt="12"/>
      <dgm:spPr/>
      <dgm:t>
        <a:bodyPr/>
        <a:lstStyle/>
        <a:p>
          <a:endParaRPr lang="ru-RU"/>
        </a:p>
      </dgm:t>
    </dgm:pt>
    <dgm:pt modelId="{FE506610-9E90-41A7-A422-EB70C350B050}" type="pres">
      <dgm:prSet presAssocID="{DC5D5739-3654-4815-83B1-177EAF0BDD25}" presName="connectorText" presStyleLbl="sibTrans2D1" presStyleIdx="1" presStyleCnt="12"/>
      <dgm:spPr/>
      <dgm:t>
        <a:bodyPr/>
        <a:lstStyle/>
        <a:p>
          <a:endParaRPr lang="ru-RU"/>
        </a:p>
      </dgm:t>
    </dgm:pt>
    <dgm:pt modelId="{790C8D0D-7FCC-415C-91A5-F97C81F47FA6}" type="pres">
      <dgm:prSet presAssocID="{B0A1EC5B-815C-4425-973C-68029EF41D7F}" presName="node" presStyleLbl="node1" presStyleIdx="1" presStyleCnt="12" custRadScaleRad="105713" custRadScaleInc="71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E222DD-64BD-4A89-BBB9-2B80D8318D4A}" type="pres">
      <dgm:prSet presAssocID="{082CE592-953F-441B-B0C2-F864433A8493}" presName="parTrans" presStyleLbl="sibTrans2D1" presStyleIdx="2" presStyleCnt="12" custScaleX="131984" custLinFactNeighborX="-10052" custLinFactNeighborY="3100"/>
      <dgm:spPr/>
      <dgm:t>
        <a:bodyPr/>
        <a:lstStyle/>
        <a:p>
          <a:endParaRPr lang="ru-RU"/>
        </a:p>
      </dgm:t>
    </dgm:pt>
    <dgm:pt modelId="{839DF450-14DD-4280-9AEE-DA73938E9B9D}" type="pres">
      <dgm:prSet presAssocID="{082CE592-953F-441B-B0C2-F864433A8493}" presName="connectorText" presStyleLbl="sibTrans2D1" presStyleIdx="2" presStyleCnt="12"/>
      <dgm:spPr/>
      <dgm:t>
        <a:bodyPr/>
        <a:lstStyle/>
        <a:p>
          <a:endParaRPr lang="ru-RU"/>
        </a:p>
      </dgm:t>
    </dgm:pt>
    <dgm:pt modelId="{73BC26A8-8D0F-45E6-9E3B-37EADD227262}" type="pres">
      <dgm:prSet presAssocID="{4B1A8440-411B-4A5D-AFC7-3583C59ADD0E}" presName="node" presStyleLbl="node1" presStyleIdx="2" presStyleCnt="12" custScaleX="105031" custScaleY="104463" custRadScaleRad="89449" custRadScaleInc="2486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F93DE9-E67A-4CE1-BC6B-5C458B1137B0}" type="pres">
      <dgm:prSet presAssocID="{C021BE46-16AF-4372-B2A0-67875E2C82CF}" presName="parTrans" presStyleLbl="sibTrans2D1" presStyleIdx="3" presStyleCnt="12"/>
      <dgm:spPr/>
      <dgm:t>
        <a:bodyPr/>
        <a:lstStyle/>
        <a:p>
          <a:endParaRPr lang="ru-RU"/>
        </a:p>
      </dgm:t>
    </dgm:pt>
    <dgm:pt modelId="{DA660ED5-C4B7-4208-928A-B8DD66837486}" type="pres">
      <dgm:prSet presAssocID="{C021BE46-16AF-4372-B2A0-67875E2C82CF}" presName="connectorText" presStyleLbl="sibTrans2D1" presStyleIdx="3" presStyleCnt="12"/>
      <dgm:spPr/>
      <dgm:t>
        <a:bodyPr/>
        <a:lstStyle/>
        <a:p>
          <a:endParaRPr lang="ru-RU"/>
        </a:p>
      </dgm:t>
    </dgm:pt>
    <dgm:pt modelId="{D8B200F5-4D07-49B2-A587-C2FE6CEC49F8}" type="pres">
      <dgm:prSet presAssocID="{637E412C-91EE-486E-8354-15F2384BE3EA}" presName="node" presStyleLbl="node1" presStyleIdx="3" presStyleCnt="12" custRadScaleRad="96208" custRadScaleInc="-1616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AB10C-E176-4610-B2C6-BE8F83AD0F9B}" type="pres">
      <dgm:prSet presAssocID="{A8FC0520-4E1C-47C9-9459-5A566E2A3269}" presName="parTrans" presStyleLbl="sibTrans2D1" presStyleIdx="4" presStyleCnt="12"/>
      <dgm:spPr/>
      <dgm:t>
        <a:bodyPr/>
        <a:lstStyle/>
        <a:p>
          <a:endParaRPr lang="ru-RU"/>
        </a:p>
      </dgm:t>
    </dgm:pt>
    <dgm:pt modelId="{47F0322C-5978-482D-A409-1280E22C6D82}" type="pres">
      <dgm:prSet presAssocID="{A8FC0520-4E1C-47C9-9459-5A566E2A3269}" presName="connectorText" presStyleLbl="sibTrans2D1" presStyleIdx="4" presStyleCnt="12"/>
      <dgm:spPr/>
      <dgm:t>
        <a:bodyPr/>
        <a:lstStyle/>
        <a:p>
          <a:endParaRPr lang="ru-RU"/>
        </a:p>
      </dgm:t>
    </dgm:pt>
    <dgm:pt modelId="{FFE63D16-C443-42C8-BB30-4CA61876A647}" type="pres">
      <dgm:prSet presAssocID="{420BA717-63F2-4ED1-9193-BDF0AD7BC7EB}" presName="node" presStyleLbl="node1" presStyleIdx="4" presStyleCnt="12" custRadScaleRad="69339" custRadScaleInc="2938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50D33-9BD9-4D37-A533-789F5554AFB5}" type="pres">
      <dgm:prSet presAssocID="{6598F354-400C-439C-BDD5-729D663E252E}" presName="parTrans" presStyleLbl="sibTrans2D1" presStyleIdx="5" presStyleCnt="12"/>
      <dgm:spPr/>
      <dgm:t>
        <a:bodyPr/>
        <a:lstStyle/>
        <a:p>
          <a:endParaRPr lang="ru-RU"/>
        </a:p>
      </dgm:t>
    </dgm:pt>
    <dgm:pt modelId="{F326903B-AF5C-41D9-A950-9DE60C069BDF}" type="pres">
      <dgm:prSet presAssocID="{6598F354-400C-439C-BDD5-729D663E252E}" presName="connectorText" presStyleLbl="sibTrans2D1" presStyleIdx="5" presStyleCnt="12"/>
      <dgm:spPr/>
      <dgm:t>
        <a:bodyPr/>
        <a:lstStyle/>
        <a:p>
          <a:endParaRPr lang="ru-RU"/>
        </a:p>
      </dgm:t>
    </dgm:pt>
    <dgm:pt modelId="{EB1C3899-7B42-47CD-912B-DD035472498D}" type="pres">
      <dgm:prSet presAssocID="{AA0A2BD5-A368-4F17-8E9D-23F1FC377812}" presName="node" presStyleLbl="node1" presStyleIdx="5" presStyleCnt="12" custRadScaleRad="76503" custRadScaleInc="-141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5553CB-2478-4421-B002-5FA728364A78}" type="pres">
      <dgm:prSet presAssocID="{9DEE7B50-C1CB-48D2-999B-DF1098A88396}" presName="parTrans" presStyleLbl="sibTrans2D1" presStyleIdx="6" presStyleCnt="12" custScaleX="138492"/>
      <dgm:spPr/>
      <dgm:t>
        <a:bodyPr/>
        <a:lstStyle/>
        <a:p>
          <a:endParaRPr lang="ru-RU"/>
        </a:p>
      </dgm:t>
    </dgm:pt>
    <dgm:pt modelId="{881BA4B6-6173-4BE7-ACB0-127409627ABA}" type="pres">
      <dgm:prSet presAssocID="{9DEE7B50-C1CB-48D2-999B-DF1098A88396}" presName="connectorText" presStyleLbl="sibTrans2D1" presStyleIdx="6" presStyleCnt="12"/>
      <dgm:spPr/>
      <dgm:t>
        <a:bodyPr/>
        <a:lstStyle/>
        <a:p>
          <a:endParaRPr lang="ru-RU"/>
        </a:p>
      </dgm:t>
    </dgm:pt>
    <dgm:pt modelId="{FED909B6-8F19-4D98-AAC2-EBEEF4830C2B}" type="pres">
      <dgm:prSet presAssocID="{D2A69AB7-A0A6-4501-95CD-2902A3384DE3}" presName="node" presStyleLbl="node1" presStyleIdx="6" presStyleCnt="12" custRadScaleRad="71107" custRadScaleInc="135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B7EB92-DF16-476D-BB87-6C0D26E26F61}" type="pres">
      <dgm:prSet presAssocID="{BC4B6763-2F33-4CCB-B9CC-377BBD0F0800}" presName="parTrans" presStyleLbl="sibTrans2D1" presStyleIdx="7" presStyleCnt="12"/>
      <dgm:spPr/>
      <dgm:t>
        <a:bodyPr/>
        <a:lstStyle/>
        <a:p>
          <a:endParaRPr lang="ru-RU"/>
        </a:p>
      </dgm:t>
    </dgm:pt>
    <dgm:pt modelId="{E3A5A4EE-729B-477E-AEA8-7FC61FA6B941}" type="pres">
      <dgm:prSet presAssocID="{BC4B6763-2F33-4CCB-B9CC-377BBD0F0800}" presName="connectorText" presStyleLbl="sibTrans2D1" presStyleIdx="7" presStyleCnt="12"/>
      <dgm:spPr/>
      <dgm:t>
        <a:bodyPr/>
        <a:lstStyle/>
        <a:p>
          <a:endParaRPr lang="ru-RU"/>
        </a:p>
      </dgm:t>
    </dgm:pt>
    <dgm:pt modelId="{69EA0517-EDCB-4CEB-899F-D56DCF7B4404}" type="pres">
      <dgm:prSet presAssocID="{9F96D360-CB55-48DB-9778-BF90DCE1129E}" presName="node" presStyleLbl="node1" presStyleIdx="7" presStyleCnt="12" custRadScaleRad="97478" custRadScaleInc="9272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C78620-3ECE-4B34-9A73-1D7C770EA3FB}" type="pres">
      <dgm:prSet presAssocID="{32A91E05-862A-476E-8C90-5D9C83A7BD2B}" presName="parTrans" presStyleLbl="sibTrans2D1" presStyleIdx="8" presStyleCnt="12"/>
      <dgm:spPr/>
      <dgm:t>
        <a:bodyPr/>
        <a:lstStyle/>
        <a:p>
          <a:endParaRPr lang="ru-RU"/>
        </a:p>
      </dgm:t>
    </dgm:pt>
    <dgm:pt modelId="{B2C5D6C6-7F34-4066-A2C1-3A1FA7BA6F70}" type="pres">
      <dgm:prSet presAssocID="{32A91E05-862A-476E-8C90-5D9C83A7BD2B}" presName="connectorText" presStyleLbl="sibTrans2D1" presStyleIdx="8" presStyleCnt="12"/>
      <dgm:spPr/>
      <dgm:t>
        <a:bodyPr/>
        <a:lstStyle/>
        <a:p>
          <a:endParaRPr lang="ru-RU"/>
        </a:p>
      </dgm:t>
    </dgm:pt>
    <dgm:pt modelId="{1E3E2163-F1EA-4E3B-9876-7601B98655DD}" type="pres">
      <dgm:prSet presAssocID="{C35BFE0D-8D40-49C7-84A0-D02CDA978B8B}" presName="node" presStyleLbl="node1" presStyleIdx="8" presStyleCnt="12" custRadScaleRad="84425" custRadScaleInc="-13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035AEB-3A20-4DC3-9A60-032AB2743B03}" type="pres">
      <dgm:prSet presAssocID="{77DF95E1-3397-43CE-99EF-E82D1E9B2066}" presName="parTrans" presStyleLbl="sibTrans2D1" presStyleIdx="9" presStyleCnt="12"/>
      <dgm:spPr/>
      <dgm:t>
        <a:bodyPr/>
        <a:lstStyle/>
        <a:p>
          <a:endParaRPr lang="ru-RU"/>
        </a:p>
      </dgm:t>
    </dgm:pt>
    <dgm:pt modelId="{4273F29E-B93C-44D6-A671-FCDC77ED9BA3}" type="pres">
      <dgm:prSet presAssocID="{77DF95E1-3397-43CE-99EF-E82D1E9B2066}" presName="connectorText" presStyleLbl="sibTrans2D1" presStyleIdx="9" presStyleCnt="12"/>
      <dgm:spPr/>
      <dgm:t>
        <a:bodyPr/>
        <a:lstStyle/>
        <a:p>
          <a:endParaRPr lang="ru-RU"/>
        </a:p>
      </dgm:t>
    </dgm:pt>
    <dgm:pt modelId="{83F11675-07D9-406F-853D-13FD28BBB805}" type="pres">
      <dgm:prSet presAssocID="{62E153EB-408C-4CB3-B6CA-2A439518E14B}" presName="node" presStyleLbl="node1" presStyleIdx="9" presStyleCnt="12" custRadScaleRad="99927" custRadScaleInc="1951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7FC25-052B-426A-9E06-117E992234F6}" type="pres">
      <dgm:prSet presAssocID="{08170AFC-8E89-4179-A96D-636AFFD8C3F3}" presName="parTrans" presStyleLbl="sibTrans2D1" presStyleIdx="10" presStyleCnt="12"/>
      <dgm:spPr/>
      <dgm:t>
        <a:bodyPr/>
        <a:lstStyle/>
        <a:p>
          <a:endParaRPr lang="ru-RU"/>
        </a:p>
      </dgm:t>
    </dgm:pt>
    <dgm:pt modelId="{53D78D63-5F88-4163-9535-46A64127BD3A}" type="pres">
      <dgm:prSet presAssocID="{08170AFC-8E89-4179-A96D-636AFFD8C3F3}" presName="connectorText" presStyleLbl="sibTrans2D1" presStyleIdx="10" presStyleCnt="12"/>
      <dgm:spPr/>
      <dgm:t>
        <a:bodyPr/>
        <a:lstStyle/>
        <a:p>
          <a:endParaRPr lang="ru-RU"/>
        </a:p>
      </dgm:t>
    </dgm:pt>
    <dgm:pt modelId="{EDA34655-9131-4731-957F-5382F53A0660}" type="pres">
      <dgm:prSet presAssocID="{D78F1D4C-A2EF-4C56-940B-FB3F18A7298D}" presName="node" presStyleLbl="node1" presStyleIdx="10" presStyleCnt="12" custRadScaleRad="104609" custRadScaleInc="1708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3B84E4-4A31-43DB-B3BF-8E8EF2B79F2D}" type="pres">
      <dgm:prSet presAssocID="{66E51CD7-05D6-4658-BDAA-92C6F3E19708}" presName="parTrans" presStyleLbl="sibTrans2D1" presStyleIdx="11" presStyleCnt="12"/>
      <dgm:spPr/>
      <dgm:t>
        <a:bodyPr/>
        <a:lstStyle/>
        <a:p>
          <a:endParaRPr lang="ru-RU"/>
        </a:p>
      </dgm:t>
    </dgm:pt>
    <dgm:pt modelId="{C47D9E4B-AD47-4E79-B529-9B264E8F4F6B}" type="pres">
      <dgm:prSet presAssocID="{66E51CD7-05D6-4658-BDAA-92C6F3E19708}" presName="connectorText" presStyleLbl="sibTrans2D1" presStyleIdx="11" presStyleCnt="12"/>
      <dgm:spPr/>
      <dgm:t>
        <a:bodyPr/>
        <a:lstStyle/>
        <a:p>
          <a:endParaRPr lang="ru-RU"/>
        </a:p>
      </dgm:t>
    </dgm:pt>
    <dgm:pt modelId="{E0AC84DD-2093-416F-85DE-E547FE520660}" type="pres">
      <dgm:prSet presAssocID="{3BA0FA79-0F0A-4F39-8C6F-85BF113366C3}" presName="node" presStyleLbl="node1" presStyleIdx="11" presStyleCnt="12" custRadScaleRad="90306" custRadScaleInc="-3914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00FF3-5EF2-4556-B7CB-5EBE7BC8D130}" type="presOf" srcId="{C35BFE0D-8D40-49C7-84A0-D02CDA978B8B}" destId="{1E3E2163-F1EA-4E3B-9876-7601B98655DD}" srcOrd="0" destOrd="0" presId="urn:microsoft.com/office/officeart/2005/8/layout/radial5"/>
    <dgm:cxn modelId="{4A189105-0239-4451-ACE0-D31E9CBF66B8}" srcId="{6F647F05-65E5-443B-9310-4AF895EEC1B0}" destId="{3BA0FA79-0F0A-4F39-8C6F-85BF113366C3}" srcOrd="11" destOrd="0" parTransId="{66E51CD7-05D6-4658-BDAA-92C6F3E19708}" sibTransId="{3F86135B-3CC7-4CEB-B411-92453A9354E3}"/>
    <dgm:cxn modelId="{32EE6B59-151B-4DFF-91A5-B8BBF9E5CFAB}" type="presOf" srcId="{BC4B6763-2F33-4CCB-B9CC-377BBD0F0800}" destId="{A0B7EB92-DF16-476D-BB87-6C0D26E26F61}" srcOrd="0" destOrd="0" presId="urn:microsoft.com/office/officeart/2005/8/layout/radial5"/>
    <dgm:cxn modelId="{C76B1FDD-1515-4548-A84A-CDE5C2B70761}" srcId="{6F647F05-65E5-443B-9310-4AF895EEC1B0}" destId="{4B1A8440-411B-4A5D-AFC7-3583C59ADD0E}" srcOrd="2" destOrd="0" parTransId="{082CE592-953F-441B-B0C2-F864433A8493}" sibTransId="{0D0679BE-35CF-4C4A-B8A9-7CB6E4D6163D}"/>
    <dgm:cxn modelId="{FF0768D5-736B-4303-BD6A-9E5CCF52E764}" type="presOf" srcId="{C021BE46-16AF-4372-B2A0-67875E2C82CF}" destId="{DA660ED5-C4B7-4208-928A-B8DD66837486}" srcOrd="1" destOrd="0" presId="urn:microsoft.com/office/officeart/2005/8/layout/radial5"/>
    <dgm:cxn modelId="{92C789A7-50FC-487C-835A-422FCFB1CF44}" type="presOf" srcId="{62E153EB-408C-4CB3-B6CA-2A439518E14B}" destId="{83F11675-07D9-406F-853D-13FD28BBB805}" srcOrd="0" destOrd="0" presId="urn:microsoft.com/office/officeart/2005/8/layout/radial5"/>
    <dgm:cxn modelId="{BDBC8127-C9A5-4636-AF0A-79E42F53D923}" srcId="{6F647F05-65E5-443B-9310-4AF895EEC1B0}" destId="{D2A69AB7-A0A6-4501-95CD-2902A3384DE3}" srcOrd="6" destOrd="0" parTransId="{9DEE7B50-C1CB-48D2-999B-DF1098A88396}" sibTransId="{B4AB27D7-F679-4C2F-B351-354C992C8F30}"/>
    <dgm:cxn modelId="{C4418C66-D1E8-4DD3-B783-689F2DA23817}" type="presOf" srcId="{08170AFC-8E89-4179-A96D-636AFFD8C3F3}" destId="{53D78D63-5F88-4163-9535-46A64127BD3A}" srcOrd="1" destOrd="0" presId="urn:microsoft.com/office/officeart/2005/8/layout/radial5"/>
    <dgm:cxn modelId="{07B537B3-157E-4163-BE0B-90C491EC5951}" type="presOf" srcId="{DC5D5739-3654-4815-83B1-177EAF0BDD25}" destId="{3AB02449-4EBC-4302-B256-364ED94D6C2F}" srcOrd="0" destOrd="0" presId="urn:microsoft.com/office/officeart/2005/8/layout/radial5"/>
    <dgm:cxn modelId="{580A3158-E80C-4C86-8105-5AE393BA664B}" srcId="{6F647F05-65E5-443B-9310-4AF895EEC1B0}" destId="{B0A1EC5B-815C-4425-973C-68029EF41D7F}" srcOrd="1" destOrd="0" parTransId="{DC5D5739-3654-4815-83B1-177EAF0BDD25}" sibTransId="{AA1BE4F7-E012-4997-ADED-902B244BA27E}"/>
    <dgm:cxn modelId="{E7BE5A31-4107-4281-9F7B-A5141996E5C9}" type="presOf" srcId="{B0A1EC5B-815C-4425-973C-68029EF41D7F}" destId="{790C8D0D-7FCC-415C-91A5-F97C81F47FA6}" srcOrd="0" destOrd="0" presId="urn:microsoft.com/office/officeart/2005/8/layout/radial5"/>
    <dgm:cxn modelId="{DA3D17C2-8A65-4160-9B01-A012F2CC24FE}" type="presOf" srcId="{082CE592-953F-441B-B0C2-F864433A8493}" destId="{A0E222DD-64BD-4A89-BBB9-2B80D8318D4A}" srcOrd="0" destOrd="0" presId="urn:microsoft.com/office/officeart/2005/8/layout/radial5"/>
    <dgm:cxn modelId="{52F6D51B-E8B4-48A5-929D-277E9CA65A91}" type="presOf" srcId="{8D513BD1-7137-4BB2-A1F4-1B02EFB0F34F}" destId="{4731EA70-1FA8-49F5-A6BF-4AE9CB97C303}" srcOrd="0" destOrd="0" presId="urn:microsoft.com/office/officeart/2005/8/layout/radial5"/>
    <dgm:cxn modelId="{89CDE29E-2BC4-4916-BB9C-B01E0BA2FF9D}" type="presOf" srcId="{A8FC0520-4E1C-47C9-9459-5A566E2A3269}" destId="{47F0322C-5978-482D-A409-1280E22C6D82}" srcOrd="1" destOrd="0" presId="urn:microsoft.com/office/officeart/2005/8/layout/radial5"/>
    <dgm:cxn modelId="{86B075AB-06CB-4837-8A66-F837EFDCED30}" type="presOf" srcId="{9F96D360-CB55-48DB-9778-BF90DCE1129E}" destId="{69EA0517-EDCB-4CEB-899F-D56DCF7B4404}" srcOrd="0" destOrd="0" presId="urn:microsoft.com/office/officeart/2005/8/layout/radial5"/>
    <dgm:cxn modelId="{A9FD25EB-6056-4200-A1EC-1866E2BB1080}" srcId="{6F647F05-65E5-443B-9310-4AF895EEC1B0}" destId="{C35BFE0D-8D40-49C7-84A0-D02CDA978B8B}" srcOrd="8" destOrd="0" parTransId="{32A91E05-862A-476E-8C90-5D9C83A7BD2B}" sibTransId="{CFA0926F-5890-43B8-94D6-CB7F1D59C669}"/>
    <dgm:cxn modelId="{ABB8D3AC-32ED-44B8-98D1-601987ACC1D1}" srcId="{6F647F05-65E5-443B-9310-4AF895EEC1B0}" destId="{9F96D360-CB55-48DB-9778-BF90DCE1129E}" srcOrd="7" destOrd="0" parTransId="{BC4B6763-2F33-4CCB-B9CC-377BBD0F0800}" sibTransId="{286A4893-ECEC-4EFE-BAC3-3F1C84511E21}"/>
    <dgm:cxn modelId="{06644786-9A3F-48CE-BA93-68B8D6261C53}" type="presOf" srcId="{77DF95E1-3397-43CE-99EF-E82D1E9B2066}" destId="{7A035AEB-3A20-4DC3-9A60-032AB2743B03}" srcOrd="0" destOrd="0" presId="urn:microsoft.com/office/officeart/2005/8/layout/radial5"/>
    <dgm:cxn modelId="{A5BC18A6-1C74-45AC-A35E-DB57538BF8E8}" srcId="{6F647F05-65E5-443B-9310-4AF895EEC1B0}" destId="{D63A74EC-A1EC-4823-AB28-835C2DE63D58}" srcOrd="0" destOrd="0" parTransId="{8D513BD1-7137-4BB2-A1F4-1B02EFB0F34F}" sibTransId="{791BBDCE-20BF-42D5-A05C-65C02968CEA7}"/>
    <dgm:cxn modelId="{9728AA65-842C-43A2-8B30-A677AF8FB95F}" type="presOf" srcId="{8D513BD1-7137-4BB2-A1F4-1B02EFB0F34F}" destId="{8D15C70B-27DC-4BC4-8B54-1A6B8CC1DBC1}" srcOrd="1" destOrd="0" presId="urn:microsoft.com/office/officeart/2005/8/layout/radial5"/>
    <dgm:cxn modelId="{4C4E36CB-4790-4586-8B5E-24DE45FF7A3C}" type="presOf" srcId="{082CE592-953F-441B-B0C2-F864433A8493}" destId="{839DF450-14DD-4280-9AEE-DA73938E9B9D}" srcOrd="1" destOrd="0" presId="urn:microsoft.com/office/officeart/2005/8/layout/radial5"/>
    <dgm:cxn modelId="{420E5929-73A4-4A38-8264-96367E09F888}" srcId="{6F647F05-65E5-443B-9310-4AF895EEC1B0}" destId="{420BA717-63F2-4ED1-9193-BDF0AD7BC7EB}" srcOrd="4" destOrd="0" parTransId="{A8FC0520-4E1C-47C9-9459-5A566E2A3269}" sibTransId="{93B10FAD-F9FB-447F-AB26-67CC3C3A8B52}"/>
    <dgm:cxn modelId="{993E2A50-E631-4EC5-A161-67020F5A34D9}" type="presOf" srcId="{D2A69AB7-A0A6-4501-95CD-2902A3384DE3}" destId="{FED909B6-8F19-4D98-AAC2-EBEEF4830C2B}" srcOrd="0" destOrd="0" presId="urn:microsoft.com/office/officeart/2005/8/layout/radial5"/>
    <dgm:cxn modelId="{13A3C060-02C2-440C-8999-733ED30C8C7E}" type="presOf" srcId="{6B4A9C71-5243-4375-98C7-BA189146832B}" destId="{8B82EA68-B59A-424E-9756-C221A13DB47F}" srcOrd="0" destOrd="0" presId="urn:microsoft.com/office/officeart/2005/8/layout/radial5"/>
    <dgm:cxn modelId="{22EC0AB5-9012-4936-BE1B-AF6CC7AEDCDB}" srcId="{6B4A9C71-5243-4375-98C7-BA189146832B}" destId="{45744066-B02E-4576-A7F1-E2464C0E1366}" srcOrd="1" destOrd="0" parTransId="{0677F5B0-6215-44F3-BDE3-BB79C72F21B8}" sibTransId="{BC236EC9-8B41-443E-BEDA-2F2BE533A095}"/>
    <dgm:cxn modelId="{CA650B5A-484E-4FA4-A2C3-60E7E8F817FF}" type="presOf" srcId="{77DF95E1-3397-43CE-99EF-E82D1E9B2066}" destId="{4273F29E-B93C-44D6-A671-FCDC77ED9BA3}" srcOrd="1" destOrd="0" presId="urn:microsoft.com/office/officeart/2005/8/layout/radial5"/>
    <dgm:cxn modelId="{091EB92C-55BC-43B4-903B-CA4A30485601}" type="presOf" srcId="{66E51CD7-05D6-4658-BDAA-92C6F3E19708}" destId="{C47D9E4B-AD47-4E79-B529-9B264E8F4F6B}" srcOrd="1" destOrd="0" presId="urn:microsoft.com/office/officeart/2005/8/layout/radial5"/>
    <dgm:cxn modelId="{B17AD0AC-43E3-45E1-9E48-EC8B1CB5BD5D}" type="presOf" srcId="{08170AFC-8E89-4179-A96D-636AFFD8C3F3}" destId="{DF27FC25-052B-426A-9E06-117E992234F6}" srcOrd="0" destOrd="0" presId="urn:microsoft.com/office/officeart/2005/8/layout/radial5"/>
    <dgm:cxn modelId="{9BCB608A-0A5E-4ADA-86A9-283215221B88}" type="presOf" srcId="{DC5D5739-3654-4815-83B1-177EAF0BDD25}" destId="{FE506610-9E90-41A7-A422-EB70C350B050}" srcOrd="1" destOrd="0" presId="urn:microsoft.com/office/officeart/2005/8/layout/radial5"/>
    <dgm:cxn modelId="{E7239DBA-8E0C-43F4-B5F3-3E3AFB946141}" type="presOf" srcId="{AA0A2BD5-A368-4F17-8E9D-23F1FC377812}" destId="{EB1C3899-7B42-47CD-912B-DD035472498D}" srcOrd="0" destOrd="0" presId="urn:microsoft.com/office/officeart/2005/8/layout/radial5"/>
    <dgm:cxn modelId="{8F149D82-5BC9-4056-BD5B-386F018DE736}" type="presOf" srcId="{637E412C-91EE-486E-8354-15F2384BE3EA}" destId="{D8B200F5-4D07-49B2-A587-C2FE6CEC49F8}" srcOrd="0" destOrd="0" presId="urn:microsoft.com/office/officeart/2005/8/layout/radial5"/>
    <dgm:cxn modelId="{48ECD170-E6C5-489E-A263-20CC615C17AB}" srcId="{6F647F05-65E5-443B-9310-4AF895EEC1B0}" destId="{AA0A2BD5-A368-4F17-8E9D-23F1FC377812}" srcOrd="5" destOrd="0" parTransId="{6598F354-400C-439C-BDD5-729D663E252E}" sibTransId="{0A69E1AC-CA25-4F66-967D-B64CF01B740F}"/>
    <dgm:cxn modelId="{E27D181F-A955-4A58-9BBB-A64A6703201C}" type="presOf" srcId="{4E037BB9-0FBE-485B-9D96-CA97E236F16F}" destId="{EB1C3899-7B42-47CD-912B-DD035472498D}" srcOrd="0" destOrd="1" presId="urn:microsoft.com/office/officeart/2005/8/layout/radial5"/>
    <dgm:cxn modelId="{AA42EE02-6032-42A8-9987-55036734DA83}" type="presOf" srcId="{6F647F05-65E5-443B-9310-4AF895EEC1B0}" destId="{ED72E44C-8498-48F8-9652-E5DD6AC5818D}" srcOrd="0" destOrd="0" presId="urn:microsoft.com/office/officeart/2005/8/layout/radial5"/>
    <dgm:cxn modelId="{EA60BD94-54CE-450D-A117-19A3057D3DE3}" srcId="{6F647F05-65E5-443B-9310-4AF895EEC1B0}" destId="{637E412C-91EE-486E-8354-15F2384BE3EA}" srcOrd="3" destOrd="0" parTransId="{C021BE46-16AF-4372-B2A0-67875E2C82CF}" sibTransId="{6923DAD3-03A3-4184-9D76-6CCF9386A60A}"/>
    <dgm:cxn modelId="{3D298F8D-7730-4720-94EF-B08F939E41C7}" type="presOf" srcId="{BC4B6763-2F33-4CCB-B9CC-377BBD0F0800}" destId="{E3A5A4EE-729B-477E-AEA8-7FC61FA6B941}" srcOrd="1" destOrd="0" presId="urn:microsoft.com/office/officeart/2005/8/layout/radial5"/>
    <dgm:cxn modelId="{1A976768-17E0-4135-90C3-A0A1FBEE2DE4}" type="presOf" srcId="{66E51CD7-05D6-4658-BDAA-92C6F3E19708}" destId="{553B84E4-4A31-43DB-B3BF-8E8EF2B79F2D}" srcOrd="0" destOrd="0" presId="urn:microsoft.com/office/officeart/2005/8/layout/radial5"/>
    <dgm:cxn modelId="{30BC86BE-C78E-4BDF-A18F-EC67709D7EF3}" srcId="{AA0A2BD5-A368-4F17-8E9D-23F1FC377812}" destId="{4E037BB9-0FBE-485B-9D96-CA97E236F16F}" srcOrd="0" destOrd="0" parTransId="{1BC0C76F-59B3-4CB2-A81C-773F8BFBB2D1}" sibTransId="{661EBCA7-E4FC-4670-AE0C-E6651D40875B}"/>
    <dgm:cxn modelId="{71320FC6-68C8-4145-AACE-CB7B90450F25}" type="presOf" srcId="{C021BE46-16AF-4372-B2A0-67875E2C82CF}" destId="{06F93DE9-E67A-4CE1-BC6B-5C458B1137B0}" srcOrd="0" destOrd="0" presId="urn:microsoft.com/office/officeart/2005/8/layout/radial5"/>
    <dgm:cxn modelId="{AA9A52AA-5D6D-4ABC-8ACC-7EA59C750694}" type="presOf" srcId="{32A91E05-862A-476E-8C90-5D9C83A7BD2B}" destId="{F6C78620-3ECE-4B34-9A73-1D7C770EA3FB}" srcOrd="0" destOrd="0" presId="urn:microsoft.com/office/officeart/2005/8/layout/radial5"/>
    <dgm:cxn modelId="{0E4B93AF-11EF-4A03-9B49-1609FBF16A43}" type="presOf" srcId="{32A91E05-862A-476E-8C90-5D9C83A7BD2B}" destId="{B2C5D6C6-7F34-4066-A2C1-3A1FA7BA6F70}" srcOrd="1" destOrd="0" presId="urn:microsoft.com/office/officeart/2005/8/layout/radial5"/>
    <dgm:cxn modelId="{4DBF7B55-349F-4B42-90EA-AFBAC2EEB052}" type="presOf" srcId="{D78F1D4C-A2EF-4C56-940B-FB3F18A7298D}" destId="{EDA34655-9131-4731-957F-5382F53A0660}" srcOrd="0" destOrd="0" presId="urn:microsoft.com/office/officeart/2005/8/layout/radial5"/>
    <dgm:cxn modelId="{ABED2E02-15A5-4C16-B1D1-602D9ACBE16D}" type="presOf" srcId="{4B1A8440-411B-4A5D-AFC7-3583C59ADD0E}" destId="{73BC26A8-8D0F-45E6-9E3B-37EADD227262}" srcOrd="0" destOrd="0" presId="urn:microsoft.com/office/officeart/2005/8/layout/radial5"/>
    <dgm:cxn modelId="{71FA8F34-8092-4517-887C-26050E9F2A90}" srcId="{6B4A9C71-5243-4375-98C7-BA189146832B}" destId="{5BF636BB-5DDB-443B-BF03-7A764813EFC9}" srcOrd="3" destOrd="0" parTransId="{ECBC13CB-0E4B-4202-AAA0-8D11A0067FDC}" sibTransId="{E28794F7-086C-4C94-AB2B-831CC1639D1F}"/>
    <dgm:cxn modelId="{A00878C0-A87A-42B9-83D7-EE8880E34935}" srcId="{6F647F05-65E5-443B-9310-4AF895EEC1B0}" destId="{D78F1D4C-A2EF-4C56-940B-FB3F18A7298D}" srcOrd="10" destOrd="0" parTransId="{08170AFC-8E89-4179-A96D-636AFFD8C3F3}" sibTransId="{3B6B2775-EA0D-4CA6-A4A3-0187E341F68C}"/>
    <dgm:cxn modelId="{2699B24F-ACF8-4550-AD9A-F2660EC49258}" type="presOf" srcId="{420BA717-63F2-4ED1-9193-BDF0AD7BC7EB}" destId="{FFE63D16-C443-42C8-BB30-4CA61876A647}" srcOrd="0" destOrd="0" presId="urn:microsoft.com/office/officeart/2005/8/layout/radial5"/>
    <dgm:cxn modelId="{6F196EAE-17CF-4414-9FA3-1C9E9DAFB1F0}" type="presOf" srcId="{D63A74EC-A1EC-4823-AB28-835C2DE63D58}" destId="{E2EC1D87-F728-458A-8AB1-7A3D78F9D25E}" srcOrd="0" destOrd="0" presId="urn:microsoft.com/office/officeart/2005/8/layout/radial5"/>
    <dgm:cxn modelId="{41818503-99A8-476A-96AC-0287D543A5D6}" type="presOf" srcId="{A8FC0520-4E1C-47C9-9459-5A566E2A3269}" destId="{E7EAB10C-E176-4610-B2C6-BE8F83AD0F9B}" srcOrd="0" destOrd="0" presId="urn:microsoft.com/office/officeart/2005/8/layout/radial5"/>
    <dgm:cxn modelId="{AC09677F-9062-421F-BB43-4AC0612AEA44}" srcId="{6B4A9C71-5243-4375-98C7-BA189146832B}" destId="{9C91FA12-AC62-4A52-92E6-5E87EAE28BF6}" srcOrd="2" destOrd="0" parTransId="{0EFC1585-8944-4D09-8DCC-075604E1DAB7}" sibTransId="{DF7A1295-DB09-4F60-BE2B-256F67B784CD}"/>
    <dgm:cxn modelId="{6AFCD85F-4E83-4253-B57C-63DBA47E25CC}" type="presOf" srcId="{9DEE7B50-C1CB-48D2-999B-DF1098A88396}" destId="{881BA4B6-6173-4BE7-ACB0-127409627ABA}" srcOrd="1" destOrd="0" presId="urn:microsoft.com/office/officeart/2005/8/layout/radial5"/>
    <dgm:cxn modelId="{67C9C16B-C80C-4673-891A-0E15E285D84B}" type="presOf" srcId="{6598F354-400C-439C-BDD5-729D663E252E}" destId="{FA950D33-9BD9-4D37-A533-789F5554AFB5}" srcOrd="0" destOrd="0" presId="urn:microsoft.com/office/officeart/2005/8/layout/radial5"/>
    <dgm:cxn modelId="{F280695C-BCD4-44D5-BD42-7B1024E9C69E}" srcId="{6B4A9C71-5243-4375-98C7-BA189146832B}" destId="{6F647F05-65E5-443B-9310-4AF895EEC1B0}" srcOrd="0" destOrd="0" parTransId="{75BFC95B-EA58-4583-BC2B-08582B3ED8DC}" sibTransId="{FCC559A8-CB2E-461F-864E-CCB99C0FD9A4}"/>
    <dgm:cxn modelId="{AF519C85-44F7-4E4D-AF80-8051405C3F98}" type="presOf" srcId="{3BA0FA79-0F0A-4F39-8C6F-85BF113366C3}" destId="{E0AC84DD-2093-416F-85DE-E547FE520660}" srcOrd="0" destOrd="0" presId="urn:microsoft.com/office/officeart/2005/8/layout/radial5"/>
    <dgm:cxn modelId="{773FC4FE-F49B-43D6-8994-46D6605CBA43}" type="presOf" srcId="{6598F354-400C-439C-BDD5-729D663E252E}" destId="{F326903B-AF5C-41D9-A950-9DE60C069BDF}" srcOrd="1" destOrd="0" presId="urn:microsoft.com/office/officeart/2005/8/layout/radial5"/>
    <dgm:cxn modelId="{ADC9DA9E-F2B6-4896-9683-798475FBAEB4}" type="presOf" srcId="{9DEE7B50-C1CB-48D2-999B-DF1098A88396}" destId="{2F5553CB-2478-4421-B002-5FA728364A78}" srcOrd="0" destOrd="0" presId="urn:microsoft.com/office/officeart/2005/8/layout/radial5"/>
    <dgm:cxn modelId="{54059384-7D56-4783-9E6B-CB7051B26B45}" srcId="{6F647F05-65E5-443B-9310-4AF895EEC1B0}" destId="{62E153EB-408C-4CB3-B6CA-2A439518E14B}" srcOrd="9" destOrd="0" parTransId="{77DF95E1-3397-43CE-99EF-E82D1E9B2066}" sibTransId="{69F9F7AF-4DAB-4B6C-A26F-22C945FB8A80}"/>
    <dgm:cxn modelId="{A7B02A78-EB42-463F-8CCA-740665AB810D}" type="presParOf" srcId="{8B82EA68-B59A-424E-9756-C221A13DB47F}" destId="{ED72E44C-8498-48F8-9652-E5DD6AC5818D}" srcOrd="0" destOrd="0" presId="urn:microsoft.com/office/officeart/2005/8/layout/radial5"/>
    <dgm:cxn modelId="{FDAD871A-62C1-4ACB-A9F5-E00A6097AAA7}" type="presParOf" srcId="{8B82EA68-B59A-424E-9756-C221A13DB47F}" destId="{4731EA70-1FA8-49F5-A6BF-4AE9CB97C303}" srcOrd="1" destOrd="0" presId="urn:microsoft.com/office/officeart/2005/8/layout/radial5"/>
    <dgm:cxn modelId="{1C413B24-9EBF-433B-89E6-0F7F9916767B}" type="presParOf" srcId="{4731EA70-1FA8-49F5-A6BF-4AE9CB97C303}" destId="{8D15C70B-27DC-4BC4-8B54-1A6B8CC1DBC1}" srcOrd="0" destOrd="0" presId="urn:microsoft.com/office/officeart/2005/8/layout/radial5"/>
    <dgm:cxn modelId="{2DA8793B-D65F-4C2F-8DF8-E76123ACCA2F}" type="presParOf" srcId="{8B82EA68-B59A-424E-9756-C221A13DB47F}" destId="{E2EC1D87-F728-458A-8AB1-7A3D78F9D25E}" srcOrd="2" destOrd="0" presId="urn:microsoft.com/office/officeart/2005/8/layout/radial5"/>
    <dgm:cxn modelId="{DD56AADB-EA41-4FC8-BCBF-2B902B13E6B5}" type="presParOf" srcId="{8B82EA68-B59A-424E-9756-C221A13DB47F}" destId="{3AB02449-4EBC-4302-B256-364ED94D6C2F}" srcOrd="3" destOrd="0" presId="urn:microsoft.com/office/officeart/2005/8/layout/radial5"/>
    <dgm:cxn modelId="{B0DD324F-5131-45A4-8E74-517D72293AF9}" type="presParOf" srcId="{3AB02449-4EBC-4302-B256-364ED94D6C2F}" destId="{FE506610-9E90-41A7-A422-EB70C350B050}" srcOrd="0" destOrd="0" presId="urn:microsoft.com/office/officeart/2005/8/layout/radial5"/>
    <dgm:cxn modelId="{7C24DD8F-6B75-4AF8-87A8-2025EBB5E0B2}" type="presParOf" srcId="{8B82EA68-B59A-424E-9756-C221A13DB47F}" destId="{790C8D0D-7FCC-415C-91A5-F97C81F47FA6}" srcOrd="4" destOrd="0" presId="urn:microsoft.com/office/officeart/2005/8/layout/radial5"/>
    <dgm:cxn modelId="{4857C1DB-3B6C-4EBE-B2DD-290D1C2FA5A4}" type="presParOf" srcId="{8B82EA68-B59A-424E-9756-C221A13DB47F}" destId="{A0E222DD-64BD-4A89-BBB9-2B80D8318D4A}" srcOrd="5" destOrd="0" presId="urn:microsoft.com/office/officeart/2005/8/layout/radial5"/>
    <dgm:cxn modelId="{7A558448-173A-419C-BFE0-616C6382638D}" type="presParOf" srcId="{A0E222DD-64BD-4A89-BBB9-2B80D8318D4A}" destId="{839DF450-14DD-4280-9AEE-DA73938E9B9D}" srcOrd="0" destOrd="0" presId="urn:microsoft.com/office/officeart/2005/8/layout/radial5"/>
    <dgm:cxn modelId="{D607D196-B98F-4BEF-8BBD-FA902A82D2D8}" type="presParOf" srcId="{8B82EA68-B59A-424E-9756-C221A13DB47F}" destId="{73BC26A8-8D0F-45E6-9E3B-37EADD227262}" srcOrd="6" destOrd="0" presId="urn:microsoft.com/office/officeart/2005/8/layout/radial5"/>
    <dgm:cxn modelId="{8DF4460F-72A4-43AB-8AC1-D02EA9EA2532}" type="presParOf" srcId="{8B82EA68-B59A-424E-9756-C221A13DB47F}" destId="{06F93DE9-E67A-4CE1-BC6B-5C458B1137B0}" srcOrd="7" destOrd="0" presId="urn:microsoft.com/office/officeart/2005/8/layout/radial5"/>
    <dgm:cxn modelId="{3C464C5C-8192-4C68-8916-F106B56D4F26}" type="presParOf" srcId="{06F93DE9-E67A-4CE1-BC6B-5C458B1137B0}" destId="{DA660ED5-C4B7-4208-928A-B8DD66837486}" srcOrd="0" destOrd="0" presId="urn:microsoft.com/office/officeart/2005/8/layout/radial5"/>
    <dgm:cxn modelId="{67FD98A4-42FC-47F5-84B4-3D44F640148C}" type="presParOf" srcId="{8B82EA68-B59A-424E-9756-C221A13DB47F}" destId="{D8B200F5-4D07-49B2-A587-C2FE6CEC49F8}" srcOrd="8" destOrd="0" presId="urn:microsoft.com/office/officeart/2005/8/layout/radial5"/>
    <dgm:cxn modelId="{C549B83A-1BE4-420B-B07A-F292A10852CA}" type="presParOf" srcId="{8B82EA68-B59A-424E-9756-C221A13DB47F}" destId="{E7EAB10C-E176-4610-B2C6-BE8F83AD0F9B}" srcOrd="9" destOrd="0" presId="urn:microsoft.com/office/officeart/2005/8/layout/radial5"/>
    <dgm:cxn modelId="{DDE01CD4-2FD8-410B-9F22-83F5C4CBEAA1}" type="presParOf" srcId="{E7EAB10C-E176-4610-B2C6-BE8F83AD0F9B}" destId="{47F0322C-5978-482D-A409-1280E22C6D82}" srcOrd="0" destOrd="0" presId="urn:microsoft.com/office/officeart/2005/8/layout/radial5"/>
    <dgm:cxn modelId="{81FCAC48-B41E-439E-A9A7-E6F80AC85B1A}" type="presParOf" srcId="{8B82EA68-B59A-424E-9756-C221A13DB47F}" destId="{FFE63D16-C443-42C8-BB30-4CA61876A647}" srcOrd="10" destOrd="0" presId="urn:microsoft.com/office/officeart/2005/8/layout/radial5"/>
    <dgm:cxn modelId="{B95E3FEC-FE78-4CE0-B536-77BAF938786B}" type="presParOf" srcId="{8B82EA68-B59A-424E-9756-C221A13DB47F}" destId="{FA950D33-9BD9-4D37-A533-789F5554AFB5}" srcOrd="11" destOrd="0" presId="urn:microsoft.com/office/officeart/2005/8/layout/radial5"/>
    <dgm:cxn modelId="{BD71C661-3071-4725-8404-DD664F908192}" type="presParOf" srcId="{FA950D33-9BD9-4D37-A533-789F5554AFB5}" destId="{F326903B-AF5C-41D9-A950-9DE60C069BDF}" srcOrd="0" destOrd="0" presId="urn:microsoft.com/office/officeart/2005/8/layout/radial5"/>
    <dgm:cxn modelId="{FF3BD99B-1342-434C-91B5-D2B9F42A9B87}" type="presParOf" srcId="{8B82EA68-B59A-424E-9756-C221A13DB47F}" destId="{EB1C3899-7B42-47CD-912B-DD035472498D}" srcOrd="12" destOrd="0" presId="urn:microsoft.com/office/officeart/2005/8/layout/radial5"/>
    <dgm:cxn modelId="{1BE6F9C2-25FB-4DC0-ADE5-699808454ADB}" type="presParOf" srcId="{8B82EA68-B59A-424E-9756-C221A13DB47F}" destId="{2F5553CB-2478-4421-B002-5FA728364A78}" srcOrd="13" destOrd="0" presId="urn:microsoft.com/office/officeart/2005/8/layout/radial5"/>
    <dgm:cxn modelId="{87F3EB5F-ACDB-4E79-AE07-6043C3A48D7B}" type="presParOf" srcId="{2F5553CB-2478-4421-B002-5FA728364A78}" destId="{881BA4B6-6173-4BE7-ACB0-127409627ABA}" srcOrd="0" destOrd="0" presId="urn:microsoft.com/office/officeart/2005/8/layout/radial5"/>
    <dgm:cxn modelId="{F75FF2BE-9767-4C85-BF0E-6EDF57E9461D}" type="presParOf" srcId="{8B82EA68-B59A-424E-9756-C221A13DB47F}" destId="{FED909B6-8F19-4D98-AAC2-EBEEF4830C2B}" srcOrd="14" destOrd="0" presId="urn:microsoft.com/office/officeart/2005/8/layout/radial5"/>
    <dgm:cxn modelId="{12834C2C-3312-41FA-9435-0E7734282BAE}" type="presParOf" srcId="{8B82EA68-B59A-424E-9756-C221A13DB47F}" destId="{A0B7EB92-DF16-476D-BB87-6C0D26E26F61}" srcOrd="15" destOrd="0" presId="urn:microsoft.com/office/officeart/2005/8/layout/radial5"/>
    <dgm:cxn modelId="{007D5F66-F003-47A0-B1D6-49ADF329FA7E}" type="presParOf" srcId="{A0B7EB92-DF16-476D-BB87-6C0D26E26F61}" destId="{E3A5A4EE-729B-477E-AEA8-7FC61FA6B941}" srcOrd="0" destOrd="0" presId="urn:microsoft.com/office/officeart/2005/8/layout/radial5"/>
    <dgm:cxn modelId="{E4CE2A71-F4CE-4D59-AD3F-CB46DAA0A4A4}" type="presParOf" srcId="{8B82EA68-B59A-424E-9756-C221A13DB47F}" destId="{69EA0517-EDCB-4CEB-899F-D56DCF7B4404}" srcOrd="16" destOrd="0" presId="urn:microsoft.com/office/officeart/2005/8/layout/radial5"/>
    <dgm:cxn modelId="{31EB3F53-F6C4-4FDC-9237-874139BD69D9}" type="presParOf" srcId="{8B82EA68-B59A-424E-9756-C221A13DB47F}" destId="{F6C78620-3ECE-4B34-9A73-1D7C770EA3FB}" srcOrd="17" destOrd="0" presId="urn:microsoft.com/office/officeart/2005/8/layout/radial5"/>
    <dgm:cxn modelId="{A32D066A-A0C8-489C-BCD9-EB551ADB8F90}" type="presParOf" srcId="{F6C78620-3ECE-4B34-9A73-1D7C770EA3FB}" destId="{B2C5D6C6-7F34-4066-A2C1-3A1FA7BA6F70}" srcOrd="0" destOrd="0" presId="urn:microsoft.com/office/officeart/2005/8/layout/radial5"/>
    <dgm:cxn modelId="{F576F758-3BFF-4589-9824-9F7D9118CF66}" type="presParOf" srcId="{8B82EA68-B59A-424E-9756-C221A13DB47F}" destId="{1E3E2163-F1EA-4E3B-9876-7601B98655DD}" srcOrd="18" destOrd="0" presId="urn:microsoft.com/office/officeart/2005/8/layout/radial5"/>
    <dgm:cxn modelId="{1A9DDF7F-2E64-4216-8839-9222CD497DCE}" type="presParOf" srcId="{8B82EA68-B59A-424E-9756-C221A13DB47F}" destId="{7A035AEB-3A20-4DC3-9A60-032AB2743B03}" srcOrd="19" destOrd="0" presId="urn:microsoft.com/office/officeart/2005/8/layout/radial5"/>
    <dgm:cxn modelId="{66F8070A-F9D9-443F-870B-5B098E6EC9E4}" type="presParOf" srcId="{7A035AEB-3A20-4DC3-9A60-032AB2743B03}" destId="{4273F29E-B93C-44D6-A671-FCDC77ED9BA3}" srcOrd="0" destOrd="0" presId="urn:microsoft.com/office/officeart/2005/8/layout/radial5"/>
    <dgm:cxn modelId="{64C4F4AA-FD95-422F-887F-604CD9D31E2B}" type="presParOf" srcId="{8B82EA68-B59A-424E-9756-C221A13DB47F}" destId="{83F11675-07D9-406F-853D-13FD28BBB805}" srcOrd="20" destOrd="0" presId="urn:microsoft.com/office/officeart/2005/8/layout/radial5"/>
    <dgm:cxn modelId="{0A4E87B6-76B5-4C5A-BBB4-F6FA30D64A01}" type="presParOf" srcId="{8B82EA68-B59A-424E-9756-C221A13DB47F}" destId="{DF27FC25-052B-426A-9E06-117E992234F6}" srcOrd="21" destOrd="0" presId="urn:microsoft.com/office/officeart/2005/8/layout/radial5"/>
    <dgm:cxn modelId="{00C33842-B415-49A7-ABC1-2BF77FD76316}" type="presParOf" srcId="{DF27FC25-052B-426A-9E06-117E992234F6}" destId="{53D78D63-5F88-4163-9535-46A64127BD3A}" srcOrd="0" destOrd="0" presId="urn:microsoft.com/office/officeart/2005/8/layout/radial5"/>
    <dgm:cxn modelId="{FDB96C34-FB08-4F42-9C7B-BD841FD20D76}" type="presParOf" srcId="{8B82EA68-B59A-424E-9756-C221A13DB47F}" destId="{EDA34655-9131-4731-957F-5382F53A0660}" srcOrd="22" destOrd="0" presId="urn:microsoft.com/office/officeart/2005/8/layout/radial5"/>
    <dgm:cxn modelId="{4CF2227E-F32F-4740-B7CF-D28DFE050C3B}" type="presParOf" srcId="{8B82EA68-B59A-424E-9756-C221A13DB47F}" destId="{553B84E4-4A31-43DB-B3BF-8E8EF2B79F2D}" srcOrd="23" destOrd="0" presId="urn:microsoft.com/office/officeart/2005/8/layout/radial5"/>
    <dgm:cxn modelId="{2E60CD7C-3CBB-49DB-B9FD-5C7D98DA5D16}" type="presParOf" srcId="{553B84E4-4A31-43DB-B3BF-8E8EF2B79F2D}" destId="{C47D9E4B-AD47-4E79-B529-9B264E8F4F6B}" srcOrd="0" destOrd="0" presId="urn:microsoft.com/office/officeart/2005/8/layout/radial5"/>
    <dgm:cxn modelId="{97154806-9031-4BC5-8D8E-F7F0B6089D84}" type="presParOf" srcId="{8B82EA68-B59A-424E-9756-C221A13DB47F}" destId="{E0AC84DD-2093-416F-85DE-E547FE520660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D7F84-EA97-45E3-A8AF-41ECED72EDA8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3EACDC9A-250C-4303-A01E-80E3044DC745}" type="pres">
      <dgm:prSet presAssocID="{5ADD7F84-EA97-45E3-A8AF-41ECED72ED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360467A8-64E9-465D-949C-A41CE09625A8}" type="presOf" srcId="{5ADD7F84-EA97-45E3-A8AF-41ECED72EDA8}" destId="{3EACDC9A-250C-4303-A01E-80E3044DC74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1A6755-6AFF-4F41-9A02-C6803C4B2A71}">
      <dsp:nvSpPr>
        <dsp:cNvPr id="0" name=""/>
        <dsp:cNvSpPr/>
      </dsp:nvSpPr>
      <dsp:spPr>
        <a:xfrm>
          <a:off x="-5780666" y="-88476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A0794C-4E2F-49A5-B378-3F61E1785240}">
      <dsp:nvSpPr>
        <dsp:cNvPr id="0" name=""/>
        <dsp:cNvSpPr/>
      </dsp:nvSpPr>
      <dsp:spPr>
        <a:xfrm>
          <a:off x="410367" y="269227"/>
          <a:ext cx="7798804" cy="53825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налогового потенциала  на территории  района, поддержка малого и среднего предпринимательства на муниципальном уровне</a:t>
          </a:r>
          <a:endParaRPr lang="ru-RU" sz="16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410367" y="269227"/>
        <a:ext cx="7798804" cy="538251"/>
      </dsp:txXfrm>
    </dsp:sp>
    <dsp:sp modelId="{D0C5D387-6AAB-464E-8186-6BD2CC9FF117}">
      <dsp:nvSpPr>
        <dsp:cNvPr id="0" name=""/>
        <dsp:cNvSpPr/>
      </dsp:nvSpPr>
      <dsp:spPr>
        <a:xfrm>
          <a:off x="73960" y="201946"/>
          <a:ext cx="672813" cy="672813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CEE41A-62AA-4193-89C7-328961AA2279}">
      <dsp:nvSpPr>
        <dsp:cNvPr id="0" name=""/>
        <dsp:cNvSpPr/>
      </dsp:nvSpPr>
      <dsp:spPr>
        <a:xfrm>
          <a:off x="853115" y="1076502"/>
          <a:ext cx="7356056" cy="53825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Совершенствование  налогового  администрирования, повышение эффективности  управления  муниципальной  собственностью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3115" y="1076502"/>
        <a:ext cx="7356056" cy="538251"/>
      </dsp:txXfrm>
    </dsp:sp>
    <dsp:sp modelId="{208FFE8C-6F02-4684-8727-AF0F22D7DB66}">
      <dsp:nvSpPr>
        <dsp:cNvPr id="0" name=""/>
        <dsp:cNvSpPr/>
      </dsp:nvSpPr>
      <dsp:spPr>
        <a:xfrm>
          <a:off x="516708" y="1009220"/>
          <a:ext cx="672813" cy="67281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B0575A-6E26-4CE6-8155-853F3351C573}">
      <dsp:nvSpPr>
        <dsp:cNvPr id="0" name=""/>
        <dsp:cNvSpPr/>
      </dsp:nvSpPr>
      <dsp:spPr>
        <a:xfrm>
          <a:off x="1055573" y="1883776"/>
          <a:ext cx="7153598" cy="53825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Обеспечение  сбалансированности  и  устойчивости  бюджетной системы  района, повышение эффективности муниципального управления</a:t>
          </a:r>
          <a:endParaRPr lang="ru-RU" sz="16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573" y="1883776"/>
        <a:ext cx="7153598" cy="538251"/>
      </dsp:txXfrm>
    </dsp:sp>
    <dsp:sp modelId="{1FF01602-315F-4FEE-B2DF-52A7F1463C7C}">
      <dsp:nvSpPr>
        <dsp:cNvPr id="0" name=""/>
        <dsp:cNvSpPr/>
      </dsp:nvSpPr>
      <dsp:spPr>
        <a:xfrm>
          <a:off x="720081" y="1800199"/>
          <a:ext cx="672813" cy="672813"/>
        </a:xfrm>
        <a:prstGeom prst="ellipse">
          <a:avLst/>
        </a:prstGeom>
        <a:solidFill>
          <a:srgbClr val="E7D5EF"/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E9958A-7C99-4EEE-80C9-D349B9AE18DE}">
      <dsp:nvSpPr>
        <dsp:cNvPr id="0" name=""/>
        <dsp:cNvSpPr/>
      </dsp:nvSpPr>
      <dsp:spPr>
        <a:xfrm>
          <a:off x="1055573" y="2690540"/>
          <a:ext cx="7153598" cy="53825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</a:rPr>
            <a:t> </a:t>
          </a:r>
          <a:r>
            <a:rPr lang="ru-RU" sz="1600" kern="12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эффективности  и  оптимизация  бюджетных  расходов, повышение  качества  оказываемых  услуг</a:t>
          </a:r>
          <a:endParaRPr lang="ru-RU" sz="1600" kern="1200" dirty="0">
            <a:solidFill>
              <a:srgbClr val="7030A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55573" y="2690540"/>
        <a:ext cx="7153598" cy="538251"/>
      </dsp:txXfrm>
    </dsp:sp>
    <dsp:sp modelId="{AA97E70A-85B4-4015-9263-B80B665F7D7C}">
      <dsp:nvSpPr>
        <dsp:cNvPr id="0" name=""/>
        <dsp:cNvSpPr/>
      </dsp:nvSpPr>
      <dsp:spPr>
        <a:xfrm>
          <a:off x="720081" y="2592289"/>
          <a:ext cx="672813" cy="672813"/>
        </a:xfrm>
        <a:prstGeom prst="ellipse">
          <a:avLst/>
        </a:prstGeom>
        <a:solidFill>
          <a:srgbClr val="E7D5EF"/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42997-4FA4-4D5D-BA0D-EE016D9997B3}">
      <dsp:nvSpPr>
        <dsp:cNvPr id="0" name=""/>
        <dsp:cNvSpPr/>
      </dsp:nvSpPr>
      <dsp:spPr>
        <a:xfrm>
          <a:off x="853115" y="3497814"/>
          <a:ext cx="7356056" cy="53825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Повышение  качества  финансового  контроля  в  управлении  бюджетным процессом</a:t>
          </a:r>
          <a:endParaRPr lang="ru-RU" sz="1600" kern="1200" dirty="0">
            <a:solidFill>
              <a:schemeClr val="bg2">
                <a:lumMod val="2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3115" y="3497814"/>
        <a:ext cx="7356056" cy="538251"/>
      </dsp:txXfrm>
    </dsp:sp>
    <dsp:sp modelId="{6752188C-C2E0-4A93-8431-4304C037DDC7}">
      <dsp:nvSpPr>
        <dsp:cNvPr id="0" name=""/>
        <dsp:cNvSpPr/>
      </dsp:nvSpPr>
      <dsp:spPr>
        <a:xfrm>
          <a:off x="516708" y="3430533"/>
          <a:ext cx="672813" cy="672813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2283D-F551-44EA-8EB0-1204BC127BAA}">
      <dsp:nvSpPr>
        <dsp:cNvPr id="0" name=""/>
        <dsp:cNvSpPr/>
      </dsp:nvSpPr>
      <dsp:spPr>
        <a:xfrm>
          <a:off x="410367" y="4305089"/>
          <a:ext cx="7798804" cy="538251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723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Реализация  принципов  открытости  и  прозрачности  управления муниципальными  финансами</a:t>
          </a:r>
          <a:endParaRPr lang="ru-RU" sz="1600" kern="1200" dirty="0">
            <a:solidFill>
              <a:srgbClr val="0033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0367" y="4305089"/>
        <a:ext cx="7798804" cy="538251"/>
      </dsp:txXfrm>
    </dsp:sp>
    <dsp:sp modelId="{522080C4-76AD-4D70-95E8-8D83BCE7842D}">
      <dsp:nvSpPr>
        <dsp:cNvPr id="0" name=""/>
        <dsp:cNvSpPr/>
      </dsp:nvSpPr>
      <dsp:spPr>
        <a:xfrm>
          <a:off x="73960" y="4237807"/>
          <a:ext cx="672813" cy="672813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 w="15875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2E44C-8498-48F8-9652-E5DD6AC5818D}">
      <dsp:nvSpPr>
        <dsp:cNvPr id="0" name=""/>
        <dsp:cNvSpPr/>
      </dsp:nvSpPr>
      <dsp:spPr>
        <a:xfrm>
          <a:off x="2948708" y="1175684"/>
          <a:ext cx="2754882" cy="2334926"/>
        </a:xfrm>
        <a:prstGeom prst="ellipse">
          <a:avLst/>
        </a:prstGeom>
        <a:solidFill>
          <a:srgbClr val="E7D5EF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0" kern="1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rPr>
            <a:t>Расходы бюджета – это выплачиваемые из бюджета денежные средства, за исключением средств, являющихся источниками финансирования дефицита бюджета</a:t>
          </a:r>
          <a:endParaRPr lang="ru-RU" sz="1400" b="1" i="0" kern="1200" dirty="0">
            <a:solidFill>
              <a:srgbClr val="7030A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52151" y="1517626"/>
        <a:ext cx="1947996" cy="1651042"/>
      </dsp:txXfrm>
    </dsp:sp>
    <dsp:sp modelId="{4731EA70-1FA8-49F5-A6BF-4AE9CB97C303}">
      <dsp:nvSpPr>
        <dsp:cNvPr id="0" name=""/>
        <dsp:cNvSpPr/>
      </dsp:nvSpPr>
      <dsp:spPr>
        <a:xfrm rot="17460337">
          <a:off x="4720544" y="853689"/>
          <a:ext cx="18536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738381" y="968027"/>
        <a:ext cx="129753" cy="265144"/>
      </dsp:txXfrm>
    </dsp:sp>
    <dsp:sp modelId="{E2EC1D87-F728-458A-8AB1-7A3D78F9D25E}">
      <dsp:nvSpPr>
        <dsp:cNvPr id="0" name=""/>
        <dsp:cNvSpPr/>
      </dsp:nvSpPr>
      <dsp:spPr>
        <a:xfrm>
          <a:off x="4586977" y="142866"/>
          <a:ext cx="866458" cy="78545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713867" y="257894"/>
        <a:ext cx="612678" cy="555402"/>
      </dsp:txXfrm>
    </dsp:sp>
    <dsp:sp modelId="{3AB02449-4EBC-4302-B256-364ED94D6C2F}">
      <dsp:nvSpPr>
        <dsp:cNvPr id="0" name=""/>
        <dsp:cNvSpPr/>
      </dsp:nvSpPr>
      <dsp:spPr>
        <a:xfrm rot="19104442">
          <a:off x="5323530" y="1125900"/>
          <a:ext cx="25012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332989" y="1239188"/>
        <a:ext cx="175086" cy="265144"/>
      </dsp:txXfrm>
    </dsp:sp>
    <dsp:sp modelId="{790C8D0D-7FCC-415C-91A5-F97C81F47FA6}">
      <dsp:nvSpPr>
        <dsp:cNvPr id="0" name=""/>
        <dsp:cNvSpPr/>
      </dsp:nvSpPr>
      <dsp:spPr>
        <a:xfrm>
          <a:off x="5515671" y="428628"/>
          <a:ext cx="909811" cy="909811"/>
        </a:xfrm>
        <a:prstGeom prst="ellipse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648910" y="561867"/>
        <a:ext cx="643333" cy="643333"/>
      </dsp:txXfrm>
    </dsp:sp>
    <dsp:sp modelId="{A0E222DD-64BD-4A89-BBB9-2B80D8318D4A}">
      <dsp:nvSpPr>
        <dsp:cNvPr id="0" name=""/>
        <dsp:cNvSpPr/>
      </dsp:nvSpPr>
      <dsp:spPr>
        <a:xfrm rot="1007379">
          <a:off x="5645652" y="2577334"/>
          <a:ext cx="249199" cy="441908"/>
        </a:xfrm>
        <a:prstGeom prst="rightArrow">
          <a:avLst>
            <a:gd name="adj1" fmla="val 60000"/>
            <a:gd name="adj2" fmla="val 5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647245" y="2654918"/>
        <a:ext cx="174439" cy="265144"/>
      </dsp:txXfrm>
    </dsp:sp>
    <dsp:sp modelId="{73BC26A8-8D0F-45E6-9E3B-37EADD227262}">
      <dsp:nvSpPr>
        <dsp:cNvPr id="0" name=""/>
        <dsp:cNvSpPr/>
      </dsp:nvSpPr>
      <dsp:spPr>
        <a:xfrm>
          <a:off x="5944302" y="2500329"/>
          <a:ext cx="955583" cy="95041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084244" y="2639514"/>
        <a:ext cx="675699" cy="672046"/>
      </dsp:txXfrm>
    </dsp:sp>
    <dsp:sp modelId="{06F93DE9-E67A-4CE1-BC6B-5C458B1137B0}">
      <dsp:nvSpPr>
        <dsp:cNvPr id="0" name=""/>
        <dsp:cNvSpPr/>
      </dsp:nvSpPr>
      <dsp:spPr>
        <a:xfrm rot="20738101">
          <a:off x="5711063" y="1745525"/>
          <a:ext cx="171684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711868" y="1840296"/>
        <a:ext cx="120179" cy="265144"/>
      </dsp:txXfrm>
    </dsp:sp>
    <dsp:sp modelId="{D8B200F5-4D07-49B2-A587-C2FE6CEC49F8}">
      <dsp:nvSpPr>
        <dsp:cNvPr id="0" name=""/>
        <dsp:cNvSpPr/>
      </dsp:nvSpPr>
      <dsp:spPr>
        <a:xfrm>
          <a:off x="5944292" y="1357323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6077531" y="1490562"/>
        <a:ext cx="643333" cy="643333"/>
      </dsp:txXfrm>
    </dsp:sp>
    <dsp:sp modelId="{E7EAB10C-E176-4610-B2C6-BE8F83AD0F9B}">
      <dsp:nvSpPr>
        <dsp:cNvPr id="0" name=""/>
        <dsp:cNvSpPr/>
      </dsp:nvSpPr>
      <dsp:spPr>
        <a:xfrm rot="4512078">
          <a:off x="4580577" y="3416117"/>
          <a:ext cx="174821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600102" y="3479146"/>
        <a:ext cx="122375" cy="265144"/>
      </dsp:txXfrm>
    </dsp:sp>
    <dsp:sp modelId="{FFE63D16-C443-42C8-BB30-4CA61876A647}">
      <dsp:nvSpPr>
        <dsp:cNvPr id="0" name=""/>
        <dsp:cNvSpPr/>
      </dsp:nvSpPr>
      <dsp:spPr>
        <a:xfrm>
          <a:off x="4372665" y="3786220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505904" y="3919459"/>
        <a:ext cx="643333" cy="643333"/>
      </dsp:txXfrm>
    </dsp:sp>
    <dsp:sp modelId="{FA950D33-9BD9-4D37-A533-789F5554AFB5}">
      <dsp:nvSpPr>
        <dsp:cNvPr id="0" name=""/>
        <dsp:cNvSpPr/>
      </dsp:nvSpPr>
      <dsp:spPr>
        <a:xfrm rot="2746513">
          <a:off x="5227509" y="3140519"/>
          <a:ext cx="179553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5235657" y="3209601"/>
        <a:ext cx="125687" cy="265144"/>
      </dsp:txXfrm>
    </dsp:sp>
    <dsp:sp modelId="{EB1C3899-7B42-47CD-912B-DD035472498D}">
      <dsp:nvSpPr>
        <dsp:cNvPr id="0" name=""/>
        <dsp:cNvSpPr/>
      </dsp:nvSpPr>
      <dsp:spPr>
        <a:xfrm>
          <a:off x="5301355" y="3357586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/>
        </a:p>
      </dsp:txBody>
      <dsp:txXfrm>
        <a:off x="5434594" y="3490825"/>
        <a:ext cx="643333" cy="643333"/>
      </dsp:txXfrm>
    </dsp:sp>
    <dsp:sp modelId="{2F5553CB-2478-4421-B002-5FA728364A78}">
      <dsp:nvSpPr>
        <dsp:cNvPr id="0" name=""/>
        <dsp:cNvSpPr/>
      </dsp:nvSpPr>
      <dsp:spPr>
        <a:xfrm rot="6283337">
          <a:off x="3865300" y="3416185"/>
          <a:ext cx="24167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910764" y="3469506"/>
        <a:ext cx="169173" cy="265144"/>
      </dsp:txXfrm>
    </dsp:sp>
    <dsp:sp modelId="{FED909B6-8F19-4D98-AAC2-EBEEF4830C2B}">
      <dsp:nvSpPr>
        <dsp:cNvPr id="0" name=""/>
        <dsp:cNvSpPr/>
      </dsp:nvSpPr>
      <dsp:spPr>
        <a:xfrm>
          <a:off x="3372533" y="3786204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505772" y="3919443"/>
        <a:ext cx="643333" cy="643333"/>
      </dsp:txXfrm>
    </dsp:sp>
    <dsp:sp modelId="{A0B7EB92-DF16-476D-BB87-6C0D26E26F61}">
      <dsp:nvSpPr>
        <dsp:cNvPr id="0" name=""/>
        <dsp:cNvSpPr/>
      </dsp:nvSpPr>
      <dsp:spPr>
        <a:xfrm rot="15535099">
          <a:off x="4020752" y="864430"/>
          <a:ext cx="118103" cy="441908"/>
        </a:xfrm>
        <a:prstGeom prst="rightArrow">
          <a:avLst>
            <a:gd name="adj1" fmla="val 60000"/>
            <a:gd name="adj2" fmla="val 50000"/>
          </a:avLst>
        </a:prstGeom>
        <a:solidFill>
          <a:srgbClr val="0070C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00B0F0"/>
            </a:solidFill>
          </a:endParaRPr>
        </a:p>
      </dsp:txBody>
      <dsp:txXfrm rot="10800000">
        <a:off x="4041873" y="970197"/>
        <a:ext cx="82672" cy="265144"/>
      </dsp:txXfrm>
    </dsp:sp>
    <dsp:sp modelId="{69EA0517-EDCB-4CEB-899F-D56DCF7B4404}">
      <dsp:nvSpPr>
        <dsp:cNvPr id="0" name=""/>
        <dsp:cNvSpPr/>
      </dsp:nvSpPr>
      <dsp:spPr>
        <a:xfrm>
          <a:off x="3515403" y="71434"/>
          <a:ext cx="909811" cy="909811"/>
        </a:xfrm>
        <a:prstGeom prst="ellipse">
          <a:avLst/>
        </a:prstGeom>
        <a:solidFill>
          <a:srgbClr val="0070C0"/>
        </a:soli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3648642" y="204673"/>
        <a:ext cx="643333" cy="643333"/>
      </dsp:txXfrm>
    </dsp:sp>
    <dsp:sp modelId="{F6C78620-3ECE-4B34-9A73-1D7C770EA3FB}">
      <dsp:nvSpPr>
        <dsp:cNvPr id="0" name=""/>
        <dsp:cNvSpPr/>
      </dsp:nvSpPr>
      <dsp:spPr>
        <a:xfrm rot="8299426">
          <a:off x="3140606" y="3088928"/>
          <a:ext cx="199192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192802" y="3157443"/>
        <a:ext cx="139434" cy="265144"/>
      </dsp:txXfrm>
    </dsp:sp>
    <dsp:sp modelId="{1E3E2163-F1EA-4E3B-9876-7601B98655DD}">
      <dsp:nvSpPr>
        <dsp:cNvPr id="0" name=""/>
        <dsp:cNvSpPr/>
      </dsp:nvSpPr>
      <dsp:spPr>
        <a:xfrm>
          <a:off x="2300952" y="3286152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434191" y="3419391"/>
        <a:ext cx="643333" cy="643333"/>
      </dsp:txXfrm>
    </dsp:sp>
    <dsp:sp modelId="{7A035AEB-3A20-4DC3-9A60-032AB2743B03}">
      <dsp:nvSpPr>
        <dsp:cNvPr id="0" name=""/>
        <dsp:cNvSpPr/>
      </dsp:nvSpPr>
      <dsp:spPr>
        <a:xfrm rot="12068301">
          <a:off x="2880678" y="1590781"/>
          <a:ext cx="14204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2921859" y="1686847"/>
        <a:ext cx="99434" cy="265144"/>
      </dsp:txXfrm>
    </dsp:sp>
    <dsp:sp modelId="{83F11675-07D9-406F-853D-13FD28BBB805}">
      <dsp:nvSpPr>
        <dsp:cNvPr id="0" name=""/>
        <dsp:cNvSpPr/>
      </dsp:nvSpPr>
      <dsp:spPr>
        <a:xfrm>
          <a:off x="1943759" y="1143005"/>
          <a:ext cx="909811" cy="909811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076998" y="1276244"/>
        <a:ext cx="643333" cy="643333"/>
      </dsp:txXfrm>
    </dsp:sp>
    <dsp:sp modelId="{DF27FC25-052B-426A-9E06-117E992234F6}">
      <dsp:nvSpPr>
        <dsp:cNvPr id="0" name=""/>
        <dsp:cNvSpPr/>
      </dsp:nvSpPr>
      <dsp:spPr>
        <a:xfrm rot="13877093">
          <a:off x="3346765" y="1019808"/>
          <a:ext cx="191459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3393446" y="1130598"/>
        <a:ext cx="134021" cy="265144"/>
      </dsp:txXfrm>
    </dsp:sp>
    <dsp:sp modelId="{EDA34655-9131-4731-957F-5382F53A0660}">
      <dsp:nvSpPr>
        <dsp:cNvPr id="0" name=""/>
        <dsp:cNvSpPr/>
      </dsp:nvSpPr>
      <dsp:spPr>
        <a:xfrm>
          <a:off x="2586710" y="285748"/>
          <a:ext cx="909811" cy="90981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719949" y="418987"/>
        <a:ext cx="643333" cy="643333"/>
      </dsp:txXfrm>
    </dsp:sp>
    <dsp:sp modelId="{553B84E4-4A31-43DB-B3BF-8E8EF2B79F2D}">
      <dsp:nvSpPr>
        <dsp:cNvPr id="0" name=""/>
        <dsp:cNvSpPr/>
      </dsp:nvSpPr>
      <dsp:spPr>
        <a:xfrm rot="10243667">
          <a:off x="2824858" y="2358640"/>
          <a:ext cx="105986" cy="4419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 rot="10800000">
        <a:off x="2856446" y="2444460"/>
        <a:ext cx="74190" cy="265144"/>
      </dsp:txXfrm>
    </dsp:sp>
    <dsp:sp modelId="{E0AC84DD-2093-416F-85DE-E547FE520660}">
      <dsp:nvSpPr>
        <dsp:cNvPr id="0" name=""/>
        <dsp:cNvSpPr/>
      </dsp:nvSpPr>
      <dsp:spPr>
        <a:xfrm>
          <a:off x="1872342" y="2214579"/>
          <a:ext cx="909811" cy="90981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2005581" y="2347818"/>
        <a:ext cx="643333" cy="6433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0.13795</cdr:x>
      <cdr:y>0.24069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153" y="576064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1626,4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0.15043</cdr:y>
    </cdr:from>
    <cdr:to>
      <cdr:x>0.47858</cdr:x>
      <cdr:y>0.27077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85629" y="360041"/>
          <a:ext cx="751032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1893,1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0.46148</cdr:x>
      <cdr:y>0.11438</cdr:y>
    </cdr:from>
    <cdr:to>
      <cdr:x>0.6207</cdr:x>
      <cdr:y>0.2106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60317" y="273748"/>
          <a:ext cx="710851" cy="230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2021,9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0.05651</cdr:y>
    </cdr:from>
    <cdr:to>
      <cdr:x>0.79311</cdr:x>
      <cdr:y>0.18051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48137" y="135243"/>
          <a:ext cx="692770" cy="2968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2153,3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0.82258</cdr:x>
      <cdr:y>0.03009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72498" y="72008"/>
          <a:ext cx="792087" cy="360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2293,2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0.21053</cdr:x>
      <cdr:y>0.40076</cdr:y>
    </cdr:from>
    <cdr:to>
      <cdr:x>0.47368</cdr:x>
      <cdr:y>0.60114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864096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75,7%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0.01012</cdr:x>
      <cdr:y>0.59067</cdr:y>
    </cdr:from>
    <cdr:to>
      <cdr:x>0.65456</cdr:x>
      <cdr:y>0.70535</cdr:y>
    </cdr:to>
    <cdr:sp macro="" textlink="">
      <cdr:nvSpPr>
        <cdr:cNvPr id="2" name="TextBox 13"/>
        <cdr:cNvSpPr txBox="1"/>
      </cdr:nvSpPr>
      <cdr:spPr>
        <a:xfrm xmlns:a="http://schemas.openxmlformats.org/drawingml/2006/main">
          <a:off x="32779" y="1743864"/>
          <a:ext cx="208823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entury Gothic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Прогноз на 2021год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0.38095</cdr:x>
      <cdr:y>0.41024</cdr:y>
    </cdr:from>
    <cdr:to>
      <cdr:x>0.71429</cdr:x>
      <cdr:y>0.52691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52128" y="1012755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94,3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0.40476</cdr:x>
      <cdr:y>0.14772</cdr:y>
    </cdr:from>
    <cdr:to>
      <cdr:x>0.66667</cdr:x>
      <cdr:y>0.29357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4136" y="364683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5,7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0.35714</cdr:x>
      <cdr:y>0.40184</cdr:y>
    </cdr:from>
    <cdr:to>
      <cdr:x>0.61905</cdr:x>
      <cdr:y>0.51613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80120" y="1012755"/>
          <a:ext cx="79208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94,0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0.35714</cdr:x>
      <cdr:y>0.1447</cdr:y>
    </cdr:from>
    <cdr:to>
      <cdr:x>0.52381</cdr:x>
      <cdr:y>0.25899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80120" y="364683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6,0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0.37503</cdr:x>
      <cdr:y>0.4604</cdr:y>
    </cdr:from>
    <cdr:to>
      <cdr:x>0.73685</cdr:x>
      <cdr:y>0.62407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20980" y="1012755"/>
          <a:ext cx="79208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94,9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0.34213</cdr:x>
      <cdr:y>0.16578</cdr:y>
    </cdr:from>
    <cdr:to>
      <cdr:x>0.63817</cdr:x>
      <cdr:y>0.29672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48972" y="364683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5,1</a:t>
          </a:r>
          <a:r>
            <a:rPr lang="ru-RU" sz="1100" dirty="0" smtClean="0"/>
            <a:t>%</a:t>
          </a:r>
          <a:endParaRPr lang="ru-RU" sz="11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0.2</cdr:x>
      <cdr:y>0.12903</cdr:y>
    </cdr:from>
    <cdr:to>
      <cdr:x>0.53745</cdr:x>
      <cdr:y>0.38502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4056" y="290362"/>
          <a:ext cx="850468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1 971,0</a:t>
          </a:r>
          <a:r>
            <a:rPr lang="ru-RU" sz="1100" b="1" dirty="0" smtClean="0"/>
            <a:t> </a:t>
          </a:r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(3,8%)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0.27907</cdr:x>
      <cdr:y>0.58108</cdr:y>
    </cdr:from>
    <cdr:to>
      <cdr:x>0.76744</cdr:x>
      <cdr:y>0.80665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1298466"/>
          <a:ext cx="1512168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49 152,2 (96,3%)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0.27907</cdr:x>
      <cdr:y>0.09771</cdr:y>
    </cdr:from>
    <cdr:to>
      <cdr:x>0.53488</cdr:x>
      <cdr:y>0.38773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64096" y="218346"/>
          <a:ext cx="792088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1 887,9 (3,7%)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0.24324</cdr:x>
      <cdr:y>0.60901</cdr:y>
    </cdr:from>
    <cdr:to>
      <cdr:x>0.81081</cdr:x>
      <cdr:y>0.769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48072" y="1370474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50 737,4 (98,6%)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0.27027</cdr:x>
      <cdr:y>0.09703</cdr:y>
    </cdr:from>
    <cdr:to>
      <cdr:x>0.54054</cdr:x>
      <cdr:y>0.35302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79" y="218351"/>
          <a:ext cx="720079" cy="576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700,9 (1,4%)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0.13795</cdr:x>
      <cdr:y>0.26097</cdr:y>
    </cdr:from>
    <cdr:to>
      <cdr:x>0.29312</cdr:x>
      <cdr:y>0.3895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143" y="584837"/>
          <a:ext cx="64806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82,4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0.31036</cdr:x>
      <cdr:y>0.19671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6207" y="440821"/>
          <a:ext cx="702565" cy="3008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96,2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0.44828</cdr:x>
      <cdr:y>0.13244</cdr:y>
    </cdr:from>
    <cdr:to>
      <cdr:x>0.60345</cdr:x>
      <cdr:y>0.26097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72209" y="296805"/>
          <a:ext cx="64807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103,5</a:t>
          </a:r>
        </a:p>
        <a:p xmlns:a="http://schemas.openxmlformats.org/drawingml/2006/main"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0.10031</cdr:y>
    </cdr:from>
    <cdr:to>
      <cdr:x>0.79311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64333" y="224797"/>
          <a:ext cx="648062" cy="3145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111,0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0.0618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84356" y="138504"/>
          <a:ext cx="792108" cy="2660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118,9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0.13795</cdr:x>
      <cdr:y>0.13231</cdr:y>
    </cdr:from>
    <cdr:to>
      <cdr:x>0.29312</cdr:x>
      <cdr:y>0.36103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9783" y="288032"/>
          <a:ext cx="652157" cy="497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985,8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0.31036</cdr:x>
      <cdr:y>0.09923</cdr:y>
    </cdr:from>
    <cdr:to>
      <cdr:x>0.47858</cdr:x>
      <cdr:y>0.33094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304397" y="216024"/>
          <a:ext cx="707003" cy="5044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002060"/>
              </a:solidFill>
            </a:rPr>
            <a:t> 1058,3</a:t>
          </a:r>
          <a:endParaRPr lang="ru-RU" sz="11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0.46148</cdr:x>
      <cdr:y>0.05846</cdr:y>
    </cdr:from>
    <cdr:to>
      <cdr:x>0.63393</cdr:x>
      <cdr:y>0.22884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939532" y="127274"/>
          <a:ext cx="724764" cy="3709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1117,4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0.63794</cdr:x>
      <cdr:y>0.03308</cdr:y>
    </cdr:from>
    <cdr:to>
      <cdr:x>0.80526</cdr:x>
      <cdr:y>0.24069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681166" y="72009"/>
          <a:ext cx="703209" cy="4519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1184,4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0.81034</cdr:x>
      <cdr:y>0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384376" y="0"/>
          <a:ext cx="792088" cy="4045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  1255,5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0.13115</cdr:x>
      <cdr:y>0.16153</cdr:y>
    </cdr:from>
    <cdr:to>
      <cdr:x>0.27869</cdr:x>
      <cdr:y>0.29384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76064" y="351657"/>
          <a:ext cx="64807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1723,3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0.29508</cdr:x>
      <cdr:y>0.12846</cdr:y>
    </cdr:from>
    <cdr:to>
      <cdr:x>0.47858</cdr:x>
      <cdr:y>0.26077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96135" y="279649"/>
          <a:ext cx="80602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1835,3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0.47541</cdr:x>
      <cdr:y>0.09538</cdr:y>
    </cdr:from>
    <cdr:to>
      <cdr:x>0.63393</cdr:x>
      <cdr:y>0.22769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088232" y="207640"/>
          <a:ext cx="69629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1946,8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0.63934</cdr:x>
      <cdr:y>0.0623</cdr:y>
    </cdr:from>
    <cdr:to>
      <cdr:x>0.80526</cdr:x>
      <cdr:y>0.19461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808293" y="135633"/>
          <a:ext cx="72880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  2045,0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0.81967</cdr:x>
      <cdr:y>0.02923</cdr:y>
    </cdr:from>
    <cdr:to>
      <cdr:x>1</cdr:x>
      <cdr:y>0.18052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600400" y="63624"/>
          <a:ext cx="792088" cy="3293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  </a:t>
          </a:r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2146,0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0.03477</cdr:x>
      <cdr:y>0.17471</cdr:y>
    </cdr:from>
    <cdr:to>
      <cdr:x>0.19477</cdr:x>
      <cdr:y>0.30168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5186" y="396338"/>
          <a:ext cx="576064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19747</a:t>
          </a:r>
        </a:p>
        <a:p xmlns:a="http://schemas.openxmlformats.org/drawingml/2006/main"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0.21477</cdr:x>
      <cdr:y>0.23819</cdr:y>
    </cdr:from>
    <cdr:to>
      <cdr:x>0.42223</cdr:x>
      <cdr:y>0.36516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73271" y="540355"/>
          <a:ext cx="746909" cy="2880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19672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0.39477</cdr:x>
      <cdr:y>0.36516</cdr:y>
    </cdr:from>
    <cdr:to>
      <cdr:x>0.55477</cdr:x>
      <cdr:y>0.52387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78197" y="828387"/>
          <a:ext cx="599107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19532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0.59477</cdr:x>
      <cdr:y>0.49213</cdr:y>
    </cdr:from>
    <cdr:to>
      <cdr:x>0.75794</cdr:x>
      <cdr:y>0.6191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7081" y="1116417"/>
          <a:ext cx="610969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19402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0.80769</cdr:x>
      <cdr:y>0.6191</cdr:y>
    </cdr:from>
    <cdr:to>
      <cdr:x>0.98077</cdr:x>
      <cdr:y>0.74606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3024336" y="1404449"/>
          <a:ext cx="648072" cy="288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4">
                  <a:lumMod val="50000"/>
                </a:schemeClr>
              </a:solidFill>
            </a:rPr>
            <a:t>19282</a:t>
          </a:r>
          <a:endParaRPr lang="ru-RU" sz="1100" dirty="0">
            <a:solidFill>
              <a:schemeClr val="accent4">
                <a:lumMod val="50000"/>
              </a:schemeClr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0.06103</cdr:x>
      <cdr:y>0.4562</cdr:y>
    </cdr:from>
    <cdr:to>
      <cdr:x>0.26446</cdr:x>
      <cdr:y>0.61934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1208171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15827,8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0.26446</cdr:x>
      <cdr:y>0.42901</cdr:y>
    </cdr:from>
    <cdr:to>
      <cdr:x>0.44755</cdr:x>
      <cdr:y>0.56496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36104" y="1136163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17259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0.44755</cdr:x>
      <cdr:y>0.40182</cdr:y>
    </cdr:from>
    <cdr:to>
      <cdr:x>0.61029</cdr:x>
      <cdr:y>0.53777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84177" y="1064155"/>
          <a:ext cx="576064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18222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0.63063</cdr:x>
      <cdr:y>0.37463</cdr:y>
    </cdr:from>
    <cdr:to>
      <cdr:x>0.79338</cdr:x>
      <cdr:y>0.48339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32248" y="992147"/>
          <a:ext cx="57606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19315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0.80881</cdr:x>
      <cdr:y>0.32025</cdr:y>
    </cdr:from>
    <cdr:to>
      <cdr:x>0.97646</cdr:x>
      <cdr:y>0.4562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62936" y="848131"/>
          <a:ext cx="59344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chemeClr val="accent1">
                  <a:lumMod val="50000"/>
                </a:schemeClr>
              </a:solidFill>
            </a:rPr>
            <a:t>20475</a:t>
          </a:r>
          <a:endParaRPr lang="ru-RU" sz="1100" dirty="0">
            <a:solidFill>
              <a:schemeClr val="accent1">
                <a:lumMod val="50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0.03673</cdr:x>
      <cdr:y>0.31283</cdr:y>
    </cdr:from>
    <cdr:to>
      <cdr:x>0.20694</cdr:x>
      <cdr:y>0.53838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4296" y="491716"/>
          <a:ext cx="576064" cy="354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104,3</a:t>
          </a:r>
          <a:endParaRPr lang="ru-RU" sz="1100" dirty="0">
            <a:solidFill>
              <a:srgbClr val="336600"/>
            </a:solidFill>
          </a:endParaRPr>
        </a:p>
      </cdr:txBody>
    </cdr:sp>
  </cdr:relSizeAnchor>
  <cdr:relSizeAnchor xmlns:cdr="http://schemas.openxmlformats.org/drawingml/2006/chartDrawing">
    <cdr:from>
      <cdr:x>0.23988</cdr:x>
      <cdr:y>0.50532</cdr:y>
    </cdr:from>
    <cdr:to>
      <cdr:x>0.36754</cdr:x>
      <cdr:y>0.68856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11847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0.45265</cdr:x>
      <cdr:y>0.50532</cdr:y>
    </cdr:from>
    <cdr:to>
      <cdr:x>0.58031</cdr:x>
      <cdr:y>0.68856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531927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0.64414</cdr:x>
      <cdr:y>0.50532</cdr:y>
    </cdr:from>
    <cdr:to>
      <cdr:x>0.7718</cdr:x>
      <cdr:y>0.68856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179999" y="794273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104</a:t>
          </a:r>
        </a:p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0.81435</cdr:x>
      <cdr:y>0.59694</cdr:y>
    </cdr:from>
    <cdr:to>
      <cdr:x>0.98456</cdr:x>
      <cdr:y>0.73437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756063" y="938289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>
              <a:solidFill>
                <a:srgbClr val="336600"/>
              </a:solidFill>
            </a:rPr>
            <a:t>103,9</a:t>
          </a:r>
        </a:p>
        <a:p xmlns:a="http://schemas.openxmlformats.org/drawingml/2006/main">
          <a:endParaRPr lang="ru-RU" sz="11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0.59646</cdr:x>
      <cdr:y>0.75546</cdr:y>
    </cdr:from>
    <cdr:to>
      <cdr:x>0.66641</cdr:x>
      <cdr:y>0.87819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576591" y="1753604"/>
          <a:ext cx="536729" cy="2848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203,8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0.59646</cdr:x>
      <cdr:y>0.10038</cdr:y>
    </cdr:from>
    <cdr:to>
      <cdr:x>0.69132</cdr:x>
      <cdr:y>0.21013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576593" y="233008"/>
          <a:ext cx="727862" cy="2547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779,0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0.72886</cdr:x>
      <cdr:y>0.67412</cdr:y>
    </cdr:from>
    <cdr:to>
      <cdr:x>0.97286</cdr:x>
      <cdr:y>0.85787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592480" y="1564796"/>
          <a:ext cx="1872208" cy="426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0.08108</cdr:x>
      <cdr:y>0.31429</cdr:y>
    </cdr:from>
    <cdr:to>
      <cdr:x>0.35135</cdr:x>
      <cdr:y>0.51429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6024" y="792089"/>
          <a:ext cx="72008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78,9%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839D7287-5CD6-4B4A-80C9-425169D24D4C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4BCBAF5D-7B64-469B-B26C-FA62F5BA56C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8332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1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/>
          <a:lstStyle>
            <a:lvl1pPr algn="r">
              <a:defRPr sz="1200"/>
            </a:lvl1pPr>
          </a:lstStyle>
          <a:p>
            <a:fld id="{4AF090C1-787D-4867-B900-CCB842A74EF5}" type="datetimeFigureOut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9" tIns="45854" rIns="91709" bIns="4585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709" tIns="45854" rIns="91709" bIns="458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5"/>
            <a:ext cx="2945659" cy="496334"/>
          </a:xfrm>
          <a:prstGeom prst="rect">
            <a:avLst/>
          </a:prstGeom>
        </p:spPr>
        <p:txBody>
          <a:bodyPr vert="horz" lIns="91709" tIns="45854" rIns="91709" bIns="45854" rtlCol="0" anchor="b"/>
          <a:lstStyle>
            <a:lvl1pPr algn="r">
              <a:defRPr sz="1200"/>
            </a:lvl1pPr>
          </a:lstStyle>
          <a:p>
            <a:fld id="{1AE0FA24-06BC-49AF-B6C7-F1BB2025DF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007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8097" indent="-2841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6510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2066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6035" indent="-22698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0317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60322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17466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74609" indent="-22698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B7FF2E-D9F6-4740-B989-D58CA9FB87C4}" type="slidenum">
              <a:rPr lang="ru-RU" altLang="ru-R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ru-RU" altLang="ru-RU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6F0F6-5593-41F2-B141-37A1B31BEF6B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816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0FA24-06BC-49AF-B6C7-F1BB2025DF2B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45FA0-0690-458C-AF35-3A0D4853A927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B146-AEDC-4541-95F4-E2617E9E00A9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4A24-B550-4FE3-9558-56FCD5E9FE5B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93677-09C8-49D7-9E01-AB9C8F91AF6C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1DD35-1F22-4577-A0E8-A981682095C7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2C579-A7F6-4EEF-B7EE-6D16C174365E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CC375-C46E-485C-8AA5-0447E18F2FF7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EEB8B-FBCA-49EB-B80F-F9012336D720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CDFA4-B2A7-4844-9B76-13197123AD9B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EBC8-2E35-4D88-BA02-326CCC83D4B1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EA530-DAC2-428A-BA98-8942BE71D03F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3</a:t>
            </a: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3B78894-5896-4CEA-8D31-4C9368103229}" type="datetime1">
              <a:rPr lang="ru-RU" smtClean="0"/>
              <a:pPr/>
              <a:t>21.01.2019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ru-RU" smtClean="0"/>
              <a:t>3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DF55276-7436-4E82-921F-7D04667C0D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hf hd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9.png"/><Relationship Id="rId12" Type="http://schemas.openxmlformats.org/officeDocument/2006/relationships/image" Target="../media/image2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23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chart" Target="../charts/chart1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6.xml"/><Relationship Id="rId3" Type="http://schemas.openxmlformats.org/officeDocument/2006/relationships/diagramLayout" Target="../diagrams/layout3.xml"/><Relationship Id="rId7" Type="http://schemas.openxmlformats.org/officeDocument/2006/relationships/chart" Target="../charts/chart15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Finance-vsk@mts-nn.ru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brightnessContrast bright="9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40" y="448033"/>
            <a:ext cx="8136359" cy="500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AutoShape 12"/>
          <p:cNvSpPr>
            <a:spLocks noChangeArrowheads="1"/>
          </p:cNvSpPr>
          <p:nvPr/>
        </p:nvSpPr>
        <p:spPr bwMode="auto">
          <a:xfrm>
            <a:off x="1115616" y="4797152"/>
            <a:ext cx="7056784" cy="18002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76200" dir="18900000" sy="23000" kx="-1200000" algn="bl" rotWithShape="0">
              <a:schemeClr val="tx2">
                <a:lumMod val="40000"/>
                <a:lumOff val="60000"/>
                <a:alpha val="20000"/>
              </a:scheme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БЮДЖЕТ 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ДЛЯ  ГРАЖДАН</a:t>
            </a:r>
          </a:p>
          <a:p>
            <a:pPr algn="ctr">
              <a:defRPr/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по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решению «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О бюджете муниципального района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на 2019 год и на плановый период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2020 и 2021 годов»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076" name="Прямоугольник 1"/>
          <p:cNvSpPr>
            <a:spLocks noChangeArrowheads="1"/>
          </p:cNvSpPr>
          <p:nvPr/>
        </p:nvSpPr>
        <p:spPr bwMode="auto">
          <a:xfrm>
            <a:off x="4427984" y="448034"/>
            <a:ext cx="4319935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  <a:headEnd/>
            <a:tailEnd/>
          </a:ln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style>
          <a:lnRef idx="1">
            <a:schemeClr val="accent4"/>
          </a:lnRef>
          <a:fillRef idx="1002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Воскресенский 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муниципальный 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Нижегородской области     </a:t>
            </a:r>
            <a:endParaRPr lang="ru-RU" sz="2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0" y="548680"/>
            <a:ext cx="739892" cy="10081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8699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855668054"/>
              </p:ext>
            </p:extLst>
          </p:nvPr>
        </p:nvGraphicFramePr>
        <p:xfrm>
          <a:off x="199338" y="1071546"/>
          <a:ext cx="8784975" cy="5493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85720" y="3500438"/>
            <a:ext cx="1730504" cy="5451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Физическая культура и спорт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500694" y="5429264"/>
            <a:ext cx="2071702" cy="371923"/>
          </a:xfrm>
          <a:prstGeom prst="rect">
            <a:avLst/>
          </a:prstGeom>
          <a:ln/>
          <a:effectLst>
            <a:glow rad="127000">
              <a:srgbClr val="FB776D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Образование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7290" y="5357826"/>
            <a:ext cx="2143140" cy="357190"/>
          </a:xfrm>
          <a:prstGeom prst="rect">
            <a:avLst/>
          </a:prstGeom>
          <a:solidFill>
            <a:schemeClr val="bg1"/>
          </a:solidFill>
          <a:ln w="19050">
            <a:solidFill>
              <a:srgbClr val="7030A0"/>
            </a:solidFill>
          </a:ln>
          <a:effectLst>
            <a:glow rad="114300">
              <a:srgbClr val="E7D5EF"/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Культура, кинематография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7072330" y="2643182"/>
            <a:ext cx="1857388" cy="563051"/>
          </a:xfrm>
          <a:prstGeom prst="rect">
            <a:avLst/>
          </a:prstGeom>
          <a:ln cmpd="dbl"/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экономика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85720" y="2428868"/>
            <a:ext cx="1790554" cy="54916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90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Средства массовой информации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0" y="1357298"/>
            <a:ext cx="2371704" cy="57150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Межбюджетные трансферты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768" y="3714752"/>
            <a:ext cx="1785950" cy="857256"/>
          </a:xfrm>
          <a:prstGeom prst="rect">
            <a:avLst/>
          </a:prstGeom>
          <a:ln>
            <a:solidFill>
              <a:srgbClr val="7030A0"/>
            </a:solidFill>
          </a:ln>
          <a:effectLst>
            <a:glow rad="127000">
              <a:srgbClr val="E7D5EF"/>
            </a:glo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Жилищно -коммунальное хозяйство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6715140" y="1357298"/>
            <a:ext cx="2214578" cy="785818"/>
          </a:xfrm>
          <a:prstGeom prst="rect">
            <a:avLst/>
          </a:prstGeom>
          <a:ln/>
          <a:effectLst>
            <a:glow rad="127000">
              <a:schemeClr val="accent3">
                <a:lumMod val="60000"/>
                <a:lumOff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безопасность и правоохранительная деятельность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286380" y="785794"/>
            <a:ext cx="2428444" cy="357190"/>
          </a:xfrm>
          <a:prstGeom prst="rect">
            <a:avLst/>
          </a:prstGeom>
          <a:ln/>
          <a:effectLst>
            <a:glow rad="127000">
              <a:schemeClr val="accent2">
                <a:lumMod val="60000"/>
                <a:lumOff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Национальная оборона</a:t>
            </a:r>
            <a:endParaRPr lang="ru-RU" sz="14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28596" y="4643446"/>
            <a:ext cx="1928826" cy="42862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>
                <a:lumMod val="40000"/>
                <a:lumOff val="6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Социальная политика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23" y="1714488"/>
            <a:ext cx="500065" cy="50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2214546" y="3429000"/>
            <a:ext cx="579262" cy="53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357298"/>
            <a:ext cx="616352" cy="45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1571612"/>
            <a:ext cx="601220" cy="50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714612" y="714356"/>
            <a:ext cx="2357454" cy="420175"/>
          </a:xfrm>
          <a:prstGeom prst="rect">
            <a:avLst/>
          </a:prstGeom>
          <a:ln/>
          <a:effectLst>
            <a:glow rad="127000">
              <a:schemeClr val="bg2">
                <a:lumMod val="9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Общегосударственные вопросы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1\Desktop\1111\cdf0cd9f79a0fde50e2f86a45524343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929190" y="1357298"/>
            <a:ext cx="571504" cy="495776"/>
          </a:xfrm>
          <a:prstGeom prst="rect">
            <a:avLst/>
          </a:prstGeom>
          <a:noFill/>
        </p:spPr>
      </p:pic>
      <p:pic>
        <p:nvPicPr>
          <p:cNvPr id="13" name="Picture 2" descr="C:\Users\1\Desktop\1111\inx960x6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643570" y="4643446"/>
            <a:ext cx="616699" cy="512174"/>
          </a:xfrm>
          <a:prstGeom prst="rect">
            <a:avLst/>
          </a:prstGeom>
          <a:noFill/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6500826" y="4857760"/>
            <a:ext cx="2357454" cy="42017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Охрана окружающей среды</a:t>
            </a:r>
            <a:endParaRPr lang="ru-RU" sz="1400" dirty="0">
              <a:solidFill>
                <a:srgbClr val="F2866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7505" y="5853719"/>
            <a:ext cx="8607900" cy="830997"/>
          </a:xfrm>
          <a:prstGeom prst="rect">
            <a:avLst/>
          </a:prstGeom>
          <a:solidFill>
            <a:srgbClr val="E7D5EF"/>
          </a:solidFill>
          <a:ln w="190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Принципы формирования расходов бюджета: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по муниципальным программам, по разделам (подразделам) функциональной структуры, по ведомствам в соответствии с расходными обязательствами, законодательно закрепленными за соответствующими уровнями бюджетов.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85720" y="142852"/>
            <a:ext cx="8246720" cy="405828"/>
          </a:xfrm>
          <a:prstGeom prst="roundRect">
            <a:avLst/>
          </a:prstGeom>
          <a:solidFill>
            <a:srgbClr val="E7D5EF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 распределяются расходы по основным функциям государства</a:t>
            </a:r>
            <a:endParaRPr lang="ru-RU" sz="2000" b="1" dirty="0" smtClean="0">
              <a:solidFill>
                <a:srgbClr val="7030A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054439"/>
      </p:ext>
    </p:extLst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08720"/>
            <a:ext cx="4320480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899593" y="2708920"/>
            <a:ext cx="5400599" cy="1584176"/>
          </a:xfrm>
          <a:prstGeom prst="rect">
            <a:avLst/>
          </a:prstGeom>
          <a:solidFill>
            <a:srgbClr val="E7D5EF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35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Программное бюджетирование </a:t>
            </a:r>
            <a:r>
              <a:rPr lang="ru-RU" sz="135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представляет собой методологию планирования, исполнения и контроля за исполнением бюджета, обеспечивающую взаимосвязь процесса распределения расходов с результатами от реализации программ, разрабатываемых на основе стратегических целей, с учетом приоритетов государственной политики, общественной значимости ожидаемых и конечных результатов использования бюджетных средств </a:t>
            </a:r>
          </a:p>
          <a:p>
            <a:pPr algn="ctr"/>
            <a:endParaRPr lang="ru-RU" sz="1200" dirty="0"/>
          </a:p>
        </p:txBody>
      </p:sp>
      <p:sp>
        <p:nvSpPr>
          <p:cNvPr id="18" name="Стрелка вниз 17"/>
          <p:cNvSpPr/>
          <p:nvPr/>
        </p:nvSpPr>
        <p:spPr>
          <a:xfrm rot="16200000">
            <a:off x="2907529" y="4920346"/>
            <a:ext cx="484632" cy="900098"/>
          </a:xfrm>
          <a:prstGeom prst="downArrow">
            <a:avLst/>
          </a:prstGeom>
          <a:solidFill>
            <a:srgbClr val="E7D5EF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072206"/>
            <a:ext cx="850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Районный бюджет на 2019год и на плановый период 2020 и 2021 годов сформирован в «программном» формате на основе 19 муниципальных программ Воскресенского района</a:t>
            </a:r>
            <a:endParaRPr lang="ru-RU" sz="16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3528" y="908720"/>
            <a:ext cx="3744416" cy="1512168"/>
          </a:xfrm>
          <a:prstGeom prst="rect">
            <a:avLst/>
          </a:prstGeom>
          <a:solidFill>
            <a:srgbClr val="E7D5EF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Программный бюджет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отличается от традиционного тем, что все или почти все расходы включены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программы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каждая программа своей целью прямо увязана с тем или иным стратегическим итогом деятельности ведомства</a:t>
            </a:r>
          </a:p>
          <a:p>
            <a:pPr algn="ctr"/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28596" y="214290"/>
            <a:ext cx="8072526" cy="47840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C0000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spc="50" dirty="0" smtClean="0">
                <a:ln w="1143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 такое программный бюджет</a:t>
            </a: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23528" y="4643446"/>
            <a:ext cx="2304256" cy="1305834"/>
          </a:xfrm>
          <a:prstGeom prst="roundRect">
            <a:avLst/>
          </a:prstGeom>
          <a:solidFill>
            <a:srgbClr val="E7D5EF"/>
          </a:solidFill>
          <a:ln>
            <a:noFill/>
          </a:ln>
          <a:effectLst>
            <a:glow rad="127000">
              <a:schemeClr val="accent3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бюджетных расходов посредством финансирования муниципальных программ</a:t>
            </a:r>
            <a:endParaRPr lang="ru-RU" sz="13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599892" y="4643445"/>
            <a:ext cx="2052228" cy="1305835"/>
          </a:xfrm>
          <a:prstGeom prst="roundRect">
            <a:avLst/>
          </a:prstGeom>
          <a:solidFill>
            <a:srgbClr val="E7D5EF"/>
          </a:solidFill>
          <a:ln>
            <a:noFill/>
          </a:ln>
          <a:effectLst>
            <a:glow rad="127000">
              <a:schemeClr val="accent3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Взаимосвязь бюджетных расходов с результатами реализации мунципальных программ</a:t>
            </a:r>
            <a:endParaRPr lang="ru-RU" sz="1300" b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32240" y="4643446"/>
            <a:ext cx="2016225" cy="1305834"/>
          </a:xfrm>
          <a:prstGeom prst="roundRect">
            <a:avLst/>
          </a:prstGeom>
          <a:solidFill>
            <a:srgbClr val="E7D5EF"/>
          </a:solidFill>
          <a:ln>
            <a:noFill/>
          </a:ln>
          <a:effectLst>
            <a:glow rad="127000">
              <a:schemeClr val="accent3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бюджетного планирования и исполнения бюджета</a:t>
            </a:r>
            <a:endParaRPr lang="ru-RU" sz="1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 rot="16200000">
            <a:off x="5961600" y="4890608"/>
            <a:ext cx="533169" cy="1008110"/>
          </a:xfrm>
          <a:prstGeom prst="downArrow">
            <a:avLst>
              <a:gd name="adj1" fmla="val 50000"/>
              <a:gd name="adj2" fmla="val 48300"/>
            </a:avLst>
          </a:prstGeom>
          <a:solidFill>
            <a:srgbClr val="E7D5EF"/>
          </a:solidFill>
          <a:ln>
            <a:solidFill>
              <a:srgbClr val="33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альтернативный процесс 7"/>
          <p:cNvSpPr/>
          <p:nvPr/>
        </p:nvSpPr>
        <p:spPr>
          <a:xfrm>
            <a:off x="4805771" y="1428741"/>
            <a:ext cx="4048622" cy="408623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3 554 кв.км.</a:t>
            </a:r>
            <a:endParaRPr lang="ru-RU" b="1" dirty="0">
              <a:solidFill>
                <a:schemeClr val="accent2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4825231" y="2060848"/>
            <a:ext cx="4029162" cy="646986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 района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19 532 чел.</a:t>
            </a:r>
            <a:endParaRPr lang="ru-RU" sz="1400" dirty="0"/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805771" y="2773453"/>
            <a:ext cx="4048622" cy="868323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и услуг 2 021,9  млн.руб.</a:t>
            </a:r>
            <a:endParaRPr lang="ru-RU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251520" y="4391347"/>
            <a:ext cx="4464496" cy="37457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заработная плата 18 222 руб.</a:t>
            </a:r>
            <a:endParaRPr lang="ru-RU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240101" y="4941168"/>
            <a:ext cx="4475916" cy="646986"/>
          </a:xfrm>
          <a:prstGeom prst="flowChartAlternateProcess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Инвестиции в основной капитал в действующих ценах 267,7 млн. руб.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251520" y="5733256"/>
            <a:ext cx="4464497" cy="919401"/>
          </a:xfrm>
          <a:prstGeom prst="flowChartAlternateProcess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образования - 12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учреждения-28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(казенные - 26, бюджетные - 2)</a:t>
            </a:r>
            <a:endParaRPr lang="ru-RU" sz="16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5" y="285728"/>
            <a:ext cx="8425797" cy="9830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показатели характеризуют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район в 2019 году</a:t>
            </a:r>
          </a:p>
          <a:p>
            <a:pPr lvl="0" algn="ctr"/>
            <a:endParaRPr lang="ru-RU" sz="3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cap="all" dirty="0">
              <a:ln/>
              <a:solidFill>
                <a:schemeClr val="accent1"/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428741"/>
            <a:ext cx="4051922" cy="26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231" y="3782211"/>
            <a:ext cx="4029162" cy="2815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71477" y="1071546"/>
            <a:ext cx="32147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(услуг), млн. руб.</a:t>
            </a:r>
            <a:endParaRPr lang="ru-RU" sz="1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286381" y="1071550"/>
            <a:ext cx="30718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Объем отгруженных товаров собственного производства, выполненных работ (услуг) в расчете на 1 жителя, тыс. руб.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4071942"/>
            <a:ext cx="30718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Фонд оплаты труда, </a:t>
            </a:r>
          </a:p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млн. руб.</a:t>
            </a:r>
            <a:endParaRPr lang="ru-RU" sz="1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786448" y="4071942"/>
            <a:ext cx="257176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Объем розничного товарооборота, млн. руб.</a:t>
            </a:r>
            <a:endParaRPr lang="ru-RU" sz="13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57158" y="214290"/>
            <a:ext cx="8319298" cy="857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F8479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Какова динамика прогнозных показателей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социально - экономического развития района</a:t>
            </a: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26444914"/>
              </p:ext>
            </p:extLst>
          </p:nvPr>
        </p:nvGraphicFramePr>
        <p:xfrm>
          <a:off x="251430" y="1628800"/>
          <a:ext cx="4464585" cy="2393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83922783"/>
              </p:ext>
            </p:extLst>
          </p:nvPr>
        </p:nvGraphicFramePr>
        <p:xfrm>
          <a:off x="4716016" y="1764043"/>
          <a:ext cx="4176464" cy="2241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592294733"/>
              </p:ext>
            </p:extLst>
          </p:nvPr>
        </p:nvGraphicFramePr>
        <p:xfrm>
          <a:off x="251520" y="4437112"/>
          <a:ext cx="4392488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50862465"/>
              </p:ext>
            </p:extLst>
          </p:nvPr>
        </p:nvGraphicFramePr>
        <p:xfrm>
          <a:off x="4644008" y="4589512"/>
          <a:ext cx="4392488" cy="2176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43608" y="1428741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населения, человек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428741"/>
            <a:ext cx="332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Среднемесячная зарплата, рублей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43246" y="4357699"/>
            <a:ext cx="28249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00034" y="285728"/>
            <a:ext cx="8320438" cy="7670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EF8479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Какова динамика прогнозных показателей </a:t>
            </a:r>
          </a:p>
          <a:p>
            <a:pPr lvl="0"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социально - экономического развития района</a:t>
            </a: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91224274"/>
              </p:ext>
            </p:extLst>
          </p:nvPr>
        </p:nvGraphicFramePr>
        <p:xfrm>
          <a:off x="683568" y="1736518"/>
          <a:ext cx="3744416" cy="2268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44460" y="4437113"/>
            <a:ext cx="2411315" cy="192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:\ДОКУМЕНТЫ\2017\ПРЕЗЕНТАЦИЯ по проекту решения\картинки для презентации\zp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3" y="4665476"/>
            <a:ext cx="2269486" cy="1692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182802279"/>
              </p:ext>
            </p:extLst>
          </p:nvPr>
        </p:nvGraphicFramePr>
        <p:xfrm>
          <a:off x="4932040" y="1736518"/>
          <a:ext cx="3539696" cy="2340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30363416"/>
              </p:ext>
            </p:extLst>
          </p:nvPr>
        </p:nvGraphicFramePr>
        <p:xfrm>
          <a:off x="2771800" y="4794967"/>
          <a:ext cx="3580641" cy="1571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 descr="C:\Documents and Settings\user1\Рабочий стол\1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14942" y="5429264"/>
            <a:ext cx="150019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 descr="C:\Documents and Settings\user1\Рабочий стол\1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14942" y="4071942"/>
            <a:ext cx="135732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26" descr="C:\Documents and Settings\user1\Рабочий стол\1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214546" y="5429264"/>
            <a:ext cx="1428760" cy="1285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736871602"/>
              </p:ext>
            </p:extLst>
          </p:nvPr>
        </p:nvGraphicFramePr>
        <p:xfrm>
          <a:off x="931512" y="963744"/>
          <a:ext cx="7672936" cy="2321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21571" y="3190544"/>
            <a:ext cx="146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Первоначальный план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2018 года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6052" y="3284984"/>
            <a:ext cx="107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2019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2021" y="2780928"/>
            <a:ext cx="6651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178,4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8025" y="1584884"/>
            <a:ext cx="593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600,3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372200" y="133866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млн.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5"/>
          <p:cNvSpPr txBox="1"/>
          <p:nvPr/>
        </p:nvSpPr>
        <p:spPr>
          <a:xfrm>
            <a:off x="3857622" y="3284984"/>
            <a:ext cx="1071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2020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5148064" y="3284984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Прогноз на 2021 год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4918" y="2780927"/>
            <a:ext cx="5840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187,9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53480" y="1400217"/>
            <a:ext cx="726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720,5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55975" y="1507938"/>
            <a:ext cx="548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661,2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59546" y="2780928"/>
            <a:ext cx="6452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196,9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Рисунок 24" descr="C:\Documents and Settings\user1\Рабочий стол\1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28860" y="4071942"/>
            <a:ext cx="1285884" cy="114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Oval 2"/>
          <p:cNvSpPr>
            <a:spLocks noChangeArrowheads="1"/>
          </p:cNvSpPr>
          <p:nvPr/>
        </p:nvSpPr>
        <p:spPr bwMode="auto">
          <a:xfrm>
            <a:off x="3286116" y="4643446"/>
            <a:ext cx="2357454" cy="1357322"/>
          </a:xfrm>
          <a:prstGeom prst="ellipse">
            <a:avLst/>
          </a:prstGeom>
          <a:solidFill>
            <a:srgbClr val="A6C1F8"/>
          </a:solidFill>
          <a:ln w="38100">
            <a:solidFill>
              <a:srgbClr val="BFBFBF"/>
            </a:solidFill>
            <a:round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571868" y="4857760"/>
            <a:ext cx="164307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Доходы на душу населения,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рублей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rPr>
              <a:t> на 1 жителя в год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642910" y="4000504"/>
            <a:ext cx="1357322" cy="571504"/>
          </a:xfrm>
          <a:prstGeom prst="wedgeRectCallout">
            <a:avLst>
              <a:gd name="adj1" fmla="val 83595"/>
              <a:gd name="adj2" fmla="val -4166"/>
            </a:avLst>
          </a:prstGeom>
          <a:noFill/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14348" y="4000504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2018 год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30 515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642910" y="5286388"/>
            <a:ext cx="1357322" cy="571504"/>
          </a:xfrm>
          <a:prstGeom prst="wedgeRectCallout">
            <a:avLst>
              <a:gd name="adj1" fmla="val 79384"/>
              <a:gd name="adj2" fmla="val -4166"/>
            </a:avLst>
          </a:prstGeom>
          <a:noFill/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714348" y="528638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36 887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7072330" y="4071942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noFill/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143768" y="407194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2020 год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34 078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7143768" y="5286388"/>
            <a:ext cx="1357322" cy="571504"/>
          </a:xfrm>
          <a:prstGeom prst="wedgeRectCallout">
            <a:avLst>
              <a:gd name="adj1" fmla="val -86229"/>
              <a:gd name="adj2" fmla="val -7499"/>
            </a:avLst>
          </a:prstGeom>
          <a:noFill/>
          <a:ln>
            <a:solidFill>
              <a:srgbClr val="9C92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7215206" y="5286388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2021год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40 398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571472" y="214290"/>
            <a:ext cx="8032976" cy="69443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000" b="1" cap="all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Сколько доходов поступает в консолидированный бюджет района</a:t>
            </a: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13948075"/>
              </p:ext>
            </p:extLst>
          </p:nvPr>
        </p:nvGraphicFramePr>
        <p:xfrm>
          <a:off x="179512" y="980728"/>
          <a:ext cx="8735550" cy="57124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1234"/>
                <a:gridCol w="5365278"/>
                <a:gridCol w="1284644"/>
                <a:gridCol w="1254394"/>
              </a:tblGrid>
              <a:tr h="360040">
                <a:tc rowSpan="2">
                  <a:txBody>
                    <a:bodyPr/>
                    <a:lstStyle/>
                    <a:p>
                      <a:pPr algn="ctr"/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Налоги и</a:t>
                      </a:r>
                      <a:r>
                        <a:rPr lang="ru-RU" sz="16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сборы, установленные законодательством</a:t>
                      </a:r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Уровни</a:t>
                      </a:r>
                      <a:r>
                        <a:rPr lang="ru-RU" sz="16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 бюджета</a:t>
                      </a:r>
                      <a:endParaRPr lang="ru-RU" sz="16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200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Районный бюджет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</a:rPr>
                        <a:t>Бюджеты городских и сельских поселений</a:t>
                      </a:r>
                      <a:endParaRPr lang="ru-RU" sz="12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29661">
                <a:tc rowSpan="10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Федеральные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1. Акцизы,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в том числе: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41453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доходы от уплаты акцизов на нефтепродукты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616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2.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Налог на доходы физических лиц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по единым нормативам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08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по дополнительным нормативам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82%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6465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3.Налоги со специальными налоговыми режимами, в т.ч.: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7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налог,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взимаемый в связи с применением патентной системы налогообложения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cs typeface="Times New Roman" pitchFamily="18" charset="0"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rebuchet MS" panose="020B0603020202020204" pitchFamily="34" charset="0"/>
                          <a:cs typeface="Times New Roman" pitchFamily="18" charset="0"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rebuchet MS" panose="020B0603020202020204" pitchFamily="34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661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единый налог на вмененный доход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29661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единый сельскохозяйственный налог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50%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2371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4. Государственная пошлина ( в зависимости от установленных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полномочий)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7336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</a:rPr>
                        <a:t>Местные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1. Налог на имущество физических</a:t>
                      </a:r>
                      <a:r>
                        <a:rPr lang="ru-RU" sz="1400" baseline="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 лиц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38903"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2. Земельный налог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n>
                            <a:solidFill>
                              <a:schemeClr val="bg2">
                                <a:lumMod val="50000"/>
                              </a:schemeClr>
                            </a:solidFill>
                          </a:ln>
                          <a:effectLst/>
                        </a:rPr>
                        <a:t>100%</a:t>
                      </a:r>
                      <a:endParaRPr lang="ru-RU" sz="1400" dirty="0">
                        <a:ln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642910" y="142852"/>
            <a:ext cx="7673506" cy="7858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rgbClr val="0070C0"/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зачисляются налоги на территории района</a:t>
            </a:r>
            <a:endParaRPr lang="ru-RU" sz="2400" cap="all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6554650"/>
              </p:ext>
            </p:extLst>
          </p:nvPr>
        </p:nvGraphicFramePr>
        <p:xfrm>
          <a:off x="683568" y="1098566"/>
          <a:ext cx="7992889" cy="318273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68352"/>
                <a:gridCol w="1512168"/>
                <a:gridCol w="1512168"/>
                <a:gridCol w="1800201"/>
              </a:tblGrid>
              <a:tr h="400543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Доходы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Расходы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Дефицит (-), профицит (+)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095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Первоначальный план 2018 года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561 542,8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562 493,1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- 950,3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2019 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674 946,2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673 946,2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613 266,8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611 966,8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1 300,0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План  2021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728 793,4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726 793,4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2 000,0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054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Рост показателей 2019 года к 2018 году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+113 403,4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333300"/>
                          </a:solidFill>
                        </a:rPr>
                        <a:t>+111 453,1</a:t>
                      </a:r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rgbClr val="3333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99592" y="260648"/>
            <a:ext cx="7416824" cy="5400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 ПАРАМЕТРЫ  РАЙОННОГО  БЮДЖЕТА</a:t>
            </a:r>
            <a:endParaRPr lang="ru-RU" sz="2000" b="1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4288" y="800648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596558"/>
            <a:ext cx="2562647" cy="207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Морозова\Desktop\Бюджет для граждан\БГР фото\4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93716"/>
            <a:ext cx="2520280" cy="167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441441"/>
            <a:ext cx="3240361" cy="222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931394"/>
              </p:ext>
            </p:extLst>
          </p:nvPr>
        </p:nvGraphicFramePr>
        <p:xfrm>
          <a:off x="251520" y="1340768"/>
          <a:ext cx="266429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/>
          <p:cNvSpPr txBox="1"/>
          <p:nvPr/>
        </p:nvSpPr>
        <p:spPr>
          <a:xfrm rot="10800000" flipV="1">
            <a:off x="467544" y="3005644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Прогноз на 2019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687624"/>
              </p:ext>
            </p:extLst>
          </p:nvPr>
        </p:nvGraphicFramePr>
        <p:xfrm>
          <a:off x="2555776" y="1268760"/>
          <a:ext cx="2736304" cy="215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9417802"/>
              </p:ext>
            </p:extLst>
          </p:nvPr>
        </p:nvGraphicFramePr>
        <p:xfrm>
          <a:off x="5619341" y="1181080"/>
          <a:ext cx="32403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129037" y="2924944"/>
            <a:ext cx="2163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Прогноз на 2020 год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48717" y="260648"/>
            <a:ext cx="8280920" cy="9361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каких поступлений формируются доходы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 бюджета в 2019- 2021 годах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972707"/>
              </p:ext>
            </p:extLst>
          </p:nvPr>
        </p:nvGraphicFramePr>
        <p:xfrm>
          <a:off x="251520" y="3645024"/>
          <a:ext cx="8640960" cy="28803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4967"/>
                <a:gridCol w="1611026"/>
                <a:gridCol w="1830712"/>
                <a:gridCol w="1684255"/>
              </a:tblGrid>
              <a:tr h="50660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2019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2020 год (млн.руб)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2021 год (млн.руб.)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 БЮДЖЕТА,  ВСЕГО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674,9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613,3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доходы, в том числе</a:t>
                      </a: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142,3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Неналоговые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26,1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всего, в том числе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532,6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464,3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575,2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Дотации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194,7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39102">
                <a:tc>
                  <a:txBody>
                    <a:bodyPr/>
                    <a:lstStyle/>
                    <a:p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Субсидии, субвенции, иные  трансферты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297,7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393,8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07904" y="1412776"/>
            <a:ext cx="684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4,4%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89177" y="1916832"/>
            <a:ext cx="902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19,9%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98884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17,2%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35352356"/>
              </p:ext>
            </p:extLst>
          </p:nvPr>
        </p:nvGraphicFramePr>
        <p:xfrm>
          <a:off x="214281" y="1257534"/>
          <a:ext cx="8318159" cy="5420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6299"/>
                <a:gridCol w="1166284"/>
                <a:gridCol w="1093391"/>
                <a:gridCol w="1015961"/>
                <a:gridCol w="1008112"/>
                <a:gridCol w="1008112"/>
              </a:tblGrid>
              <a:tr h="811733">
                <a:tc>
                  <a:txBody>
                    <a:bodyPr/>
                    <a:lstStyle/>
                    <a:p>
                      <a:pPr algn="ctr"/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год (первоначальный план)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(уточненный план на 01.12.2018 г)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2019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2020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  2021 год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46483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в том числе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135,1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138,9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142,3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149,0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153,6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9626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Налоговые доходы всего,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110,3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111,1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116,2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122,1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125,9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1027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112,1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29284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налоги на совокупный доход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4,4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29284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госпошлина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66053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Неналоговые доходы всего, из них: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26,9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27,7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199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сдачи в аренду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4648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продажи  имущества и земельных участков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509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штрафы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4648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509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 от оказания платных услуг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14,3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14,9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15,5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  <a:tr h="35093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неналоговые доходы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0,2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DD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15273" y="908720"/>
            <a:ext cx="1105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4282" y="188640"/>
            <a:ext cx="8534182" cy="720080"/>
          </a:xfrm>
          <a:prstGeom prst="roundRect">
            <a:avLst/>
          </a:prstGeom>
          <a:solidFill>
            <a:srgbClr val="E7D5EF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Какие основные налоговые и неналоговые доходы поступят в районный бюджет в 2019-2021 годах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4581128"/>
            <a:ext cx="9144000" cy="2276872"/>
          </a:xfrm>
          <a:prstGeom prst="snip2DiagRect">
            <a:avLst/>
          </a:prstGeom>
          <a:noFill/>
          <a:ln w="19050"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2020 и 2021годов. В сборнике в доступной форме представлено описание доходов, расходов бюджета и их структуры, приоритетные направления  расходования бюджетных средств, объемы бюджетных ассигнований, направляемых на финансирование социально-значимых мероприятий в сфере образования,  культуры,  жилищно – коммунального хозяйства и других сферах. 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85786" y="214290"/>
            <a:ext cx="7358114" cy="571504"/>
          </a:xfrm>
          <a:prstGeom prst="roundRect">
            <a:avLst/>
          </a:prstGeom>
          <a:solidFill>
            <a:srgbClr val="97E1A3"/>
          </a:solidFill>
          <a:ln>
            <a:solidFill>
              <a:schemeClr val="bg2">
                <a:lumMod val="1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noFill/>
                  <a:prstDash val="solid"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такое «Бюджет для граждан»</a:t>
            </a:r>
            <a:endParaRPr lang="ru-RU" sz="2800" b="1" dirty="0" smtClean="0">
              <a:ln w="31550" cmpd="sng">
                <a:noFill/>
                <a:prstDash val="solid"/>
              </a:ln>
              <a:solidFill>
                <a:schemeClr val="accent3">
                  <a:lumMod val="50000"/>
                </a:schemeClr>
              </a:solidFill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020242"/>
            <a:ext cx="5797877" cy="38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1537339"/>
            <a:ext cx="2736304" cy="42473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Воскресенского района – районного бюджета, а именно проекта районного бюджета на 2019 год и на плановый</a:t>
            </a:r>
          </a:p>
          <a:p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138304"/>
            <a:ext cx="3240360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00628" y="1071546"/>
            <a:ext cx="1143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млн.рублей</a:t>
            </a:r>
            <a:endParaRPr lang="ru-RU" sz="1400" dirty="0">
              <a:solidFill>
                <a:sysClr val="windowText" lastClr="000000"/>
              </a:solidFill>
            </a:endParaRPr>
          </a:p>
        </p:txBody>
      </p:sp>
      <p:sp>
        <p:nvSpPr>
          <p:cNvPr id="1029" name="AutoShape 5" descr="https://pbs.twimg.com/media/Ca_30IaVAAA3JT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6" name="Рисунок 3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581128"/>
            <a:ext cx="3744416" cy="21602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Скругленный прямоугольник 12"/>
          <p:cNvSpPr/>
          <p:nvPr/>
        </p:nvSpPr>
        <p:spPr>
          <a:xfrm>
            <a:off x="307975" y="248573"/>
            <a:ext cx="8449227" cy="69443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Какую помощь из областного бюджета получает Воскресенский район</a:t>
            </a: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963923"/>
              </p:ext>
            </p:extLst>
          </p:nvPr>
        </p:nvGraphicFramePr>
        <p:xfrm>
          <a:off x="307975" y="1113711"/>
          <a:ext cx="8516470" cy="41874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9970"/>
                <a:gridCol w="1288111"/>
                <a:gridCol w="1296144"/>
                <a:gridCol w="1224136"/>
                <a:gridCol w="1228109"/>
              </a:tblGrid>
              <a:tr h="74900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Наименование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 2017 год факт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2018 год первоначальный план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  2019 год план</a:t>
                      </a:r>
                      <a:endParaRPr lang="ru-RU" sz="1400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Рост 2019 года к 2018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8132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Безвозмездные поступления от других бюджетов (межбюджетные трансферты)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420 769,8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426 453,0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532 615,4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+ 106 162,4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в том числе :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 дотации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113 326,7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139 035,8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194 729,2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+ 55 693,4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 субсидии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35 106,9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16 755,1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61 504,4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+ 44 749,3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 субвенции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270 486,1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265  964,6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271 078,3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+ 5 113,7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          иные межбюджетные трансферты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    1 850,1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4 697,5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5 303,5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+ 606,0</a:t>
                      </a:r>
                      <a:endParaRPr lang="ru-RU" sz="1200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55378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Возврат остатков субсидий, субвенций и иных МБТ прошлых лет в вышестоящий бюджет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-2 259,6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80886">
                <a:tc>
                  <a:txBody>
                    <a:bodyPr/>
                    <a:lstStyle/>
                    <a:p>
                      <a:r>
                        <a:rPr lang="ru-RU" sz="1200" b="1" dirty="0" smtClean="0"/>
                        <a:t>Прочие безвозмездные поступления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2 420,4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</a:t>
                      </a:r>
                      <a:endParaRPr lang="ru-RU" sz="1200" b="1" dirty="0"/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2966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Итого безвозмездные  поступления в консолидированный  бюджет  района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420 930,6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426 453,0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532 615,4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</a:rPr>
                        <a:t>+106 162,4</a:t>
                      </a:r>
                      <a:endParaRPr lang="ru-RU" sz="1400" b="1" dirty="0">
                        <a:solidFill>
                          <a:schemeClr val="accent4">
                            <a:lumMod val="50000"/>
                          </a:schemeClr>
                        </a:solidFill>
                      </a:endParaRPr>
                    </a:p>
                  </a:txBody>
                  <a:tcPr marL="91451" marR="91451" marT="45728" marB="45728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96336" y="836712"/>
            <a:ext cx="1160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3" y="908720"/>
            <a:ext cx="852350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00566" y="1357301"/>
            <a:ext cx="4357719" cy="847563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00566" y="4149080"/>
            <a:ext cx="4357719" cy="79208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Индексация социально-значимых расходов на уровень инфляции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00566" y="5239928"/>
            <a:ext cx="4357719" cy="1016822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софинансирования за счет средств районного бюджета участия в областных программах и обеспечение софинансирования субсидий из областного бюджета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783" y="2996953"/>
            <a:ext cx="3134723" cy="1512168"/>
          </a:xfrm>
          <a:prstGeom prst="rect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Расходы районного бюджета на 2019 год и на плановый период 2020 и 2021 годов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57157" y="214290"/>
            <a:ext cx="8488626" cy="62242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подходы к формированию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оплату труда рассчитаны с учетом </a:t>
            </a: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изменений показателей «дорожных карт» в</a:t>
            </a:r>
          </a:p>
          <a:p>
            <a:pPr lvl="0" algn="ctr"/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целях выполнения Указов Президента РФ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488064" y="2569322"/>
            <a:ext cx="4357719" cy="1253997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1003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Индексация заработной платы по категориям, не входящим в Указы Президента РФ, повышение уровня минимального размера оплаты труда работников бюджетной сферы до величины прожиточного минимума трудоспособного населения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704084">
            <a:off x="2869129" y="2119163"/>
            <a:ext cx="1713359" cy="532604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право 22"/>
          <p:cNvSpPr/>
          <p:nvPr/>
        </p:nvSpPr>
        <p:spPr>
          <a:xfrm rot="21088806">
            <a:off x="3520246" y="3214903"/>
            <a:ext cx="967119" cy="539753"/>
          </a:xfrm>
          <a:prstGeom prst="rightArrow">
            <a:avLst>
              <a:gd name="adj1" fmla="val 50000"/>
              <a:gd name="adj2" fmla="val 5122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вправо 23"/>
          <p:cNvSpPr/>
          <p:nvPr/>
        </p:nvSpPr>
        <p:spPr>
          <a:xfrm rot="516227">
            <a:off x="3493018" y="4130359"/>
            <a:ext cx="1007096" cy="522494"/>
          </a:xfrm>
          <a:prstGeom prst="rightArrow">
            <a:avLst>
              <a:gd name="adj1" fmla="val 50000"/>
              <a:gd name="adj2" fmla="val 51220"/>
            </a:avLst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Стрелка вправо 24"/>
          <p:cNvSpPr/>
          <p:nvPr/>
        </p:nvSpPr>
        <p:spPr>
          <a:xfrm rot="2247065">
            <a:off x="2842833" y="4913591"/>
            <a:ext cx="1790637" cy="652675"/>
          </a:xfrm>
          <a:prstGeom prst="right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/>
          <p:cNvGraphicFramePr/>
          <p:nvPr/>
        </p:nvGraphicFramePr>
        <p:xfrm>
          <a:off x="1857363" y="1142986"/>
          <a:ext cx="2071703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Скругленный прямоугольник 18"/>
          <p:cNvSpPr/>
          <p:nvPr/>
        </p:nvSpPr>
        <p:spPr>
          <a:xfrm>
            <a:off x="428596" y="357166"/>
            <a:ext cx="8247860" cy="69557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Как распределены расходы районного бюджета </a:t>
            </a:r>
          </a:p>
          <a:p>
            <a:pPr algn="ctr"/>
            <a:r>
              <a:rPr lang="ru-RU" sz="2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2019-2021 годы по отраслям</a:t>
            </a:r>
            <a:endParaRPr lang="ru-RU" sz="2200" b="1" dirty="0" smtClean="0">
              <a:ln w="18415" cmpd="sng">
                <a:noFill/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2714612" y="2285992"/>
            <a:ext cx="214314" cy="714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11191442"/>
              </p:ext>
            </p:extLst>
          </p:nvPr>
        </p:nvGraphicFramePr>
        <p:xfrm>
          <a:off x="611560" y="1412776"/>
          <a:ext cx="7704856" cy="2392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056476360"/>
              </p:ext>
            </p:extLst>
          </p:nvPr>
        </p:nvGraphicFramePr>
        <p:xfrm>
          <a:off x="899592" y="4149080"/>
          <a:ext cx="424847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420435667"/>
              </p:ext>
            </p:extLst>
          </p:nvPr>
        </p:nvGraphicFramePr>
        <p:xfrm>
          <a:off x="4716016" y="4149080"/>
          <a:ext cx="3960440" cy="2528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9199984"/>
              </p:ext>
            </p:extLst>
          </p:nvPr>
        </p:nvGraphicFramePr>
        <p:xfrm>
          <a:off x="179513" y="3717030"/>
          <a:ext cx="8640959" cy="279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1"/>
                <a:gridCol w="936104"/>
                <a:gridCol w="1296144"/>
                <a:gridCol w="1008112"/>
                <a:gridCol w="936104"/>
                <a:gridCol w="1008112"/>
                <a:gridCol w="1008112"/>
              </a:tblGrid>
              <a:tr h="79449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 (отчет)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(первоначальный план)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 (факт)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296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том числе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406 107,0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411 185,7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459 577,1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455 403,0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465 329,6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582 881,1</a:t>
                      </a:r>
                      <a:endParaRPr lang="ru-RU" sz="12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328 111,0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334 578,8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348 178,7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357 016,7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371 891,0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486 541,8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48 260,4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57 590,7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84 689,5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62 078,3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62 413,3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62 413,3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</a:t>
                      </a:r>
                      <a:r>
                        <a:rPr lang="ru-RU" sz="1400" baseline="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политика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28 927,4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18 896,2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25 866,2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35 658,0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31 025,3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33 826,0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027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808,2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842,7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650,0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37152" y="342951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25000"/>
                  </a:schemeClr>
                </a:solidFill>
              </a:rPr>
              <a:t>тыс. рублей</a:t>
            </a:r>
            <a:endParaRPr lang="ru-RU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140968"/>
            <a:ext cx="734481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Как изменяются расходы по отраслям социальной сферы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83571" y="1772816"/>
            <a:ext cx="2001220" cy="1224137"/>
            <a:chOff x="2434191" y="3286152"/>
            <a:chExt cx="740685" cy="909811"/>
          </a:xfrm>
          <a:scene3d>
            <a:camera prst="orthographicFront"/>
            <a:lightRig rig="flat" dir="t"/>
          </a:scene3d>
        </p:grpSpPr>
        <p:sp>
          <p:nvSpPr>
            <p:cNvPr id="8" name="Овал 7"/>
            <p:cNvSpPr/>
            <p:nvPr/>
          </p:nvSpPr>
          <p:spPr>
            <a:xfrm>
              <a:off x="2434191" y="3286152"/>
              <a:ext cx="740685" cy="909811"/>
            </a:xfrm>
            <a:prstGeom prst="ellipse">
              <a:avLst/>
            </a:prstGeom>
            <a:blipFill rotWithShape="0">
              <a:blip r:embed="rId2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Овал 4"/>
            <p:cNvSpPr/>
            <p:nvPr/>
          </p:nvSpPr>
          <p:spPr>
            <a:xfrm>
              <a:off x="2434191" y="3419391"/>
              <a:ext cx="643333" cy="6433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6372200" y="404667"/>
            <a:ext cx="2088232" cy="1259079"/>
            <a:chOff x="4372665" y="3919459"/>
            <a:chExt cx="776572" cy="776572"/>
          </a:xfrm>
          <a:scene3d>
            <a:camera prst="orthographicFront"/>
            <a:lightRig rig="flat" dir="t"/>
          </a:scene3d>
        </p:grpSpPr>
        <p:sp>
          <p:nvSpPr>
            <p:cNvPr id="11" name="Овал 10"/>
            <p:cNvSpPr/>
            <p:nvPr/>
          </p:nvSpPr>
          <p:spPr>
            <a:xfrm>
              <a:off x="4372665" y="3919459"/>
              <a:ext cx="776572" cy="776572"/>
            </a:xfrm>
            <a:prstGeom prst="ellipse">
              <a:avLst/>
            </a:prstGeom>
            <a:blipFill rotWithShape="0">
              <a:blip r:embed="rId3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Овал 4"/>
            <p:cNvSpPr/>
            <p:nvPr/>
          </p:nvSpPr>
          <p:spPr>
            <a:xfrm>
              <a:off x="4505904" y="3919459"/>
              <a:ext cx="643333" cy="6433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83571" y="404667"/>
            <a:ext cx="2127587" cy="1259079"/>
            <a:chOff x="3372533" y="3786204"/>
            <a:chExt cx="776572" cy="776572"/>
          </a:xfrm>
          <a:scene3d>
            <a:camera prst="orthographicFront"/>
            <a:lightRig rig="flat" dir="t"/>
          </a:scene3d>
        </p:grpSpPr>
        <p:sp>
          <p:nvSpPr>
            <p:cNvPr id="14" name="Овал 13"/>
            <p:cNvSpPr/>
            <p:nvPr/>
          </p:nvSpPr>
          <p:spPr>
            <a:xfrm>
              <a:off x="3372533" y="3786204"/>
              <a:ext cx="730448" cy="776572"/>
            </a:xfrm>
            <a:prstGeom prst="ellipse">
              <a:avLst/>
            </a:prstGeom>
            <a:blipFill rotWithShape="0">
              <a:blip r:embed="rId4"/>
              <a:stretch>
                <a:fillRect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Овал 4"/>
            <p:cNvSpPr/>
            <p:nvPr/>
          </p:nvSpPr>
          <p:spPr>
            <a:xfrm>
              <a:off x="3505772" y="3919443"/>
              <a:ext cx="643333" cy="6433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72200" y="1707531"/>
            <a:ext cx="2088232" cy="1289422"/>
            <a:chOff x="1872342" y="2214579"/>
            <a:chExt cx="909811" cy="909811"/>
          </a:xfrm>
          <a:scene3d>
            <a:camera prst="orthographicFront"/>
            <a:lightRig rig="flat" dir="t"/>
          </a:scene3d>
        </p:grpSpPr>
        <p:sp>
          <p:nvSpPr>
            <p:cNvPr id="18" name="Овал 17"/>
            <p:cNvSpPr/>
            <p:nvPr/>
          </p:nvSpPr>
          <p:spPr>
            <a:xfrm>
              <a:off x="1872342" y="2214579"/>
              <a:ext cx="909811" cy="909811"/>
            </a:xfrm>
            <a:prstGeom prst="ellipse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2005581" y="2347818"/>
              <a:ext cx="643333" cy="6433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6" r="18102"/>
          <a:stretch/>
        </p:blipFill>
        <p:spPr bwMode="auto">
          <a:xfrm>
            <a:off x="6678015" y="1928761"/>
            <a:ext cx="1443213" cy="87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275856" y="1196752"/>
            <a:ext cx="2502059" cy="97047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solidFill>
                  <a:srgbClr val="7030A0"/>
                </a:solidFill>
              </a:rPr>
              <a:t>Что включают в себя отрасли социальной сферы</a:t>
            </a:r>
            <a:endParaRPr lang="ru-RU" sz="1700" b="1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84791" y="2304175"/>
            <a:ext cx="1415813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Социальная политика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17451" y="620691"/>
            <a:ext cx="1383153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Культура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20433" y="599824"/>
            <a:ext cx="1489070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</a:rPr>
              <a:t>Образование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7815" y="2300112"/>
            <a:ext cx="1800200" cy="55399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7030A0"/>
                </a:solidFill>
              </a:rPr>
              <a:t>Физическая культура и спорт</a:t>
            </a:r>
            <a:endParaRPr lang="ru-RU" sz="15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2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00034" y="214290"/>
            <a:ext cx="7960398" cy="57150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R="52705" algn="ctr">
              <a:lnSpc>
                <a:spcPct val="100000"/>
              </a:lnSpc>
              <a:spcBef>
                <a:spcPts val="100"/>
              </a:spcBef>
            </a:pPr>
            <a:r>
              <a:rPr lang="ru-RU" sz="2200" b="1" spc="-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200" b="1" spc="-1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расходах </a:t>
            </a:r>
            <a:r>
              <a:rPr lang="ru-RU" sz="2200" b="1" spc="-1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районного </a:t>
            </a:r>
            <a:r>
              <a:rPr lang="ru-RU" sz="2200" b="1" spc="-1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бюджета</a:t>
            </a:r>
            <a:r>
              <a:rPr lang="ru-RU" sz="2200" b="1" spc="-4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R="66675" algn="ctr">
              <a:lnSpc>
                <a:spcPts val="2290"/>
              </a:lnSpc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разделам и </a:t>
            </a:r>
            <a:r>
              <a:rPr lang="ru-RU" sz="2200" b="1" spc="-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подразделам </a:t>
            </a:r>
            <a:r>
              <a:rPr lang="ru-RU" sz="2200" b="1" spc="-1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бюджетной</a:t>
            </a:r>
            <a:r>
              <a:rPr lang="ru-RU" sz="2200" b="1" spc="2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spc="-5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классификации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36258"/>
              </p:ext>
            </p:extLst>
          </p:nvPr>
        </p:nvGraphicFramePr>
        <p:xfrm>
          <a:off x="179513" y="1165009"/>
          <a:ext cx="8640959" cy="539833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88432"/>
                <a:gridCol w="792087"/>
                <a:gridCol w="864096"/>
                <a:gridCol w="792088"/>
                <a:gridCol w="720080"/>
                <a:gridCol w="792088"/>
                <a:gridCol w="792088"/>
              </a:tblGrid>
              <a:tr h="751823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 (отчет)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66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42 394,3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44 174,3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46 690,0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43 890,9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43 991,5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28103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439,4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439,4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024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19373,6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21963,1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20747,0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20367,0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20367,0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6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Судебная система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79,7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3932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9494,9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9138,6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10298,5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10118,0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6685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Резервные фонды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741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13053,2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11980,8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14542,2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12353,9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12453,9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4294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1 182,6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1 293,9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1 256,3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1 275,4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1 320,8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54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Мобилизационная и вневойсковая подготовка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1182,6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1293,0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1256,3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1275,4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1320,8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471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200" b="1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2 913,4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3 754,2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3 981,3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3 772,1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3 772,1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399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2913,4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3754,2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3981,3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3772,1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3772,1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786710" y="857232"/>
            <a:ext cx="1137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052393"/>
              </p:ext>
            </p:extLst>
          </p:nvPr>
        </p:nvGraphicFramePr>
        <p:xfrm>
          <a:off x="251521" y="188640"/>
          <a:ext cx="8496943" cy="6433201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888431"/>
                <a:gridCol w="851403"/>
                <a:gridCol w="796718"/>
                <a:gridCol w="728143"/>
                <a:gridCol w="720080"/>
                <a:gridCol w="720080"/>
                <a:gridCol w="792088"/>
              </a:tblGrid>
              <a:tr h="1008112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 (отчет)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925,8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17 694,1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23 939,2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15 617,3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16 556,8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Водное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734,1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2370,6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19949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 и рыболовство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9995,1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7710,8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11682,5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151,5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9977,5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10661,9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Транспорт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8004,0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2540,1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4133,8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445,8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6766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Связь и информатика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383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Общеэкономические вопросы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027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национальной экономики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6878,4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5072,6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5284,9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4529,9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4529,9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31 052,4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20 816,6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82 878,1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4 раза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16 515,0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3 514,0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32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71,8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Коммунальное хозяйство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29314,2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17361,7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78880,4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4,5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16389,2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3460,0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4586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1427,2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3454,9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3825,9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189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жилищно-коммунального хозяйства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99,0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2814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4 090,0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3 975,5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4 432,3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111,5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4 432,3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4 432,3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490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Экологический контроль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744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объектов растительного и животного мира и среды их обитания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4005,0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3930,5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4387,3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4387,3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4387,3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368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охраны окружающей среды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004718"/>
              </p:ext>
            </p:extLst>
          </p:nvPr>
        </p:nvGraphicFramePr>
        <p:xfrm>
          <a:off x="179511" y="188640"/>
          <a:ext cx="8568953" cy="647001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312369"/>
                <a:gridCol w="936103"/>
                <a:gridCol w="864097"/>
                <a:gridCol w="864096"/>
                <a:gridCol w="864096"/>
                <a:gridCol w="864096"/>
                <a:gridCol w="864096"/>
              </a:tblGrid>
              <a:tr h="1154476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 (отчет)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328 111,0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334 778,8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357 016,7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371 891,0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486 541,8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Дошкольное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85180,1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90899,3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94300,0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93054,7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93054,7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Общее образование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188535,7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188042,1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198876,3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217174,5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330868,5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Дополнительное образование детей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21600,6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22267,6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25259,9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25259,9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25259,9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098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Молодежная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политика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1733,5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2060,7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2090,1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31061,1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31509,1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36490,4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115,8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35268,6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35268,6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167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48 260,4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57 590,7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62 078,3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62 413,3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62 413,3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44390,9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54232,7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41170,4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75,9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41521,3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41522,3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культуры, кинематографии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3869,5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3358,0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20907,9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6,2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20892,0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20891,0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28 927,4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18 896,2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35 658,0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188,7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31 025,3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33 826,0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747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Пенсионное обеспечение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5503,3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5860,4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6253,7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106,7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6253,7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6253,7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40701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Социальное обеспечение населения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1920,8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2432,2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6666,1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2,7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8333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семьи и детства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19866,3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9891,6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21327,2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2,2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24493,4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26604,2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83332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социальной политики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1637,0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712,0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1411,0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2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181,1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871,0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7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035944"/>
              </p:ext>
            </p:extLst>
          </p:nvPr>
        </p:nvGraphicFramePr>
        <p:xfrm>
          <a:off x="179512" y="188640"/>
          <a:ext cx="8640960" cy="65042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456384"/>
                <a:gridCol w="864096"/>
                <a:gridCol w="936104"/>
                <a:gridCol w="864096"/>
                <a:gridCol w="792088"/>
                <a:gridCol w="792088"/>
                <a:gridCol w="936104"/>
              </a:tblGrid>
              <a:tr h="1154476">
                <a:tc>
                  <a:txBody>
                    <a:bodyPr/>
                    <a:lstStyle/>
                    <a:p>
                      <a:pPr marL="0" indent="0"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 год (отчет)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год (первонач. план)</a:t>
                      </a:r>
                      <a:endParaRPr lang="ru-RU" sz="1200" b="0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 к </a:t>
                      </a:r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lang="ru-RU" sz="120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5,4 раза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Массовый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808,1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650,0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В 5,4 раза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2 828,4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3 028,0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3 247,7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2 236,4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2 236,4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98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latin typeface="Times New Roman" pitchFamily="18" charset="0"/>
                          <a:cs typeface="Times New Roman" pitchFamily="18" charset="0"/>
                        </a:rPr>
                        <a:t>Телевидение и радиовещание</a:t>
                      </a:r>
                      <a:endParaRPr lang="ru-RU" sz="1200" b="0" i="0" u="none" strike="noStrike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250,7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319,3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323,7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101,4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Периодическая печать и издательства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1733,7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2048,7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2732,0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2052,0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2052,0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средств массовой информации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844,0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660,0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192,0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29,1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184,4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184,4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6700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48 398,1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56 367,6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52 114,0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51 040,1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51 438,3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Дотации на выравнивание бюджетной обеспеченности субъектов Российской </a:t>
                      </a:r>
                      <a:r>
                        <a:rPr lang="ru-RU" sz="120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   </a:t>
                      </a:r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 муниципальных образований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39142,1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44124,2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50143,0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113,6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49152,2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50737,4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4031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Прочие межбюджетные трансферты общего характера 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9256,0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12243,4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1971,0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16,1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1887,9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700,9</a:t>
                      </a:r>
                      <a:endParaRPr lang="ru-RU" sz="12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bg1"/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Здравоохранение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37,5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02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130,3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2,3</a:t>
                      </a: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Условно  утверждаемые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расходы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7 855,4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16 649,3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5278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ВСЕГО</a:t>
                      </a:r>
                      <a:endParaRPr lang="ru-RU" sz="18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564 929,9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562 493,1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673 946,2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611 966,8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726 793,4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0" marR="5310" marT="531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188640"/>
            <a:ext cx="7488832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  И   НЕПРОГРАММНЫЕ   РАСХОДЫ РАЙОННОГО   БЮДЖЕТА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800499505"/>
              </p:ext>
            </p:extLst>
          </p:nvPr>
        </p:nvGraphicFramePr>
        <p:xfrm>
          <a:off x="611560" y="2704277"/>
          <a:ext cx="3024336" cy="2468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511101266"/>
              </p:ext>
            </p:extLst>
          </p:nvPr>
        </p:nvGraphicFramePr>
        <p:xfrm>
          <a:off x="3707904" y="2704277"/>
          <a:ext cx="3024336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81829846"/>
              </p:ext>
            </p:extLst>
          </p:nvPr>
        </p:nvGraphicFramePr>
        <p:xfrm>
          <a:off x="6467048" y="2704277"/>
          <a:ext cx="2189132" cy="219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980728"/>
            <a:ext cx="820891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распределены исходя из необходимости достижения запланированных индикаторов и конечных результатов по муниципальным программам Воскресенского района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 2019 году по 19 муниципальным программам)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Непрограммые расходы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не вошедшие в мероприятия муниципальных программ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4869160"/>
            <a:ext cx="2736304" cy="1532334"/>
          </a:xfrm>
          <a:prstGeom prst="roundRect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2019 год- 673,9 млн.рублей: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635,4 млн.рублей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38,5 млн.рублей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27884" y="4853064"/>
            <a:ext cx="2520280" cy="17706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2020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- 604,1 млн.рублей: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567,9 млн.рублей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36,2 млн.рублей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4869160"/>
            <a:ext cx="2592288" cy="1770698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 на 2021 год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(без условно утвержденных)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- 710,1 млн.рублей: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программные расходы – 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673,8 млн.рублей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–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36,3 млн.рублей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82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8208912" cy="851297"/>
          </a:xfrm>
          <a:prstGeom prst="roundRect">
            <a:avLst/>
          </a:prstGeom>
          <a:solidFill>
            <a:srgbClr val="E7D5EF"/>
          </a:solidFill>
          <a:ln w="28575">
            <a:solidFill>
              <a:srgbClr val="7030A0"/>
            </a:solidFill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муниципальные программы будут финансироваться</a:t>
            </a:r>
          </a:p>
          <a:p>
            <a:pPr algn="ctr"/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в 2019 году                        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тыс.рублей)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28624"/>
              </p:ext>
            </p:extLst>
          </p:nvPr>
        </p:nvGraphicFramePr>
        <p:xfrm>
          <a:off x="251520" y="1162966"/>
          <a:ext cx="8640960" cy="563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104"/>
                <a:gridCol w="7704856"/>
              </a:tblGrid>
              <a:tr h="249810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350 291,0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107 443,5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71 784,0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66 178,6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11 529,7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7 599,1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5 910,1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4 133,8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2 995,8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3078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2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096,0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662,5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535,2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424,7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занятости населения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89296">
                <a:tc>
                  <a:txBody>
                    <a:bodyPr/>
                    <a:lstStyle/>
                    <a:p>
                      <a:pPr algn="r"/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условий и охраны труда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96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Текст 4"/>
          <p:cNvSpPr txBox="1">
            <a:spLocks/>
          </p:cNvSpPr>
          <p:nvPr/>
        </p:nvSpPr>
        <p:spPr>
          <a:xfrm>
            <a:off x="714348" y="5877272"/>
            <a:ext cx="8001057" cy="704524"/>
          </a:xfrm>
          <a:prstGeom prst="rect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Сбалансированность бюджета по доходам и расходам - основополагающее требование, предъявляемое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 органам, составляющим и утверждающим бюджет</a:t>
            </a: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507157005"/>
              </p:ext>
            </p:extLst>
          </p:nvPr>
        </p:nvGraphicFramePr>
        <p:xfrm>
          <a:off x="0" y="1928813"/>
          <a:ext cx="3357563" cy="2428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half" idx="4294967295"/>
          </p:nvPr>
        </p:nvSpPr>
        <p:spPr>
          <a:xfrm>
            <a:off x="467544" y="357188"/>
            <a:ext cx="8352928" cy="1103312"/>
          </a:xfrm>
          <a:solidFill>
            <a:schemeClr val="lt1">
              <a:alpha val="44000"/>
            </a:schemeClr>
          </a:solidFill>
          <a:ln w="63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Бюджет- это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426351889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Текст 4"/>
          <p:cNvSpPr txBox="1">
            <a:spLocks/>
          </p:cNvSpPr>
          <p:nvPr/>
        </p:nvSpPr>
        <p:spPr>
          <a:xfrm>
            <a:off x="357158" y="4500570"/>
            <a:ext cx="4070826" cy="1304694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случае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превышения расходов над доходами образуется    ДЕФИЦИТ  БЮДЖЕТА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(необходимы источники покрытия дефицита, можно, например, использовать остатки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средств на начало года или привлечь  кредиты) </a:t>
            </a:r>
            <a:endParaRPr kumimoji="0" lang="ru-RU" sz="1400" b="1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004048" y="4500570"/>
            <a:ext cx="3711357" cy="1304694"/>
          </a:xfrm>
          <a:prstGeom prst="rect">
            <a:avLst/>
          </a:prstGeom>
          <a:solidFill>
            <a:schemeClr val="accent5">
              <a:lumMod val="60000"/>
              <a:lumOff val="40000"/>
              <a:alpha val="51000"/>
            </a:schemeClr>
          </a:solidFill>
          <a:ln w="63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 случае превышения доходов над расходами образуется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ПРОФИЦИТ  БЮДЖЕТА 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(можно накапливать резервы, погашать имеющиеся долги, увеличивать расходы)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lum brigh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802" y="1428736"/>
            <a:ext cx="3060564" cy="3131206"/>
          </a:xfrm>
          <a:prstGeom prst="rect">
            <a:avLst/>
          </a:prstGeom>
          <a:effectLst>
            <a:softEdge rad="127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8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2019-2021 годах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430532"/>
              </p:ext>
            </p:extLst>
          </p:nvPr>
        </p:nvGraphicFramePr>
        <p:xfrm>
          <a:off x="251519" y="1113711"/>
          <a:ext cx="8496945" cy="5603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1"/>
                <a:gridCol w="864096"/>
                <a:gridCol w="936104"/>
                <a:gridCol w="864096"/>
                <a:gridCol w="792088"/>
                <a:gridCol w="864096"/>
                <a:gridCol w="936104"/>
              </a:tblGrid>
              <a:tr h="597811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2018 году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66283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 ВСЕГО (без условно утвержденных), в том числе:</a:t>
                      </a:r>
                      <a:endParaRPr lang="ru-RU" sz="1200" b="0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564 929,9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562 493,1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673 946,2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119,8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604 111,4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3333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710 144,1</a:t>
                      </a:r>
                      <a:endParaRPr lang="ru-RU" sz="1100" b="1" dirty="0">
                        <a:solidFill>
                          <a:srgbClr val="3333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9854">
                <a:tc>
                  <a:txBody>
                    <a:bodyPr/>
                    <a:lstStyle/>
                    <a:p>
                      <a:r>
                        <a:rPr lang="ru-RU" sz="1200" b="0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 на реализацию муниципальных программ  ВСЕГО, в том числе:</a:t>
                      </a:r>
                      <a:endParaRPr lang="ru-RU" sz="1200" b="0" i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528 808,5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531 283,4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635 412,8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119,6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567 898,4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673 830,5</a:t>
                      </a:r>
                      <a:endParaRPr lang="ru-RU" sz="11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96368">
                <a:tc>
                  <a:txBody>
                    <a:bodyPr/>
                    <a:lstStyle/>
                    <a:p>
                      <a:r>
                        <a:rPr lang="ru-RU" sz="12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образования Воскресенского</a:t>
                      </a:r>
                      <a:r>
                        <a:rPr lang="ru-RU" sz="1200" b="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320 363,3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329 723,3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350 291,0</a:t>
                      </a:r>
                      <a:endParaRPr lang="ru-RU" sz="11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345 165,2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346 122,0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37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муниципальными финансами и муниципальным долгом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61 323,1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69 231,6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66 178,6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64 941,3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65 383,4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886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культуры, туризма, молодежной политики и спорта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55 841,7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64 763,6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71 784,0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71 469,0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71 569,0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98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Адресная инвестиционная программа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50 613,5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36 042,6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107 443,5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62 330,9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165 445,7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5247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агропромышленного комплекса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9 885,2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7 710,8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11 529,7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9 929,3</a:t>
                      </a:r>
                    </a:p>
                    <a:p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10 374,1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98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Информационное общество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6 884,7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6 811,6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7 599,1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111,6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6 139,9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6 139,9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985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предпринимательства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4 505,0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4 460,5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379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территории от ЧС, противодействие терроризму и экстремизму, обеспечение безопасности дорожного движения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3 024,9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3 754,2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5 910,1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157,4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4 357,8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3 772,1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4368" y="8367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9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88640"/>
            <a:ext cx="6984776" cy="8512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изменится финансирование муниципальных программ в 2019-2021 годах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35721"/>
              </p:ext>
            </p:extLst>
          </p:nvPr>
        </p:nvGraphicFramePr>
        <p:xfrm>
          <a:off x="179511" y="1113710"/>
          <a:ext cx="8568953" cy="5680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/>
                <a:gridCol w="864096"/>
                <a:gridCol w="936104"/>
                <a:gridCol w="1008112"/>
                <a:gridCol w="936104"/>
                <a:gridCol w="936104"/>
                <a:gridCol w="936104"/>
              </a:tblGrid>
              <a:tr h="5848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sz="11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программы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отчет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первонач.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к 2018 году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 </a:t>
                      </a:r>
                    </a:p>
                    <a:p>
                      <a:r>
                        <a:rPr lang="ru-RU" sz="110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2021год</a:t>
                      </a:r>
                      <a:endParaRPr lang="ru-RU" sz="1100" dirty="0">
                        <a:solidFill>
                          <a:schemeClr val="accent4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967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Управление муниципальным имуществом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2 382,6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2 597,7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2 995,8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2 524,8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2 524,8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услуг пассажирского транспорта на территории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6 480,0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2 540,1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4 133,8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445,8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581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жилищно-коммунального хозяйства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4 121,2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1 219,0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3 274,8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2,7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513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жильем молодых семей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ветеранов и инвалидов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1 365,9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612,0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1 096,0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1,8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181,1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665,9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727,8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436,4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424,7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97,3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48,2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187,8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Содействие занятости населения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314,2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395,0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200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муниципальной службы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41,6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5816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сохранности архивных фондов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535,2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5,4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поддержка семей Воскресенского района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260,5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3 раза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205,0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2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Улучшение условий и охраны труда в Воскресенском районе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84,0</a:t>
                      </a:r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884368" y="836712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6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71472" y="928670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142984"/>
            <a:ext cx="63921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19.12.2018 № 1279 «Об утверждении муниципальной программы «Развитие образования Воскресенского муниципального района Нижегородской области»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000240"/>
            <a:ext cx="66967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Обеспечение доступности качественного образования, отвечающего требованиям инновационного развития экономики района и региона, </a:t>
            </a:r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современным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потребностям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социума и каждого гражданина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51520" y="206354"/>
            <a:ext cx="8215370" cy="64294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образования Воскресенского муниципального района Нижегородской области» на 2019-2024 годы</a:t>
            </a:r>
          </a:p>
          <a:p>
            <a:pPr algn="ctr"/>
            <a:endParaRPr lang="ru-RU" sz="20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725144"/>
            <a:ext cx="4248472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2019 год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350,3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45224"/>
            <a:ext cx="4248472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2020 год 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345,2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2021 год   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346,1 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075" y="928670"/>
            <a:ext cx="2066925" cy="16362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270" y="2996952"/>
            <a:ext cx="65527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</a:t>
            </a:r>
            <a:r>
              <a:rPr lang="ru-RU" sz="14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 программы: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дошкольного возраста - 793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общеобразовательных учреждений -  1737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Обучающиеся учреждений дополнительного образования – 1181 чел.</a:t>
            </a:r>
          </a:p>
          <a:p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Работники образовательных учреждений района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71521"/>
            <a:ext cx="2915538" cy="1527770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45332"/>
            <a:ext cx="3744416" cy="2424028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3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24364"/>
              </p:ext>
            </p:extLst>
          </p:nvPr>
        </p:nvGraphicFramePr>
        <p:xfrm>
          <a:off x="179512" y="1700808"/>
          <a:ext cx="8640960" cy="4886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08112"/>
                <a:gridCol w="1296144"/>
                <a:gridCol w="1008112"/>
                <a:gridCol w="936104"/>
                <a:gridCol w="936104"/>
                <a:gridCol w="1008112"/>
              </a:tblGrid>
              <a:tr h="82652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400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320 363,3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329 723,3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350 291,0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345 165,2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346 122,0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06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общего образования"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274 269,6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281 139,0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295 506,3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105,1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292 559,1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292 559,1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51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дополнительного образования и воспитания детей и 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молодёжи и патриотическое воспитание"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16 314,4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17 275,2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18 344,3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106,2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17 337,5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18 294,3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265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системы оценки качества образования и информационной прозрачности системы образования"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507,1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640,0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657,8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102,8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657,8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657,8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401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"Социально-правовая защита детей"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400,3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449,8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455,4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303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муниципальной программы"</a:t>
                      </a:r>
                      <a:endParaRPr lang="ru-RU" sz="110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28 871,9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30 219,3</a:t>
                      </a:r>
                      <a:endParaRPr lang="ru-RU" sz="11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35 327,2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116,9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34 155,4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34 155,4</a:t>
                      </a:r>
                      <a:endParaRPr lang="ru-RU" sz="1200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88640"/>
            <a:ext cx="6480720" cy="102155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«Развитие образования Воскресенского муниципального района Нижегородской области» 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2019-2024 годы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88641"/>
            <a:ext cx="1872208" cy="1296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6216" y="1268760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7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39553" y="123644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22199"/>
            <a:ext cx="489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24.12.2018 № 1300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муниципальной программы «Развитие агропромышленного комплекса Воскресенского муниципального района Нижегородской области» 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708920"/>
            <a:ext cx="62646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Содействие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развитию агропромышленного комплекса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как одной из важных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отраслей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экономики, обеспечивающей население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продовольствием и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занятость на селе;</a:t>
            </a: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- обеспечение </a:t>
            </a:r>
            <a:r>
              <a:rPr lang="ru-RU" sz="1400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эпизоотического благополучия </a:t>
            </a:r>
            <a:endParaRPr lang="ru-RU" sz="1400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Воскресенского муниципального района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354"/>
            <a:ext cx="7128792" cy="9903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агропромышленного комплекса Воскресенского муниципального района Нижегородской области»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8024" y="4725144"/>
            <a:ext cx="4032448" cy="57606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      11,5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788024" y="5445224"/>
            <a:ext cx="4028518" cy="57606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 9,9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88024" y="6135462"/>
            <a:ext cx="3996444" cy="576064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10,4 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87" descr="2070668-photo-realistic-vector-illustration-ears-of-wheat-and-ribb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6436"/>
            <a:ext cx="1116123" cy="12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12724"/>
            <a:ext cx="2374928" cy="2070823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7778"/>
            <a:ext cx="3564394" cy="2520280"/>
          </a:xfrm>
          <a:prstGeom prst="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12724"/>
            <a:ext cx="1440160" cy="1660192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301288"/>
            <a:ext cx="1509279" cy="1296064"/>
          </a:xfrm>
          <a:prstGeom prst="rect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4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685181"/>
              </p:ext>
            </p:extLst>
          </p:nvPr>
        </p:nvGraphicFramePr>
        <p:xfrm>
          <a:off x="179512" y="2204865"/>
          <a:ext cx="8568952" cy="424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1080120"/>
                <a:gridCol w="1224136"/>
                <a:gridCol w="936104"/>
                <a:gridCol w="1008112"/>
                <a:gridCol w="936104"/>
                <a:gridCol w="936104"/>
              </a:tblGrid>
              <a:tr h="88467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59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9 885,2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7 710,8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11 529,7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149,5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9 929,3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10 374,1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093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сельского хозяйства, пищевой и перерабатывающей промышленности Воскресенского муниципального района" до 2020 года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6 629,1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4 602,9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8 381,9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182,1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6 781,5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7 226,3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8467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"Эпизоотическое благополучие Воскресенского муниципального района Нижегородской области" до 2020 года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78,1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976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Программы"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3 256,1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3 029,8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101,4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3 072,4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0375" y="476672"/>
            <a:ext cx="5047729" cy="163449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«Развитие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агропромышленного комплекса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Воскресенского муниципального района Нижегородской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области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»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 2019-2024 годы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2360" y="178762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C:\Users\%D0%9C%D0%BE%D1%80%D0%BE%D0%B7%D0%BE%D0%B2%D0%B0\Desktop\i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160471"/>
            <a:ext cx="2736305" cy="182981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21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6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 descr="деньги в дол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4" b="12181"/>
          <a:stretch>
            <a:fillRect/>
          </a:stretch>
        </p:blipFill>
        <p:spPr bwMode="auto">
          <a:xfrm flipH="1">
            <a:off x="6156176" y="1667335"/>
            <a:ext cx="2736304" cy="22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7544" y="928670"/>
            <a:ext cx="13385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8050" y="1556792"/>
            <a:ext cx="59601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20.12.2018 № 1287 «Об утверждении муниципальной программы «Управление муниципальными финансами и муниципальным долгом Воскресенского муниципального района Нижегородской области» 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2019-2024 годы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050" y="2699061"/>
            <a:ext cx="5888126" cy="164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Times New Roman"/>
                <a:ea typeface="Calibri"/>
                <a:cs typeface="Times New Roman"/>
              </a:rPr>
              <a:t>Обеспечение сбалансированности и устойчивости бюджета Воскресенского муниципального района, повышение эффективности и качества управления муниципальными финансами Воскресенского муниципального района.</a:t>
            </a:r>
            <a:endParaRPr lang="ru-RU" sz="1100" dirty="0"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9512" y="206354"/>
            <a:ext cx="8287378" cy="109164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«Управление муниципальными финансами и муниципальным долгом Воскресенского муниципального района Нижегородской области» на 2019-2024 годы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 rot="10800000" flipV="1">
            <a:off x="4499992" y="4149080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725144"/>
            <a:ext cx="4248472" cy="57606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      66,2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45224"/>
            <a:ext cx="4248472" cy="57606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 64,9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 65,4  млн. рублей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032447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400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5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4464"/>
            <a:ext cx="2664295" cy="13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979569"/>
              </p:ext>
            </p:extLst>
          </p:nvPr>
        </p:nvGraphicFramePr>
        <p:xfrm>
          <a:off x="179512" y="1916832"/>
          <a:ext cx="8784976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008112"/>
                <a:gridCol w="1152128"/>
                <a:gridCol w="1080120"/>
                <a:gridCol w="1008112"/>
                <a:gridCol w="1080120"/>
                <a:gridCol w="1080120"/>
              </a:tblGrid>
              <a:tr h="87331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7682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61 323,1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69 231,6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66 178,6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95,6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64 941,3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1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65 383,4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733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"Организация и совершенствование бюджетного процесса Воскресенского муниципального района"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2 247,5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2 431,5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2 509,8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2 507,8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2 506,3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09163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сбалансированности бюджетов поселений, входящих в состав Воскресенского муниципального района"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49 580,7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57 661,5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53 370,3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92,6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52 315,5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52 759,1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5802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муниципальной программы"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9 494,9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9 138,6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10 298,5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112,7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10 118,0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10 118,0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88640"/>
            <a:ext cx="612068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«Управление муниципальными финансами и муниципальным долгом Воскресенского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муниципального района Нижегородской области» 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2019-2024 годы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216" y="12687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47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9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332656"/>
            <a:ext cx="6840760" cy="181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Финансовая помощь бюджетам поселений на исполнение собственных полномочий </a:t>
            </a:r>
            <a:endParaRPr lang="ru-RU" sz="2400" dirty="0">
              <a:solidFill>
                <a:srgbClr val="7030A0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(в рамках муниципальной программы "Управление муниципальными финансами и муниципальным долгом Воскресенского муниципального района Нижегородской области" на </a:t>
            </a:r>
            <a:r>
              <a:rPr lang="ru-RU" sz="1400" b="1" dirty="0" smtClean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2019-2024 </a:t>
            </a:r>
            <a:r>
              <a:rPr lang="ru-RU" sz="14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годы)</a:t>
            </a:r>
            <a:endParaRPr lang="ru-RU" sz="14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2348880"/>
            <a:ext cx="82809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финансовой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1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году-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52114,0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	В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51040,1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	В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51438,3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71816525"/>
              </p:ext>
            </p:extLst>
          </p:nvPr>
        </p:nvGraphicFramePr>
        <p:xfrm>
          <a:off x="683568" y="3210654"/>
          <a:ext cx="2520280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331677122"/>
              </p:ext>
            </p:extLst>
          </p:nvPr>
        </p:nvGraphicFramePr>
        <p:xfrm>
          <a:off x="3131840" y="3210654"/>
          <a:ext cx="3096344" cy="2234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4232132243"/>
              </p:ext>
            </p:extLst>
          </p:nvPr>
        </p:nvGraphicFramePr>
        <p:xfrm>
          <a:off x="6084168" y="3210654"/>
          <a:ext cx="2664296" cy="2250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287561" y="4419818"/>
            <a:ext cx="150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50 143,0 (96,2%)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71600" y="5778842"/>
            <a:ext cx="3096344" cy="817245"/>
          </a:xfrm>
          <a:prstGeom prst="roundRect">
            <a:avLst/>
          </a:prstGeom>
          <a:solidFill>
            <a:srgbClr val="97E1A3"/>
          </a:solidFill>
          <a:ln>
            <a:solidFill>
              <a:srgbClr val="7030A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обеспеченности 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55976" y="5748064"/>
            <a:ext cx="4032448" cy="817245"/>
          </a:xfrm>
          <a:prstGeom prst="roundRect">
            <a:avLst/>
          </a:prstGeom>
          <a:solidFill>
            <a:srgbClr val="E7D5EF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 на  поддержку мер по обеспечению сбалансированности бюджетов поселений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14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6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4202" y="1474911"/>
            <a:ext cx="123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4271" y="1750833"/>
            <a:ext cx="63921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 муниципального района от 20.12.2018 № 1288 «Об утверждении муниципальной программы «Развитие культуры, туризма, молодежной политики и спорта Воскресенского муниципального района Нижегородской области» на 2019-2024 годы</a:t>
            </a:r>
            <a:endParaRPr lang="ru-RU" sz="14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2629" y="2689195"/>
            <a:ext cx="4193713" cy="4345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Цели программы: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и развитие качественного дополнительного образования в сфере культуры на территории Воскресенского района;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условий и возможностей для повышения роли культуры в воспитании и просвещении населения Воскресенского района в ее лучших традициях и достижениях;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Сохранение культурного наследия района и единого культурно-информационного пространства;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Модернизация и укрепление материально – технической базы учреждений культуры и создание условий для расширения доступности услуг культуры в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районе</a:t>
            </a: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Создание системы мер по воспитанию молодого поколения в духе нравственности, приверженности интересов общества и его традиционным </a:t>
            </a: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ценностям;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Формирование туриндустрии, способствующей повышению конкурентоспособности туристского продукта района и увеличение внутреннего и въездного потока</a:t>
            </a:r>
            <a:endParaRPr lang="ru-RU" sz="1200" dirty="0">
              <a:solidFill>
                <a:schemeClr val="accent4">
                  <a:lumMod val="50000"/>
                </a:schemeClr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693"/>
            <a:ext cx="5544616" cy="12682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культуры, туризма, молодежной политики и спорта Воскресенского муниципального района Нижегородской области» 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99992" y="4228058"/>
            <a:ext cx="4320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572000" y="4725144"/>
            <a:ext cx="4248472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2019 год      71,8 млн. рублей</a:t>
            </a:r>
            <a:endParaRPr lang="ru-RU" sz="16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572000" y="5453183"/>
            <a:ext cx="4248472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2020 год       71,5 млн. рублей</a:t>
            </a:r>
            <a:endParaRPr lang="ru-RU" sz="16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572000" y="6165304"/>
            <a:ext cx="4248472" cy="5760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2021 год      71,6  млн. рублей</a:t>
            </a:r>
            <a:endParaRPr lang="ru-RU" sz="1600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95275" y="2636912"/>
            <a:ext cx="40324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rgbClr val="336600"/>
                </a:solidFill>
                <a:latin typeface="Times New Roman"/>
                <a:ea typeface="Calibri"/>
              </a:rPr>
              <a:t>В </a:t>
            </a:r>
            <a:r>
              <a:rPr lang="ru-RU" sz="1300" b="1" dirty="0" smtClean="0">
                <a:solidFill>
                  <a:srgbClr val="336600"/>
                </a:solidFill>
                <a:latin typeface="Times New Roman"/>
                <a:ea typeface="Calibri"/>
              </a:rPr>
              <a:t>2019 </a:t>
            </a:r>
            <a:r>
              <a:rPr lang="ru-RU" sz="1300" b="1" dirty="0">
                <a:solidFill>
                  <a:srgbClr val="336600"/>
                </a:solidFill>
                <a:latin typeface="Times New Roman"/>
                <a:ea typeface="Calibri"/>
              </a:rPr>
              <a:t>году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в рамках подпрограммы "Развитие культуры в Воскресенском муниципальном районе" </a:t>
            </a:r>
            <a:r>
              <a:rPr lang="ru-RU" sz="1300" b="1" dirty="0">
                <a:solidFill>
                  <a:srgbClr val="336600"/>
                </a:solidFill>
                <a:latin typeface="Times New Roman"/>
                <a:ea typeface="Calibri"/>
              </a:rPr>
              <a:t>выделено средств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на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развитие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библиотечного дела-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16123,2 тыс. рублей, развитие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дополнительного образования в сфере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культуры-9055,7</a:t>
            </a:r>
            <a:r>
              <a:rPr lang="ru-RU" sz="1300" dirty="0" smtClean="0">
                <a:solidFill>
                  <a:srgbClr val="3366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тыс. рублей,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на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развитие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музейного дела –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14838,6 тыс. рублей,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на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развитие </a:t>
            </a:r>
            <a:r>
              <a:rPr lang="ru-RU" sz="1300" dirty="0">
                <a:solidFill>
                  <a:srgbClr val="336600"/>
                </a:solidFill>
                <a:latin typeface="Times New Roman"/>
                <a:ea typeface="Calibri"/>
              </a:rPr>
              <a:t>культурно-досуговой деятельности- </a:t>
            </a:r>
            <a:r>
              <a:rPr lang="ru-RU" sz="1300" dirty="0" smtClean="0">
                <a:solidFill>
                  <a:srgbClr val="336600"/>
                </a:solidFill>
                <a:latin typeface="Times New Roman"/>
                <a:ea typeface="Calibri"/>
              </a:rPr>
              <a:t>10108,6 тыс. рублей.</a:t>
            </a:r>
            <a:endParaRPr lang="ru-RU" sz="1300" dirty="0">
              <a:solidFill>
                <a:srgbClr val="33660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60647"/>
            <a:ext cx="1512167" cy="1214263"/>
          </a:xfrm>
          <a:prstGeom prst="rect">
            <a:avLst/>
          </a:prstGeom>
          <a:noFill/>
          <a:ln w="2857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7" y="1340768"/>
            <a:ext cx="1800200" cy="1224135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187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1\Desktop\1111\9998866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82936"/>
            <a:ext cx="4299119" cy="27864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2966463" y="1052736"/>
            <a:ext cx="3168352" cy="90934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Воскресенского муниципального района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11660" y="2530685"/>
            <a:ext cx="2376264" cy="104233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муниципального района (1)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215061" y="2420888"/>
            <a:ext cx="2160240" cy="79208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поселений (11)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03847" y="3861048"/>
            <a:ext cx="2011213" cy="8640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городского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(1):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р.п.Воскресенское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70723" y="3789040"/>
            <a:ext cx="3579035" cy="27363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Бюджеты сельских поселений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(10):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Воздвиженский,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Капустихинский,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Глуховский,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Нахратовский,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Нестиарский,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Староустинский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215061" y="1962076"/>
            <a:ext cx="437059" cy="4588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>
            <a:off x="3293858" y="1962076"/>
            <a:ext cx="594066" cy="5686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10" idx="2"/>
          </p:cNvCxnSpPr>
          <p:nvPr/>
        </p:nvCxnSpPr>
        <p:spPr>
          <a:xfrm flipH="1">
            <a:off x="4550639" y="3212976"/>
            <a:ext cx="174454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0" idx="2"/>
          </p:cNvCxnSpPr>
          <p:nvPr/>
        </p:nvCxnSpPr>
        <p:spPr>
          <a:xfrm>
            <a:off x="6295181" y="3212976"/>
            <a:ext cx="437059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1520" y="332656"/>
            <a:ext cx="8598238" cy="51077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состоит бюджетная система Воскресенского района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5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8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239273"/>
              </p:ext>
            </p:extLst>
          </p:nvPr>
        </p:nvGraphicFramePr>
        <p:xfrm>
          <a:off x="251520" y="1591925"/>
          <a:ext cx="8496944" cy="2679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080120"/>
                <a:gridCol w="1008112"/>
                <a:gridCol w="1008112"/>
                <a:gridCol w="1008112"/>
                <a:gridCol w="1008112"/>
                <a:gridCol w="1008112"/>
              </a:tblGrid>
              <a:tr h="61293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 год (отчет)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 (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первонач. план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 к </a:t>
                      </a: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 году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</a:t>
                      </a:r>
                      <a:r>
                        <a:rPr lang="ru-RU" sz="12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63885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Общие расходы на реализацию программы </a:t>
                      </a: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b="1" dirty="0">
                          <a:solidFill>
                            <a:srgbClr val="3333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том числе на подпрограммы</a:t>
                      </a:r>
                      <a:endParaRPr lang="ru-RU" sz="1100" dirty="0">
                        <a:solidFill>
                          <a:srgbClr val="3333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55 841,7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64 763,8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71 784,0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110,8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71 469,0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3333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71 569,0</a:t>
                      </a:r>
                      <a:endParaRPr lang="ru-RU" sz="1200" b="1" dirty="0">
                        <a:solidFill>
                          <a:srgbClr val="3333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653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культуры в Воскресенском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районе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51 217,1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61 235,8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50 126,1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81,9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50 577,0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50 578,0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"Развитие молодёжной политики </a:t>
                      </a: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Воскресенском районе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755,1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170,0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750,0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4,4 раза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6892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"Обеспечение реализации муниципальной программы"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3 869,5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3 358,0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20 907,9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 6 раз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20 892,0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20 891,0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188640"/>
            <a:ext cx="6120680" cy="13280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«Развитие культуры, туризма, молодежной политики и спорта Воскресенского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муниципального района Нижегородской области» на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2019-2024 годы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64288" y="980728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(тыс.рублей)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791" y="5157194"/>
            <a:ext cx="240146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57193"/>
            <a:ext cx="2082406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3" b="11108"/>
          <a:stretch/>
        </p:blipFill>
        <p:spPr bwMode="auto">
          <a:xfrm>
            <a:off x="251520" y="5157192"/>
            <a:ext cx="2232248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157193"/>
            <a:ext cx="2160240" cy="15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365104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Перераспределение расходов  между подпрограммами в 2019 году связано с тем, что в течении 2018 года вспомогательный персонал  выведен из учреждений культуры в административно-хозяйственную группу при отделе культуры, молодежной политики и спорта администрации района в целях оптимизации расходов районного бюджета.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Морозова\Desktop\Бюджет для граждан\БГР фото\db10fad644fb61e1646a11a427ec1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194421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44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 rot="10800000" flipV="1">
            <a:off x="539553" y="1236447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Утверждена</a:t>
            </a:r>
            <a:r>
              <a:rPr lang="en-US" sz="1400" b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1522199"/>
            <a:ext cx="48965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Постановлением администрации Воскресенского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 от 21.12.2018 № 1294</a:t>
            </a:r>
          </a:p>
          <a:p>
            <a:pPr algn="just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«Об утверждении муниципальной программы «Адресная инвестиционная программа Воскресенского муниципального района Нижегородской области» </a:t>
            </a:r>
            <a:r>
              <a:rPr lang="ru-RU" sz="140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2019-2024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691751"/>
            <a:ext cx="53285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400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Цель программы:</a:t>
            </a: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Развитие социальной и инженерной инфраструктуры </a:t>
            </a:r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населённых</a:t>
            </a:r>
          </a:p>
          <a:p>
            <a:pPr algn="just"/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пунктов </a:t>
            </a:r>
            <a:r>
              <a:rPr lang="ru-RU" sz="1400" dirty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для повышения качества жизни населения </a:t>
            </a:r>
            <a:r>
              <a:rPr lang="ru-RU" sz="1400" dirty="0" smtClean="0">
                <a:solidFill>
                  <a:srgbClr val="333300"/>
                </a:solidFill>
                <a:latin typeface="Times New Roman"/>
                <a:ea typeface="Calibri"/>
                <a:cs typeface="Times New Roman"/>
              </a:rPr>
              <a:t>   Воскресенского района</a:t>
            </a:r>
            <a:endParaRPr lang="ru-RU" sz="1100" dirty="0">
              <a:solidFill>
                <a:srgbClr val="333300"/>
              </a:solidFill>
              <a:latin typeface="Calibri"/>
              <a:ea typeface="Calibri"/>
              <a:cs typeface="Times New Roman"/>
            </a:endParaRPr>
          </a:p>
          <a:p>
            <a:endParaRPr lang="ru-RU" sz="1400" b="1" u="sng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528" y="206354"/>
            <a:ext cx="7128792" cy="9903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 на 2019-2024 годы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40492" y="4228058"/>
            <a:ext cx="41879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Запланировано средств по программе: </a:t>
            </a:r>
            <a:endParaRPr lang="ru-RU" u="sng" dirty="0">
              <a:solidFill>
                <a:srgbClr val="3366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76056" y="4725144"/>
            <a:ext cx="3744416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2019 год      107,4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076056" y="5445224"/>
            <a:ext cx="3740486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       62,3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5076056" y="6135462"/>
            <a:ext cx="3708412" cy="57606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год     165,4  млн. рублей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445224"/>
            <a:ext cx="2088233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44" y="3842462"/>
            <a:ext cx="2025757" cy="145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522198"/>
            <a:ext cx="3236430" cy="25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052" y="3880395"/>
            <a:ext cx="2156724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3" y="5415857"/>
            <a:ext cx="2088232" cy="128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61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8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06354"/>
            <a:ext cx="5832648" cy="12064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2019-2024 годы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1484784"/>
            <a:ext cx="82459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расходов по программе в 2019 году: </a:t>
            </a:r>
          </a:p>
          <a:p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R"/>
            </a:pP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государственных обязательств по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обеспечению</a:t>
            </a:r>
          </a:p>
          <a:p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жильём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граждан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установленных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законодатель-</a:t>
            </a:r>
          </a:p>
          <a:p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ством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 в сумме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24 603,7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расходы на обеспечение жильем отдельных категорий граждан, установленных Федеральным законом от 12 января 1995 года N 5-ФЗ "О ветеранах", в соответствии с Указом Президента Российской Федерации от 7 мая 2008 года N 714 "Об обеспечении жильем ветеранов Великой Отечественной войны 1941 - 1945 годов" за счёт средств федерального бюджета в сумме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5 606,5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расходы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детей-сирот и детей, оставшихся без попечения родителей, лиц из числа детей-сирот и детей, оставшихся без попечения родителей, жилыми помещениями:</a:t>
            </a:r>
          </a:p>
          <a:p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-за счет средств федерального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2 957,9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рублей;</a:t>
            </a: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за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областного бюджета 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16 039,3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рублей.</a:t>
            </a:r>
          </a:p>
          <a:p>
            <a:pPr marL="285750" indent="-285750">
              <a:buFontTx/>
              <a:buChar char="-"/>
            </a:pPr>
            <a:endParaRPr lang="ru-RU" sz="1400" dirty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1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объектов газоснабжения и разработку ПИР в сумме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20 192,4 тыс. рублей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числе: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 г</a:t>
            </a:r>
            <a:r>
              <a:rPr lang="ru-RU" sz="1400" dirty="0" smtClean="0">
                <a:latin typeface="Times New Roman"/>
                <a:ea typeface="Times New Roman"/>
              </a:rPr>
              <a:t>азификацию </a:t>
            </a:r>
            <a:r>
              <a:rPr lang="ru-RU" sz="1400" dirty="0">
                <a:latin typeface="Times New Roman"/>
                <a:ea typeface="Times New Roman"/>
              </a:rPr>
              <a:t>МОУ ДО Центр культуры "Китеж" и МКУК" Историко-культурный и природно-ландшафтный музей-заповедник "Град </a:t>
            </a:r>
            <a:r>
              <a:rPr lang="ru-RU" sz="1400" dirty="0" smtClean="0">
                <a:latin typeface="Times New Roman"/>
                <a:ea typeface="Times New Roman"/>
              </a:rPr>
              <a:t>Китеж» с.Владимирское  - </a:t>
            </a:r>
            <a:r>
              <a:rPr lang="ru-RU" sz="1400" b="1" dirty="0" smtClean="0">
                <a:latin typeface="Times New Roman"/>
                <a:ea typeface="Times New Roman"/>
              </a:rPr>
              <a:t>535,0</a:t>
            </a:r>
            <a:r>
              <a:rPr lang="ru-RU" sz="1400" dirty="0" smtClean="0">
                <a:latin typeface="Times New Roman"/>
                <a:ea typeface="Times New Roman"/>
              </a:rPr>
              <a:t> тыс.рублей;</a:t>
            </a:r>
            <a:endParaRPr lang="ru-RU" sz="1400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</a:t>
            </a:r>
            <a:r>
              <a:rPr lang="ru-RU" sz="1400" dirty="0" smtClean="0">
                <a:latin typeface="Times New Roman"/>
                <a:ea typeface="Times New Roman"/>
              </a:rPr>
              <a:t>аспределительные </a:t>
            </a:r>
            <a:r>
              <a:rPr lang="ru-RU" sz="1400" dirty="0">
                <a:latin typeface="Times New Roman"/>
                <a:ea typeface="Times New Roman"/>
              </a:rPr>
              <a:t>газопроводы высокого и низкого давления по ул.Горохова, Марунова, Родионова дома с 33-41 и ул. Дорожная д. 12,13 мкр. «Северо-Западный» </a:t>
            </a:r>
            <a:r>
              <a:rPr lang="ru-RU" sz="1400" dirty="0" smtClean="0">
                <a:latin typeface="Times New Roman"/>
                <a:ea typeface="Times New Roman"/>
              </a:rPr>
              <a:t>р.п.Воскресенское – </a:t>
            </a:r>
            <a:r>
              <a:rPr lang="ru-RU" sz="1400" b="1" dirty="0" smtClean="0">
                <a:latin typeface="Times New Roman"/>
                <a:ea typeface="Times New Roman"/>
              </a:rPr>
              <a:t>540,0</a:t>
            </a:r>
            <a:r>
              <a:rPr lang="ru-RU" sz="1400" dirty="0" smtClean="0">
                <a:latin typeface="Times New Roman"/>
                <a:ea typeface="Times New Roman"/>
              </a:rPr>
              <a:t> тыс.рублей;</a:t>
            </a:r>
            <a:endParaRPr lang="ru-RU" sz="14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</a:t>
            </a:r>
            <a:r>
              <a:rPr lang="ru-RU" sz="1400" dirty="0" smtClean="0">
                <a:latin typeface="Times New Roman"/>
                <a:ea typeface="Times New Roman"/>
              </a:rPr>
              <a:t>аспределительные </a:t>
            </a:r>
            <a:r>
              <a:rPr lang="ru-RU" sz="1400" dirty="0">
                <a:latin typeface="Times New Roman"/>
                <a:ea typeface="Times New Roman"/>
              </a:rPr>
              <a:t>газопроводы низкого давления к жилым домам  </a:t>
            </a:r>
            <a:r>
              <a:rPr lang="ru-RU" sz="1400" dirty="0" smtClean="0">
                <a:latin typeface="Times New Roman"/>
                <a:ea typeface="Times New Roman"/>
              </a:rPr>
              <a:t>п.Калиниха, газопроводы-вводы </a:t>
            </a:r>
            <a:r>
              <a:rPr lang="ru-RU" sz="1400" dirty="0">
                <a:latin typeface="Times New Roman"/>
                <a:ea typeface="Times New Roman"/>
              </a:rPr>
              <a:t>к жилым домам (строительство и ПИР</a:t>
            </a:r>
            <a:r>
              <a:rPr lang="ru-RU" sz="1400" dirty="0" smtClean="0">
                <a:latin typeface="Times New Roman"/>
                <a:ea typeface="Times New Roman"/>
              </a:rPr>
              <a:t>) – </a:t>
            </a:r>
            <a:r>
              <a:rPr lang="ru-RU" sz="1400" b="1" dirty="0" smtClean="0">
                <a:latin typeface="Times New Roman"/>
                <a:ea typeface="Times New Roman"/>
              </a:rPr>
              <a:t>1 500,0 </a:t>
            </a:r>
            <a:r>
              <a:rPr lang="ru-RU" sz="1400" dirty="0" smtClean="0">
                <a:latin typeface="Times New Roman"/>
                <a:ea typeface="Times New Roman"/>
              </a:rPr>
              <a:t>тыс.рублей;</a:t>
            </a:r>
          </a:p>
          <a:p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-на газификацию МОУ Владимирская средняя школа и МКДОУ Владимирский детский сад «Ручеек» – </a:t>
            </a: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600,0</a:t>
            </a:r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Times New Roman"/>
                <a:cs typeface="Times New Roman" panose="02020603050405020304" pitchFamily="18" charset="0"/>
              </a:rPr>
              <a:t> тыс.рублей;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4463"/>
            <a:ext cx="2736304" cy="1988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8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06354"/>
            <a:ext cx="5832648" cy="120642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2019-2024 годы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628800"/>
            <a:ext cx="83529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>
                <a:latin typeface="Times New Roman"/>
                <a:ea typeface="Times New Roman"/>
              </a:rPr>
              <a:t>распределительный газопровод среднего и низкого давления и газопроводы-вводы к жилым домам по улицам Пролетарская, Коммунистическая, распределительный газопровод низкого давления и газопроводы-вводы к жилым домам по улице Ленина от дома 115 до дома 227 и от дома 4 до дома 230, по улицам Набережная, ул.Сверлова,переулок Транспортный, переулок Сплавной, ул.Комсомольская, ул.Пушкина</a:t>
            </a:r>
            <a:r>
              <a:rPr lang="ru-RU" sz="1400" dirty="0" smtClean="0">
                <a:latin typeface="Times New Roman"/>
                <a:ea typeface="Times New Roman"/>
              </a:rPr>
              <a:t>, ул.Свободы</a:t>
            </a:r>
            <a:r>
              <a:rPr lang="ru-RU" sz="1400" dirty="0">
                <a:latin typeface="Times New Roman"/>
                <a:ea typeface="Times New Roman"/>
              </a:rPr>
              <a:t>, ул.Мира в р.п.Воскресенское </a:t>
            </a:r>
            <a:r>
              <a:rPr lang="ru-RU" sz="1400" dirty="0" smtClean="0">
                <a:latin typeface="Times New Roman"/>
                <a:ea typeface="Times New Roman"/>
              </a:rPr>
              <a:t> – </a:t>
            </a:r>
            <a:r>
              <a:rPr lang="ru-RU" sz="1400" b="1" dirty="0" smtClean="0">
                <a:latin typeface="Times New Roman"/>
                <a:ea typeface="Times New Roman"/>
              </a:rPr>
              <a:t>17 017,4 </a:t>
            </a:r>
            <a:r>
              <a:rPr lang="ru-RU" sz="1400" dirty="0" smtClean="0">
                <a:latin typeface="Times New Roman"/>
                <a:ea typeface="Times New Roman"/>
              </a:rPr>
              <a:t>тыс.рублей, в том числе:</a:t>
            </a:r>
            <a:endParaRPr lang="ru-RU" sz="1400" dirty="0" smtClean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субсидии из областного бюджета – </a:t>
            </a:r>
            <a:r>
              <a:rPr lang="ru-RU" sz="1400" b="1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13 613,9 </a:t>
            </a:r>
            <a:r>
              <a:rPr lang="ru-RU" sz="1400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; </a:t>
            </a:r>
            <a:endParaRPr lang="ru-RU" sz="1400" dirty="0" smtClean="0">
              <a:solidFill>
                <a:srgbClr val="21274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r>
              <a:rPr lang="ru-RU" sz="1400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400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 местного бюджета – </a:t>
            </a:r>
            <a:r>
              <a:rPr lang="ru-RU" sz="1400" b="1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3 403,5 </a:t>
            </a:r>
            <a:r>
              <a:rPr lang="ru-RU" sz="1400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400" dirty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smtClean="0">
                <a:solidFill>
                  <a:srgbClr val="212745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</a:t>
            </a:r>
            <a:endParaRPr lang="ru-RU" sz="1400" dirty="0">
              <a:solidFill>
                <a:srgbClr val="212745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33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технического обслуживания газопроводов – </a:t>
            </a:r>
            <a:r>
              <a:rPr lang="ru-RU" sz="1400" b="1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2 960,0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 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реконструкцию хозяйственно-питьевого водопровода в с.Воздвиженское, п.Руя Воскресенского района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52 553,2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в том числе за счет:</a:t>
            </a: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федерального бюджета -  15 997,0 тыс.рублей;</a:t>
            </a: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областного бюджета – 29 245,0 тыс.рублей;</a:t>
            </a: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 местного бюджета - 7 311,2 тыс. рублей.</a:t>
            </a:r>
          </a:p>
          <a:p>
            <a:pPr marL="285750" lvl="0" indent="-285750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постановления Правительства Нижегородской области от 1 сентября 2017г. №651 "Об утверждении государственной программы 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"Формирование современной городской среды на территории Нижегородской области на 2018-2022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годы»  софинансирование </a:t>
            </a:r>
          </a:p>
          <a:p>
            <a:pPr lvl="0"/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 средств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бюджета 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  </a:t>
            </a:r>
            <a:r>
              <a:rPr lang="ru-RU" sz="1400" b="1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400,0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рублей.</a:t>
            </a:r>
          </a:p>
          <a:p>
            <a:pPr lvl="0"/>
            <a:endParaRPr lang="ru-RU" sz="14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проектирование очистных сооружений – 2 000,0 тыс.рублей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40" y="206354"/>
            <a:ext cx="2293312" cy="142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41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10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3528" y="206354"/>
            <a:ext cx="5832648" cy="13504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«Адресная инвестиционная программа Воскресенского муниципального района Нижегородской области»</a:t>
            </a:r>
          </a:p>
          <a:p>
            <a:pPr algn="ctr"/>
            <a:r>
              <a:rPr lang="ru-RU" b="1" dirty="0" smtClean="0">
                <a:ln w="10541" cmpd="sng">
                  <a:noFill/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2019-2024 годы</a:t>
            </a:r>
          </a:p>
          <a:p>
            <a:pPr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400" y="1640353"/>
            <a:ext cx="835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7) </a:t>
            </a:r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ГП «Переселение граждан из аварийного жилищного фонда на территории Нижегородской области»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расходы на софинансирование за счет средств местного бюджета составят </a:t>
            </a:r>
          </a:p>
          <a:p>
            <a:pPr lvl="0"/>
            <a:r>
              <a:rPr lang="ru-RU" sz="1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71,8 </a:t>
            </a:r>
            <a:r>
              <a:rPr lang="ru-RU" sz="1400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</a:t>
            </a:r>
            <a:r>
              <a:rPr lang="ru-RU" sz="1400" dirty="0" smtClean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400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dirty="0" smtClean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8)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предоставление социальных выплат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возмещение части процентной ставки по кредитам, полученным гражданами </a:t>
            </a:r>
            <a:r>
              <a:rPr lang="ru-RU" sz="1400" b="1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газификацию жилья -50,0 </a:t>
            </a: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тыс.рублей, в том числе за счет:</a:t>
            </a:r>
          </a:p>
          <a:p>
            <a:pPr lvl="0"/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субсидии из областного бюджета – 25,0 тыс.рублей;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srgbClr val="33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местного бюджета - 25,0 тыс.рублей.</a:t>
            </a:r>
          </a:p>
          <a:p>
            <a:pPr lvl="0"/>
            <a:endParaRPr lang="ru-RU" sz="1400" b="1" dirty="0">
              <a:solidFill>
                <a:srgbClr val="4E67C8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dirty="0" smtClean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9) На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территорий документами территориального планирования и реализации архитектурной деятельности 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- 200,0</a:t>
            </a:r>
            <a:r>
              <a:rPr lang="ru-RU" sz="1400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тыс.рублей.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084" y="157375"/>
            <a:ext cx="2171508" cy="144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3"/>
          <a:stretch/>
        </p:blipFill>
        <p:spPr bwMode="auto">
          <a:xfrm>
            <a:off x="4716017" y="4130076"/>
            <a:ext cx="3614278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29" y="4130076"/>
            <a:ext cx="3744416" cy="256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4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7162800" y="1089025"/>
            <a:ext cx="8839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рублях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66138"/>
              </p:ext>
            </p:extLst>
          </p:nvPr>
        </p:nvGraphicFramePr>
        <p:xfrm>
          <a:off x="755650" y="1417638"/>
          <a:ext cx="7931226" cy="30702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7957"/>
                <a:gridCol w="1430401"/>
                <a:gridCol w="1368152"/>
                <a:gridCol w="1297129"/>
                <a:gridCol w="1377587"/>
              </a:tblGrid>
              <a:tr h="83219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  долгового </a:t>
                      </a:r>
                      <a:r>
                        <a:rPr lang="ru-RU" sz="1200" b="1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обязательства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Величина  муниципального долга на 01.01.2019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привлечения в 2019 году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Предельный объем </a:t>
                      </a: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погашения в 2019 году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Верхний предел муниципального долга на 01.01.2020</a:t>
                      </a:r>
                      <a:r>
                        <a:rPr lang="ru-RU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1507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</a:t>
                      </a:r>
                      <a:r>
                        <a:rPr lang="ru-RU" sz="1200" b="0" i="0" u="none" strike="noStrike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кредитных организаций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ценные бумаги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кредиты, полученные от других бюджетов бюджетной системы Российской Федерации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4 300 000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lang="ru-RU" sz="120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1 000 000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3 300 000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14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Муниципальные гарантии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1 734 375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923 437,5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810 937,5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2144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объем муниципального долга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6 034 375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1 923 437,5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4 110 937,5</a:t>
                      </a:r>
                      <a:endParaRPr lang="ru-RU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72377" y="4653136"/>
            <a:ext cx="7915214" cy="1815882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Monotype Corsiva" pitchFamily="66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Предельный объем муниципального долга  Воскресенского муниципального района </a:t>
            </a:r>
          </a:p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год  утвержден в размере 24 097 309 рубля (что соответствует требованиям БК РФ)</a:t>
            </a:r>
          </a:p>
          <a:p>
            <a:pPr algn="ctr">
              <a:defRPr/>
            </a:pPr>
            <a:endParaRPr lang="ru-RU" altLang="ru-RU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предел  муниципального долга  Воскресенского муниципального района на 01.01.2020 года утвержден в размере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110 937,5 рублей, в т.ч. верхний предел долга по муниципальным гарантиям – в размере 810 937,5 рублей   (что соответствует требованиям БК РФ)</a:t>
            </a:r>
          </a:p>
          <a:p>
            <a:pPr algn="ctr">
              <a:defRPr/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расходов на обслуживание муниципального долга  в 2019 году – 4 300 рублей</a:t>
            </a:r>
            <a:endParaRPr lang="ru-RU" altLang="ru-RU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6366" y="277731"/>
            <a:ext cx="7931225" cy="810501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1pPr>
            <a:lvl2pPr marL="742950" indent="-28575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2pPr>
            <a:lvl3pPr marL="11430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3pPr>
            <a:lvl4pPr marL="16002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4pPr>
            <a:lvl5pPr marL="2057400" indent="-228600" algn="ctr" eaLnBrk="0" hangingPunct="0">
              <a:defRPr b="1">
                <a:solidFill>
                  <a:schemeClr val="tx2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муниципального долга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Воскресенского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02350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88" y="908718"/>
            <a:ext cx="3865303" cy="284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605338" y="1052513"/>
            <a:ext cx="4038600" cy="2462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Разработчиком презентации «Бюджет для граждан» является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 финансов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Воскресенского муниципального района.</a:t>
            </a:r>
          </a:p>
          <a:p>
            <a:pPr algn="just"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Основные задачи управления финансов: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на очередной финансовый год и плановый период;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исполнения бюджета;</a:t>
            </a: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финансового контроля за исполнением бюджета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49649"/>
              </p:ext>
            </p:extLst>
          </p:nvPr>
        </p:nvGraphicFramePr>
        <p:xfrm>
          <a:off x="323850" y="3759200"/>
          <a:ext cx="8437564" cy="29194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8782"/>
                <a:gridCol w="4218782"/>
              </a:tblGrid>
              <a:tr h="3708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Контактная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048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Начальник управления финансов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Мясникова  Наталия  Вячеславовна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5181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606730, Нижегородская обл.,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р.п. Воскресенское, пл.Ленина, д.1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1837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Телефон, факс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(83163) 9-22-50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0480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finance-vsk@mts-nn.ru</a:t>
                      </a:r>
                      <a:endParaRPr lang="en-US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370851">
                <a:tc>
                  <a:txBody>
                    <a:bodyPr/>
                    <a:lstStyle/>
                    <a:p>
                      <a:r>
                        <a:rPr lang="ru-RU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Информационный ресурс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http://www.voskresenskoe-adm.ru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  <a:tr h="73154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8-00 до 17-00 (Пт</a:t>
                      </a:r>
                      <a:r>
                        <a:rPr lang="en-US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до 16-00)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Перерыв на обед с 12-00 до 13-00</a:t>
                      </a:r>
                    </a:p>
                    <a:p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Выходные дни – Сб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Вс</a:t>
                      </a:r>
                      <a:r>
                        <a:rPr lang="en-US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21" marB="45721"/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2187" y="327398"/>
            <a:ext cx="8754420" cy="5760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  УПРАВЛЕНИИ ФИНАНСОВ</a:t>
            </a:r>
          </a:p>
        </p:txBody>
      </p:sp>
    </p:spTree>
    <p:extLst>
      <p:ext uri="{BB962C8B-B14F-4D97-AF65-F5344CB8AC3E}">
        <p14:creationId xmlns:p14="http://schemas.microsoft.com/office/powerpoint/2010/main" val="172679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3">
                <a:lumMod val="40000"/>
                <a:lumOff val="60000"/>
              </a:schemeClr>
            </a:gs>
            <a:gs pos="95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42187" y="1124744"/>
            <a:ext cx="8578285" cy="4891881"/>
          </a:xfrm>
          <a:ln>
            <a:noFill/>
          </a:ln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Администрация Воскресенского района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//voskresenskoe-adm.ru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Интернет портал государственных и муниципальных услуг </a:t>
            </a:r>
            <a:endParaRPr lang="en-US" sz="1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http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//gosuslugi.ru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Официальный сайт единой информационной системы в сфере закупок</a:t>
            </a:r>
          </a:p>
          <a:p>
            <a:pPr algn="just">
              <a:buNone/>
            </a:pP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http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//zakupki.gov.ru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Официальный сайт для размещения информации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государственных и муниципальных учреждениях </a:t>
            </a:r>
          </a:p>
          <a:p>
            <a:pPr algn="just"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//bus.gov.ru</a:t>
            </a:r>
            <a:endParaRPr lang="ru-RU" sz="1600" b="1" u="sng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187" y="188640"/>
            <a:ext cx="8754420" cy="864096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    МУНИЦИПАЛЬНЫЕ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ИНФОРМАЦИОННЫЕ    РЕСУРСЫ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05064"/>
            <a:ext cx="5904656" cy="265795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816424" cy="252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586337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128" y="3718320"/>
            <a:ext cx="3312368" cy="2823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85720" y="1412777"/>
            <a:ext cx="3857649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Бюджетное послание Президента Российской Федерации Федеральному Собранию</a:t>
            </a:r>
          </a:p>
          <a:p>
            <a:pPr algn="ctr"/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282" y="4365104"/>
            <a:ext cx="5715037" cy="6480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Прогноз социально - экономического развития Воскресенского  района на среднесрочный период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4282" y="2420888"/>
            <a:ext cx="5005790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</a:t>
            </a:r>
            <a:r>
              <a:rPr lang="en-US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налоговой политики Нижегородской области на 2019 год и на плановый период 2020 и 20</a:t>
            </a:r>
            <a:r>
              <a:rPr lang="en-US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 годов </a:t>
            </a:r>
          </a:p>
          <a:p>
            <a:pPr algn="ctr"/>
            <a:endParaRPr lang="ru-RU" sz="24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14282" y="5188636"/>
            <a:ext cx="5715037" cy="61662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Итоги исполнения районного бюджета за 2017 год и текущий период 2018 года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3" y="6021288"/>
            <a:ext cx="6929487" cy="648071"/>
          </a:xfrm>
          <a:prstGeom prst="roundRect">
            <a:avLst/>
          </a:prstGeom>
          <a:solidFill>
            <a:srgbClr val="FB776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 Воскресенского  района (19 программ)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85728"/>
            <a:ext cx="7358114" cy="85725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1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чем основывается составление районного  бюджета</a:t>
            </a:r>
          </a:p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4283" y="3356992"/>
            <a:ext cx="5005790" cy="792088"/>
          </a:xfrm>
          <a:prstGeom prst="roundRect">
            <a:avLst/>
          </a:prstGeom>
          <a:solidFill>
            <a:srgbClr val="FB776D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</a:t>
            </a:r>
            <a:r>
              <a:rPr lang="en-US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налоговой </a:t>
            </a:r>
            <a:endPara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политики  Воскресенского района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2019 год</a:t>
            </a:r>
          </a:p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 20</a:t>
            </a:r>
            <a:r>
              <a:rPr lang="en-US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годов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onfetti">
          <a:fgClr>
            <a:srgbClr val="66FF66"/>
          </a:fgClr>
          <a:bgClr>
            <a:srgbClr val="66FF6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одержимое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39348083"/>
              </p:ext>
            </p:extLst>
          </p:nvPr>
        </p:nvGraphicFramePr>
        <p:xfrm>
          <a:off x="5857875" y="1928813"/>
          <a:ext cx="3286125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39"/>
          <p:cNvSpPr/>
          <p:nvPr/>
        </p:nvSpPr>
        <p:spPr>
          <a:xfrm>
            <a:off x="179512" y="5661248"/>
            <a:ext cx="8750206" cy="936104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31912" y="5949280"/>
            <a:ext cx="8488560" cy="648072"/>
          </a:xfrm>
          <a:prstGeom prst="rect">
            <a:avLst/>
          </a:prstGeom>
          <a:solidFill>
            <a:srgbClr val="97E1A3"/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Утверждение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Решение о районном бюджете на очередной финансовый год и плановый период утверждается депутатами Земского собрания Воскресенского муниципального района 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bject 39"/>
          <p:cNvSpPr/>
          <p:nvPr/>
        </p:nvSpPr>
        <p:spPr>
          <a:xfrm>
            <a:off x="179512" y="3789040"/>
            <a:ext cx="8750206" cy="1440160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Ноябрь - декабрь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31912" y="4077072"/>
            <a:ext cx="8488560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Рассмотрение проекта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Проект районного бюджета со всеми необходимыми документами, предусмотренными ст.184.2 Бюджетного Кодекса РФ, администрация Воскресенского района вносит не позднее 15 ноября в Земское собрание Воскресенского муниципального района. В декабре проект районного бюджета рассматривается на публичных слушаниях и на заседаниях постоянных комиссий Земского собрания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324000"/>
            <a:ext cx="777686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ЭТАПЫ  СОСТАВЛЕНИЯ  БЮДЖЕТА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bject 39"/>
          <p:cNvSpPr/>
          <p:nvPr/>
        </p:nvSpPr>
        <p:spPr>
          <a:xfrm>
            <a:off x="179512" y="908721"/>
            <a:ext cx="8750206" cy="2448271"/>
          </a:xfrm>
          <a:prstGeom prst="rect">
            <a:avLst/>
          </a:prstGeom>
          <a:solidFill>
            <a:srgbClr val="FFFF99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dirty="0" smtClean="0"/>
              <a:t>                                              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Сентябрь - октябрь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1912" y="1196752"/>
            <a:ext cx="8488560" cy="21602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Составление проекта районного бюджета</a:t>
            </a:r>
            <a:r>
              <a:rPr lang="ru-RU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До начала составления проекта районного бюджета администрацией Воскресенского района принимается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районного бюджета, прогноза социально-экономического </a:t>
            </a:r>
          </a:p>
          <a:p>
            <a:pPr algn="ctr"/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развития района. Непосредственное составление районного бюджета осуществляет управление финансов администрации Воскресенского района. Основные параметры районного бюджета, подходы к формированию районного бюджета и межбюджетных отношений с поселениями района, составленный проект Решения о районном бюджете принимаются на заседаниях бюджетной комиссии под председательством главы администрации Воскресенского муниципального района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211960" y="3356992"/>
            <a:ext cx="484632" cy="43204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низ 22"/>
          <p:cNvSpPr/>
          <p:nvPr/>
        </p:nvSpPr>
        <p:spPr>
          <a:xfrm>
            <a:off x="4211960" y="5229200"/>
            <a:ext cx="484632" cy="432048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216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4248797"/>
              </p:ext>
            </p:extLst>
          </p:nvPr>
        </p:nvGraphicFramePr>
        <p:xfrm>
          <a:off x="395536" y="1340768"/>
          <a:ext cx="828092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611560" y="188641"/>
            <a:ext cx="7848872" cy="1152127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solidFill>
              <a:srgbClr val="0070C0"/>
            </a:solidFill>
          </a:ln>
          <a:effectLst/>
          <a:scene3d>
            <a:camera prst="orthographicFront"/>
            <a:lightRig rig="threePt" dir="t"/>
          </a:scene3d>
          <a:sp3d prstMaterial="plastic"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и налоговой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Воскресенского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</a:p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 плановый период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</a:p>
        </p:txBody>
      </p:sp>
    </p:spTree>
    <p:extLst>
      <p:ext uri="{BB962C8B-B14F-4D97-AF65-F5344CB8AC3E}">
        <p14:creationId xmlns:p14="http://schemas.microsoft.com/office/powerpoint/2010/main" val="127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E1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28596" y="332656"/>
            <a:ext cx="8072492" cy="864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3175" cmpd="sng">
                  <a:noFill/>
                  <a:prstDash val="solid"/>
                </a:ln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Из чего складываются доходы бюджета</a:t>
            </a:r>
          </a:p>
          <a:p>
            <a:pPr lvl="0" algn="ctr"/>
            <a:endParaRPr lang="ru-RU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928937"/>
            <a:ext cx="2413502" cy="3508653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налогов, установленных Налоговым кодексом РФ ( налог на доходы физических лиц; единый налог на вмененный доход; единый сельхозналог; госпошлина; имущественные налоги и др.)</a:t>
            </a:r>
            <a:endParaRPr lang="ru-RU" b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824" y="2928939"/>
            <a:ext cx="2664296" cy="3247043"/>
          </a:xfrm>
          <a:prstGeom prst="rect">
            <a:avLst/>
          </a:prstGeom>
          <a:solidFill>
            <a:srgbClr val="CCECFF"/>
          </a:solidFill>
          <a:ln w="28575">
            <a:solidFill>
              <a:srgbClr val="66FF66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пошлин и сборов, установленных  законодательством РФ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 доходы от использования муниципального имущества, плата за негативное воздействие на окружающую среду, штрафы за нарушение законодательства и др.)</a:t>
            </a:r>
            <a:endParaRPr lang="ru-RU" sz="1700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2928937"/>
            <a:ext cx="2880320" cy="3539430"/>
          </a:xfrm>
          <a:prstGeom prst="rect">
            <a:avLst/>
          </a:prstGeom>
          <a:solidFill>
            <a:srgbClr val="CCECFF"/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Поступления от других бюджетов бюджетной системы, граждан и организаций </a:t>
            </a:r>
          </a:p>
          <a:p>
            <a:pPr algn="ctr"/>
            <a:r>
              <a:rPr lang="ru-RU" sz="1700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(межбюджетные трансферты в виде дотаций,  субвенций, субсидий, поступления от юридических и физических лиц, кроме налоговых и неналоговых доходов)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9812" y="1412776"/>
            <a:ext cx="7530059" cy="126188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ДОХОДЫ  БЮДЖЕТА -  безвозмездные и безвозвратные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поступления</a:t>
            </a: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денежных средств в бюджет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4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соседними углами 11"/>
          <p:cNvSpPr/>
          <p:nvPr/>
        </p:nvSpPr>
        <p:spPr>
          <a:xfrm>
            <a:off x="395537" y="3789040"/>
            <a:ext cx="6120680" cy="2808312"/>
          </a:xfrm>
          <a:prstGeom prst="flowChartAlternateProcess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ru-RU" sz="1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5" y="1412776"/>
            <a:ext cx="2664295" cy="201622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доходы</a:t>
            </a:r>
          </a:p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физических лиц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районный бюджет и бюджеты поселений)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гл.23 Налогового кодекса РФ, ставка налога 13%, в отдельных случаях 9%, 30% и 35%</a:t>
            </a:r>
            <a:endParaRPr lang="ru-RU" sz="14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52120" y="1306488"/>
            <a:ext cx="3240360" cy="2373984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Земельный налог</a:t>
            </a:r>
          </a:p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(поступает в бюджеты поселений)</a:t>
            </a:r>
            <a:endParaRPr lang="ru-RU" sz="1400" b="1" u="sng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земельных участков.</a:t>
            </a:r>
          </a:p>
          <a:p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Ставка налога  устанавливается представительным органом поселения: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0,3%- по участкам, занятым жилищным фондом, сельскохозяйственного назначения, для личного подсобного хозяйства, дачного хозяйства;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1,5%- в отношении других участков</a:t>
            </a:r>
            <a:endParaRPr lang="ru-RU" sz="1200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7" y="3861048"/>
            <a:ext cx="6120678" cy="273630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Налог на имущество физических лиц  (поступает в бюджеты  поселений)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Исчисляется исходя из кадастровой стоимости объекта налогообложения. Ставка 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налога устанавливается представительным органом поселения: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от 0,1 %  до 0,3 % 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жилых домов, жилых помещений, гаражей;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-хозяйственных строений, площадь каждого из которых не превышает 50 кв.м.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размере 2 %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отношении: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по определенному министерством инвестиций, земельных и имущественных отношений Нижегородской области перечню объектов недвижимого имущества, в отношении которых налоговая база определяется как кадастровая стоимость в соответствии с НК РФ (административно-деловые и торговые центры, офисы, объекты общественного питания  и бытового обслуживания и др.)</a:t>
            </a:r>
          </a:p>
          <a:p>
            <a:pPr algn="just"/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- объектов, кадастровая стоимость каждого из которых превышает 300 миллионов рублей;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u="sng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0,5 % </a:t>
            </a:r>
            <a:r>
              <a:rPr lang="ru-RU" sz="1200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в отношении прочих объектов налогообложения.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7224" y="203977"/>
            <a:ext cx="7531200" cy="92869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Какие  налоги  уплачивают  жители</a:t>
            </a:r>
          </a:p>
          <a:p>
            <a:pPr algn="ctr"/>
            <a:r>
              <a:rPr lang="ru-RU" sz="2800" b="1" dirty="0" smtClean="0">
                <a:ln w="9525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  бюджет  Воскресенского  района</a:t>
            </a:r>
            <a:endParaRPr lang="ru-RU" sz="2800" b="1" dirty="0" smtClean="0">
              <a:ln w="3175" cmpd="sng">
                <a:noFill/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1412776"/>
            <a:ext cx="252028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149080"/>
            <a:ext cx="223224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21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21401</TotalTime>
  <Words>6017</Words>
  <Application>Microsoft Office PowerPoint</Application>
  <PresentationFormat>Экран (4:3)</PresentationFormat>
  <Paragraphs>1653</Paragraphs>
  <Slides>47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Лариса Михайловна</dc:creator>
  <cp:lastModifiedBy>Морозова Ирина Витальевна</cp:lastModifiedBy>
  <cp:revision>2046</cp:revision>
  <cp:lastPrinted>2019-01-16T13:21:54Z</cp:lastPrinted>
  <dcterms:created xsi:type="dcterms:W3CDTF">2013-11-18T11:27:07Z</dcterms:created>
  <dcterms:modified xsi:type="dcterms:W3CDTF">2019-01-21T12:58:11Z</dcterms:modified>
</cp:coreProperties>
</file>