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drawings/drawing11.xml" ContentType="application/vnd.openxmlformats-officedocument.drawingml.chartshapes+xml"/>
  <Override PartName="/ppt/charts/chart13.xml" ContentType="application/vnd.openxmlformats-officedocument.drawingml.chart+xml"/>
  <Override PartName="/ppt/drawings/drawing12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13.xml" ContentType="application/vnd.openxmlformats-officedocument.drawingml.chartshapes+xml"/>
  <Override PartName="/ppt/charts/chart18.xml" ContentType="application/vnd.openxmlformats-officedocument.drawingml.chart+xml"/>
  <Override PartName="/ppt/drawings/drawing14.xml" ContentType="application/vnd.openxmlformats-officedocument.drawingml.chartshapes+xml"/>
  <Override PartName="/ppt/charts/chart19.xml" ContentType="application/vnd.openxmlformats-officedocument.drawingml.chart+xml"/>
  <Override PartName="/ppt/drawings/drawing15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60"/>
  </p:notesMasterIdLst>
  <p:handoutMasterIdLst>
    <p:handoutMasterId r:id="rId61"/>
  </p:handoutMasterIdLst>
  <p:sldIdLst>
    <p:sldId id="385" r:id="rId2"/>
    <p:sldId id="434" r:id="rId3"/>
    <p:sldId id="441" r:id="rId4"/>
    <p:sldId id="442" r:id="rId5"/>
    <p:sldId id="258" r:id="rId6"/>
    <p:sldId id="417" r:id="rId7"/>
    <p:sldId id="435" r:id="rId8"/>
    <p:sldId id="443" r:id="rId9"/>
    <p:sldId id="387" r:id="rId10"/>
    <p:sldId id="444" r:id="rId11"/>
    <p:sldId id="445" r:id="rId12"/>
    <p:sldId id="438" r:id="rId13"/>
    <p:sldId id="391" r:id="rId14"/>
    <p:sldId id="446" r:id="rId15"/>
    <p:sldId id="308" r:id="rId16"/>
    <p:sldId id="447" r:id="rId17"/>
    <p:sldId id="302" r:id="rId18"/>
    <p:sldId id="270" r:id="rId19"/>
    <p:sldId id="335" r:id="rId20"/>
    <p:sldId id="361" r:id="rId21"/>
    <p:sldId id="392" r:id="rId22"/>
    <p:sldId id="364" r:id="rId23"/>
    <p:sldId id="365" r:id="rId24"/>
    <p:sldId id="439" r:id="rId25"/>
    <p:sldId id="366" r:id="rId26"/>
    <p:sldId id="437" r:id="rId27"/>
    <p:sldId id="420" r:id="rId28"/>
    <p:sldId id="393" r:id="rId29"/>
    <p:sldId id="369" r:id="rId30"/>
    <p:sldId id="394" r:id="rId31"/>
    <p:sldId id="395" r:id="rId32"/>
    <p:sldId id="396" r:id="rId33"/>
    <p:sldId id="397" r:id="rId34"/>
    <p:sldId id="451" r:id="rId35"/>
    <p:sldId id="452" r:id="rId36"/>
    <p:sldId id="399" r:id="rId37"/>
    <p:sldId id="423" r:id="rId38"/>
    <p:sldId id="400" r:id="rId39"/>
    <p:sldId id="450" r:id="rId40"/>
    <p:sldId id="422" r:id="rId41"/>
    <p:sldId id="454" r:id="rId42"/>
    <p:sldId id="428" r:id="rId43"/>
    <p:sldId id="429" r:id="rId44"/>
    <p:sldId id="464" r:id="rId45"/>
    <p:sldId id="465" r:id="rId46"/>
    <p:sldId id="455" r:id="rId47"/>
    <p:sldId id="456" r:id="rId48"/>
    <p:sldId id="457" r:id="rId49"/>
    <p:sldId id="458" r:id="rId50"/>
    <p:sldId id="459" r:id="rId51"/>
    <p:sldId id="460" r:id="rId52"/>
    <p:sldId id="461" r:id="rId53"/>
    <p:sldId id="462" r:id="rId54"/>
    <p:sldId id="463" r:id="rId55"/>
    <p:sldId id="415" r:id="rId56"/>
    <p:sldId id="414" r:id="rId57"/>
    <p:sldId id="297" r:id="rId58"/>
    <p:sldId id="466" r:id="rId5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5DF"/>
    <a:srgbClr val="800000"/>
    <a:srgbClr val="003300"/>
    <a:srgbClr val="FEFBDA"/>
    <a:srgbClr val="003399"/>
    <a:srgbClr val="EBFDFF"/>
    <a:srgbClr val="183F48"/>
    <a:srgbClr val="FFFFCC"/>
    <a:srgbClr val="384715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56" autoAdjust="0"/>
    <p:restoredTop sz="93143" autoAdjust="0"/>
  </p:normalViewPr>
  <p:slideViewPr>
    <p:cSldViewPr>
      <p:cViewPr varScale="1">
        <p:scale>
          <a:sx n="109" d="100"/>
          <a:sy n="109" d="100"/>
        </p:scale>
        <p:origin x="-1674" y="-78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\\Finupr3\&#1072;&#1088;&#1093;&#1080;&#1074;\&#1044;&#1054;&#1061;&#1054;&#1044;&#1067;%202018&#1075;\&#1050;%20&#1041;&#1070;&#1044;&#1046;&#1045;&#1058;&#1059;\&#1056;&#1040;&#1049;%20&#1073;&#1102;&#1076;&#1078;&#1077;&#1090;\&#1041;&#1102;&#1076;&#1078;&#1077;&#1090;%20&#1076;&#1083;&#1103;%20&#1075;&#1088;&#1072;&#1078;&#1076;&#1072;&#1085;\&#1050;&#1085;&#1080;&#1075;&#1072;1%20&#1082;%202017%20&#1075;&#1086;&#1076;&#1091;.xls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oleObject" Target="file:///\\Finupr3\&#1072;&#1088;&#1093;&#1080;&#1074;\&#1044;&#1054;&#1061;&#1054;&#1044;&#1067;%202018&#1075;\&#1050;%20&#1041;&#1070;&#1044;&#1046;&#1045;&#1058;&#1059;\&#1056;&#1040;&#1049;%20&#1073;&#1102;&#1076;&#1078;&#1077;&#1090;\&#1041;&#1102;&#1076;&#1078;&#1077;&#1090;%20&#1076;&#1083;&#1103;%20&#1075;&#1088;&#1072;&#1078;&#1076;&#1072;&#1085;\&#1050;&#1085;&#1080;&#1075;&#1072;1%20&#1082;%202017%20&#1075;&#1086;&#1076;&#1091;.xls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file:///\\Finupr3\&#1072;&#1088;&#1093;&#1080;&#1074;\&#1044;&#1054;&#1061;&#1054;&#1044;&#1067;%202018&#1075;\&#1050;%20&#1041;&#1070;&#1044;&#1046;&#1045;&#1058;&#1059;\&#1056;&#1040;&#1049;%20&#1073;&#1102;&#1076;&#1078;&#1077;&#1090;\&#1041;&#1102;&#1076;&#1078;&#1077;&#1090;%20&#1076;&#1083;&#1103;%20&#1075;&#1088;&#1072;&#1078;&#1076;&#1072;&#1085;\&#1050;&#1085;&#1080;&#1075;&#1072;1%20&#1082;%202017%20&#1075;&#1086;&#1076;&#1091;.xls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571741032371027E-2"/>
          <c:y val="6.0659813356663754E-2"/>
          <c:w val="0.87087270341209089"/>
          <c:h val="0.79822506561679785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690624"/>
        <c:axId val="107715200"/>
        <c:axId val="0"/>
      </c:bar3DChart>
      <c:catAx>
        <c:axId val="107690624"/>
        <c:scaling>
          <c:orientation val="minMax"/>
        </c:scaling>
        <c:delete val="1"/>
        <c:axPos val="b"/>
        <c:majorTickMark val="out"/>
        <c:minorTickMark val="none"/>
        <c:tickLblPos val="none"/>
        <c:crossAx val="107715200"/>
        <c:crosses val="autoZero"/>
        <c:auto val="1"/>
        <c:lblAlgn val="ctr"/>
        <c:lblOffset val="100"/>
        <c:noMultiLvlLbl val="0"/>
      </c:catAx>
      <c:valAx>
        <c:axId val="10771520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076906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2431933508311739"/>
          <c:y val="0.84722222222222221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1916946780964"/>
          <c:y val="0"/>
          <c:w val="0.845122392524567"/>
          <c:h val="0.94446586153964773"/>
        </c:manualLayout>
      </c:layout>
      <c:pie3DChart>
        <c:varyColors val="1"/>
        <c:ser>
          <c:idx val="0"/>
          <c:order val="0"/>
          <c:tx>
            <c:strRef>
              <c:f>'2018г'!$A$3</c:f>
              <c:strCache>
                <c:ptCount val="1"/>
              </c:strCache>
            </c:strRef>
          </c:tx>
          <c:explosion val="27"/>
          <c:dPt>
            <c:idx val="0"/>
            <c:bubble3D val="0"/>
            <c:spPr>
              <a:solidFill>
                <a:srgbClr val="7F7F7F"/>
              </a:solidFill>
            </c:spPr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latin typeface="Calibri" panose="020F0502020204030204" pitchFamily="34" charset="0"/>
                      </a:rPr>
                      <a:t>3,0</a:t>
                    </a:r>
                    <a:r>
                      <a:rPr lang="en-US" dirty="0" smtClean="0">
                        <a:latin typeface="Calibri" panose="020F0502020204030204" pitchFamily="34" charset="0"/>
                      </a:rPr>
                      <a:t>%</a:t>
                    </a:r>
                    <a:endParaRPr lang="en-US" dirty="0">
                      <a:latin typeface="Calibri" panose="020F050202020403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'2018г'!$B$2:$D$2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'2018г'!$B$3:$D$3</c:f>
              <c:numCache>
                <c:formatCode>0.0%</c:formatCode>
                <c:ptCount val="3"/>
                <c:pt idx="0">
                  <c:v>1.7999999999999999E-2</c:v>
                </c:pt>
                <c:pt idx="1">
                  <c:v>0.36000000000000032</c:v>
                </c:pt>
                <c:pt idx="2">
                  <c:v>0.62200000000000411</c:v>
                </c:pt>
              </c:numCache>
            </c:numRef>
          </c:val>
        </c:ser>
        <c:ser>
          <c:idx val="1"/>
          <c:order val="1"/>
          <c:tx>
            <c:strRef>
              <c:f>'2018г'!$A$4</c:f>
              <c:strCache>
                <c:ptCount val="1"/>
              </c:strCache>
            </c:strRef>
          </c:tx>
          <c:explosion val="25"/>
          <c:cat>
            <c:strRef>
              <c:f>'2018г'!$B$2:$D$2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'2018г'!$B$4:$D$4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'2018г'!$A$5</c:f>
              <c:strCache>
                <c:ptCount val="1"/>
              </c:strCache>
            </c:strRef>
          </c:tx>
          <c:explosion val="25"/>
          <c:cat>
            <c:strRef>
              <c:f>'2018г'!$B$2:$D$2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'2018г'!$B$5:$D$5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0861220472440974E-2"/>
          <c:y val="0.76388888888889528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5913765272201743E-2"/>
          <c:y val="0.21382648114231728"/>
          <c:w val="0.9540862347277983"/>
          <c:h val="0.77214040845191034"/>
        </c:manualLayout>
      </c:layout>
      <c:pie3DChart>
        <c:varyColors val="1"/>
        <c:ser>
          <c:idx val="0"/>
          <c:order val="0"/>
          <c:tx>
            <c:strRef>
              <c:f>'2018г'!$A$27</c:f>
              <c:strCache>
                <c:ptCount val="1"/>
              </c:strCache>
            </c:strRef>
          </c:tx>
          <c:explosion val="24"/>
          <c:dPt>
            <c:idx val="0"/>
            <c:bubble3D val="0"/>
            <c:spPr>
              <a:solidFill>
                <a:srgbClr val="7F7F7F"/>
              </a:solidFill>
            </c:spPr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cat>
            <c:strRef>
              <c:f>'2018г'!$B$26:$D$26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'2018г'!$B$27:$D$27</c:f>
              <c:numCache>
                <c:formatCode>0.0%</c:formatCode>
                <c:ptCount val="3"/>
                <c:pt idx="0">
                  <c:v>1.9000000000000135E-2</c:v>
                </c:pt>
                <c:pt idx="1">
                  <c:v>0.37800000000000206</c:v>
                </c:pt>
                <c:pt idx="2">
                  <c:v>0.60300000000000065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2.5062030144798728E-2"/>
          <c:y val="0.7927819265105864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5030444303338545E-2"/>
          <c:y val="0.35195327641425317"/>
          <c:w val="0.61915383540308899"/>
          <c:h val="0.53904530993505217"/>
        </c:manualLayout>
      </c:layout>
      <c:pie3DChart>
        <c:varyColors val="1"/>
        <c:ser>
          <c:idx val="0"/>
          <c:order val="0"/>
          <c:tx>
            <c:strRef>
              <c:f>'2018г'!$A$49</c:f>
              <c:strCache>
                <c:ptCount val="1"/>
              </c:strCache>
            </c:strRef>
          </c:tx>
          <c:explosion val="19"/>
          <c:dPt>
            <c:idx val="0"/>
            <c:bubble3D val="0"/>
            <c:spPr>
              <a:solidFill>
                <a:srgbClr val="7F7F7F"/>
              </a:solidFill>
            </c:spPr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-4.750327756038996E-2"/>
                  <c:y val="1.801802169776139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Calibri" panose="020F0502020204030204" pitchFamily="34" charset="0"/>
                      </a:rPr>
                      <a:t>3,4</a:t>
                    </a:r>
                    <a:r>
                      <a:rPr lang="en-US" dirty="0" smtClean="0">
                        <a:latin typeface="Calibri" panose="020F0502020204030204" pitchFamily="34" charset="0"/>
                      </a:rPr>
                      <a:t>%</a:t>
                    </a:r>
                    <a:endParaRPr lang="en-US" dirty="0">
                      <a:latin typeface="Calibri" panose="020F050202020403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7115055444473237"/>
                  <c:y val="5.806505897427204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Calibri" panose="020F0502020204030204" pitchFamily="34" charset="0"/>
                      </a:rPr>
                      <a:t>24,8</a:t>
                    </a:r>
                    <a:r>
                      <a:rPr lang="en-US" dirty="0" smtClean="0">
                        <a:latin typeface="Calibri" panose="020F0502020204030204" pitchFamily="34" charset="0"/>
                      </a:rPr>
                      <a:t>%</a:t>
                    </a:r>
                    <a:endParaRPr lang="en-US" dirty="0">
                      <a:latin typeface="Calibri" panose="020F050202020403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latin typeface="Calibri" panose="020F0502020204030204" pitchFamily="34" charset="0"/>
                      </a:rPr>
                      <a:t>71,8</a:t>
                    </a:r>
                    <a:r>
                      <a:rPr lang="en-US" dirty="0" smtClean="0">
                        <a:latin typeface="Calibri" panose="020F0502020204030204" pitchFamily="34" charset="0"/>
                      </a:rPr>
                      <a:t>%</a:t>
                    </a:r>
                    <a:endParaRPr lang="en-US" dirty="0">
                      <a:latin typeface="Calibri" panose="020F050202020403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'2018г'!$B$48:$D$48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'2018г'!$B$49:$D$49</c:f>
              <c:numCache>
                <c:formatCode>0.0%</c:formatCode>
                <c:ptCount val="3"/>
                <c:pt idx="0">
                  <c:v>1.9000000000000135E-2</c:v>
                </c:pt>
                <c:pt idx="1">
                  <c:v>0.37300000000000205</c:v>
                </c:pt>
                <c:pt idx="2">
                  <c:v>0.60800000000000065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152712003962176E-2"/>
          <c:y val="0.10356577567011764"/>
          <c:w val="0.72343973722545885"/>
          <c:h val="0.831465658669526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год: 562,5 млн.рублей</c:v>
                </c:pt>
              </c:strCache>
            </c:strRef>
          </c:tx>
          <c:explosion val="33"/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3"/>
            <c:bubble3D val="0"/>
            <c:spPr>
              <a:solidFill>
                <a:srgbClr val="82C836"/>
              </a:solidFill>
            </c:spPr>
          </c:dPt>
          <c:dPt>
            <c:idx val="4"/>
            <c:bubble3D val="0"/>
            <c:spPr>
              <a:solidFill>
                <a:srgbClr val="FFFF66"/>
              </a:solidFill>
            </c:spPr>
          </c:dPt>
          <c:dPt>
            <c:idx val="5"/>
            <c:bubble3D val="0"/>
            <c:spPr>
              <a:solidFill>
                <a:srgbClr val="D5ABFF"/>
              </a:solidFill>
            </c:spPr>
          </c:dPt>
          <c:cat>
            <c:strRef>
              <c:f>Лист1!$A$2:$A$11</c:f>
              <c:strCache>
                <c:ptCount val="10"/>
                <c:pt idx="0">
                  <c:v>Налог на доходы физических лиц</c:v>
                </c:pt>
                <c:pt idx="1">
                  <c:v>Доходы от уплаты акцизов</c:v>
                </c:pt>
                <c:pt idx="2">
                  <c:v>Налоги на совокупный доход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Госпошлина</c:v>
                </c:pt>
                <c:pt idx="6">
                  <c:v>Доходы от сдачи в аренду имущества и земли</c:v>
                </c:pt>
                <c:pt idx="7">
                  <c:v>Доходы от продажи имущества и земли</c:v>
                </c:pt>
                <c:pt idx="8">
                  <c:v>Штрафы</c:v>
                </c:pt>
                <c:pt idx="9">
                  <c:v>Доходы от оказания платных услуг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61</c:v>
                </c:pt>
                <c:pt idx="1">
                  <c:v>30</c:v>
                </c:pt>
                <c:pt idx="2">
                  <c:v>30</c:v>
                </c:pt>
                <c:pt idx="3">
                  <c:v>20</c:v>
                </c:pt>
                <c:pt idx="4">
                  <c:v>20</c:v>
                </c:pt>
                <c:pt idx="5">
                  <c:v>10</c:v>
                </c:pt>
                <c:pt idx="6">
                  <c:v>20</c:v>
                </c:pt>
                <c:pt idx="7">
                  <c:v>10</c:v>
                </c:pt>
                <c:pt idx="8">
                  <c:v>5</c:v>
                </c:pt>
                <c:pt idx="9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rgbClr val="FEFBDA">
            <a:alpha val="50000"/>
          </a:srgbClr>
        </a:solidFill>
      </c:spPr>
    </c:plotArea>
    <c:legend>
      <c:legendPos val="b"/>
      <c:layout>
        <c:manualLayout>
          <c:xMode val="edge"/>
          <c:yMode val="edge"/>
          <c:x val="0.75499412318672798"/>
          <c:y val="3.2820051463205088E-2"/>
          <c:w val="0.23504839026193347"/>
          <c:h val="0.96225727997754951"/>
        </c:manualLayout>
      </c:layout>
      <c:overlay val="0"/>
      <c:txPr>
        <a:bodyPr/>
        <a:lstStyle/>
        <a:p>
          <a:pPr>
            <a:defRPr sz="1200" baseline="0">
              <a:latin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2">
        <a:lumMod val="20000"/>
        <a:lumOff val="80000"/>
        <a:alpha val="7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2023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год: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997,8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млн.рублей</a:t>
            </a:r>
          </a:p>
        </c:rich>
      </c:tx>
      <c:layout>
        <c:manualLayout>
          <c:xMode val="edge"/>
          <c:yMode val="edge"/>
          <c:x val="0.15013350022375502"/>
          <c:y val="0"/>
        </c:manualLayout>
      </c:layout>
      <c:overlay val="0"/>
      <c:spPr>
        <a:solidFill>
          <a:srgbClr val="E9FBFD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455807595190716"/>
          <c:w val="0.60640964607255476"/>
          <c:h val="0.696017207070115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</c:spPr>
          </c:dPt>
          <c:dPt>
            <c:idx val="4"/>
            <c:bubble3D val="0"/>
            <c:spPr>
              <a:solidFill>
                <a:srgbClr val="FFFF66"/>
              </a:solidFill>
            </c:spPr>
          </c:dPt>
          <c:dPt>
            <c:idx val="5"/>
            <c:bubble3D val="0"/>
            <c:spPr>
              <a:solidFill>
                <a:srgbClr val="FDD7BA"/>
              </a:solidFill>
            </c:spPr>
          </c:dPt>
          <c:dLbls>
            <c:dLbl>
              <c:idx val="0"/>
              <c:layout>
                <c:manualLayout>
                  <c:x val="-1.6089074215014532E-2"/>
                  <c:y val="-1.1085935017809067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8,6%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856549687625571E-2"/>
                  <c:y val="-5.5238624772161002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7,3%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3851913650300538E-2"/>
                  <c:y val="0.10045316967943689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3,1%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8798664115202153E-2"/>
                  <c:y val="-0.20793548602866171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0,1%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5244121369692048E-2"/>
                  <c:y val="-0.2017528971087439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9,8%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1202773938928907E-2"/>
                  <c:y val="-0.2146138860554172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0,4%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0268816185532864"/>
                  <c:y val="4.7189010217220446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Calibri" panose="020F0502020204030204" pitchFamily="34" charset="0"/>
                      </a:rPr>
                      <a:t>70,1 %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sz="1400" dirty="0" smtClean="0">
                        <a:latin typeface="Calibri" panose="020F0502020204030204" pitchFamily="34" charset="0"/>
                      </a:rPr>
                      <a:t>0,6 %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Общегосударственные  вопросы</c:v>
                </c:pt>
                <c:pt idx="1">
                  <c:v>Национальная экономика</c:v>
                </c:pt>
                <c:pt idx="2">
                  <c:v>Национальная оборона</c:v>
                </c:pt>
                <c:pt idx="3">
                  <c:v>Национальная безопасность</c:v>
                </c:pt>
                <c:pt idx="4">
                  <c:v>Жилищно-коммунальное хозяйство</c:v>
                </c:pt>
                <c:pt idx="5">
                  <c:v>Средства массовой информации</c:v>
                </c:pt>
                <c:pt idx="6">
                  <c:v>Отрасли социальной сферы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25</c:v>
                </c:pt>
                <c:pt idx="1">
                  <c:v>20</c:v>
                </c:pt>
                <c:pt idx="2">
                  <c:v>10</c:v>
                </c:pt>
                <c:pt idx="3">
                  <c:v>10</c:v>
                </c:pt>
                <c:pt idx="4">
                  <c:v>25</c:v>
                </c:pt>
                <c:pt idx="5">
                  <c:v>10</c:v>
                </c:pt>
                <c:pt idx="6">
                  <c:v>60</c:v>
                </c:pt>
                <c:pt idx="7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344309355035318"/>
          <c:y val="3.3558385311282427E-2"/>
          <c:w val="0.35403088649547765"/>
          <c:h val="0.83866992190766054"/>
        </c:manualLayout>
      </c:layout>
      <c:overlay val="0"/>
      <c:txPr>
        <a:bodyPr/>
        <a:lstStyle/>
        <a:p>
          <a:pPr>
            <a:defRPr sz="1200">
              <a:latin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2024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год: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930,4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млн.рублей</a:t>
            </a:r>
          </a:p>
        </c:rich>
      </c:tx>
      <c:layout>
        <c:manualLayout>
          <c:xMode val="edge"/>
          <c:yMode val="edge"/>
          <c:x val="0.15013350022375502"/>
          <c:y val="0"/>
        </c:manualLayout>
      </c:layout>
      <c:overlay val="0"/>
      <c:spPr>
        <a:solidFill>
          <a:srgbClr val="E9FBFD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446660048525073E-3"/>
          <c:y val="0.23046328185757137"/>
          <c:w val="0.71103540284601141"/>
          <c:h val="0.754419213837351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</c:spPr>
          </c:dPt>
          <c:dPt>
            <c:idx val="4"/>
            <c:bubble3D val="0"/>
            <c:spPr>
              <a:solidFill>
                <a:srgbClr val="FFFF66"/>
              </a:solidFill>
            </c:spPr>
          </c:dPt>
          <c:dPt>
            <c:idx val="5"/>
            <c:bubble3D val="0"/>
            <c:spPr>
              <a:solidFill>
                <a:srgbClr val="FDD7BA"/>
              </a:solidFill>
            </c:spPr>
          </c:dPt>
          <c:dLbls>
            <c:dLbl>
              <c:idx val="0"/>
              <c:layout>
                <c:manualLayout>
                  <c:x val="-4.924273647014131E-2"/>
                  <c:y val="-6.0453600393606827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8,6%</a:t>
                    </a:r>
                    <a:endParaRPr lang="en-US" sz="1400" b="1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8078593903878855E-3"/>
                  <c:y val="-2.4618792356404844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6,6%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8273767072475717E-2"/>
                  <c:y val="0.1340970050946721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3,2%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6589357454906444E-2"/>
                  <c:y val="-0.22195946482136905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0,1%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9695015965967942E-2"/>
                  <c:y val="-0.21164315076102655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5,2%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4744392200149829E-2"/>
                  <c:y val="-0.18268406684971519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0,3%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6.7063001064397859E-2"/>
                  <c:y val="4.1281127493770532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Calibri" panose="020F0502020204030204" pitchFamily="34" charset="0"/>
                      </a:rPr>
                      <a:t>73,9%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sz="1400" dirty="0" smtClean="0">
                        <a:latin typeface="Calibri" panose="020F0502020204030204" pitchFamily="34" charset="0"/>
                      </a:rPr>
                      <a:t>2,1%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Общегосударственные  вопросы</c:v>
                </c:pt>
                <c:pt idx="1">
                  <c:v>Национальная экономика</c:v>
                </c:pt>
                <c:pt idx="2">
                  <c:v>Национальная оборона</c:v>
                </c:pt>
                <c:pt idx="3">
                  <c:v>Национальная безопасность</c:v>
                </c:pt>
                <c:pt idx="4">
                  <c:v>Жилищно-коммунальное хозяйство</c:v>
                </c:pt>
                <c:pt idx="5">
                  <c:v>Средства массовой информации</c:v>
                </c:pt>
                <c:pt idx="6">
                  <c:v>Отрасли социальной сферы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25</c:v>
                </c:pt>
                <c:pt idx="1">
                  <c:v>20</c:v>
                </c:pt>
                <c:pt idx="2">
                  <c:v>10</c:v>
                </c:pt>
                <c:pt idx="3">
                  <c:v>10</c:v>
                </c:pt>
                <c:pt idx="4">
                  <c:v>25</c:v>
                </c:pt>
                <c:pt idx="5">
                  <c:v>10</c:v>
                </c:pt>
                <c:pt idx="6">
                  <c:v>60</c:v>
                </c:pt>
                <c:pt idx="7">
                  <c:v>10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2025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год: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949,2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млн.рублей</a:t>
            </a:r>
          </a:p>
        </c:rich>
      </c:tx>
      <c:layout>
        <c:manualLayout>
          <c:xMode val="edge"/>
          <c:yMode val="edge"/>
          <c:x val="0.15013357101736172"/>
          <c:y val="2.2046161537606933E-2"/>
        </c:manualLayout>
      </c:layout>
      <c:overlay val="0"/>
      <c:spPr>
        <a:solidFill>
          <a:srgbClr val="E9FBFD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85514740786377"/>
          <c:y val="0.16837745149217137"/>
          <c:w val="0.72826478876084477"/>
          <c:h val="0.831622548507828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explosion val="24"/>
            <c:spPr>
              <a:solidFill>
                <a:schemeClr val="accent4">
                  <a:lumMod val="20000"/>
                  <a:lumOff val="80000"/>
                </a:schemeClr>
              </a:solidFill>
            </c:spPr>
          </c:dPt>
          <c:dPt>
            <c:idx val="4"/>
            <c:bubble3D val="0"/>
            <c:spPr>
              <a:solidFill>
                <a:srgbClr val="FFFF66"/>
              </a:solidFill>
            </c:spPr>
          </c:dPt>
          <c:dPt>
            <c:idx val="5"/>
            <c:bubble3D val="0"/>
            <c:spPr>
              <a:solidFill>
                <a:srgbClr val="FDD7BA"/>
              </a:solidFill>
            </c:spPr>
          </c:dPt>
          <c:dLbls>
            <c:dLbl>
              <c:idx val="0"/>
              <c:layout>
                <c:manualLayout>
                  <c:x val="-3.6445697952752786E-2"/>
                  <c:y val="-2.5227946457101458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8,4%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4256597751764953E-3"/>
                  <c:y val="-1.787702913475258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6,4%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5510992875729917E-2"/>
                  <c:y val="0.13744445061659816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3,2%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421308985633839E-2"/>
                  <c:y val="-0.16788898455727141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0,1%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9489182852828975E-2"/>
                  <c:y val="-0.21203095489390075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5,4%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3659680792587343E-2"/>
                  <c:y val="-0.17503992611932015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</a:rPr>
                      <a:t>0,3%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6504824569008136"/>
                  <c:y val="3.1003499611154315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Calibri" panose="020F0502020204030204" pitchFamily="34" charset="0"/>
                      </a:rPr>
                      <a:t>72,6%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7925133073380027E-2"/>
                  <c:y val="-1.5155260526608155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Calibri" panose="020F0502020204030204" pitchFamily="34" charset="0"/>
                      </a:rPr>
                      <a:t>3,6%</a:t>
                    </a:r>
                    <a:endParaRPr lang="en-US" sz="1400" dirty="0">
                      <a:latin typeface="Calibri" panose="020F050202020403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Общегосударственные  вопросы</c:v>
                </c:pt>
                <c:pt idx="1">
                  <c:v>Национальная экономика</c:v>
                </c:pt>
                <c:pt idx="2">
                  <c:v>Национальная оборона</c:v>
                </c:pt>
                <c:pt idx="3">
                  <c:v>Национальная безопасность</c:v>
                </c:pt>
                <c:pt idx="4">
                  <c:v>Жилищно-коммунальное хозяйство</c:v>
                </c:pt>
                <c:pt idx="5">
                  <c:v>Средства массовой информации</c:v>
                </c:pt>
                <c:pt idx="6">
                  <c:v>Отрасли социальной сферы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25</c:v>
                </c:pt>
                <c:pt idx="1">
                  <c:v>20</c:v>
                </c:pt>
                <c:pt idx="2">
                  <c:v>10</c:v>
                </c:pt>
                <c:pt idx="3">
                  <c:v>10</c:v>
                </c:pt>
                <c:pt idx="4">
                  <c:v>25</c:v>
                </c:pt>
                <c:pt idx="5">
                  <c:v>10</c:v>
                </c:pt>
                <c:pt idx="6">
                  <c:v>60</c:v>
                </c:pt>
                <c:pt idx="7">
                  <c:v>10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2023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год</a:t>
            </a:r>
          </a:p>
        </c:rich>
      </c:tx>
      <c:layout>
        <c:manualLayout>
          <c:xMode val="edge"/>
          <c:yMode val="edge"/>
          <c:x val="0.30912206844742118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191957507366904E-2"/>
          <c:y val="0.29068603563588963"/>
          <c:w val="0.90761608498526614"/>
          <c:h val="0.381605356526442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94.5</c:v>
                </c:pt>
                <c:pt idx="1">
                  <c:v>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4.5800797265912255E-2"/>
          <c:y val="0.65287806375084478"/>
          <c:w val="0.89999986773956331"/>
          <c:h val="0.1603408148667452"/>
        </c:manualLayout>
      </c:layout>
      <c:overlay val="0"/>
      <c:txPr>
        <a:bodyPr/>
        <a:lstStyle/>
        <a:p>
          <a:pPr>
            <a:defRPr sz="1200" baseline="0">
              <a:latin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2024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год</a:t>
            </a:r>
          </a:p>
        </c:rich>
      </c:tx>
      <c:layout>
        <c:manualLayout>
          <c:xMode val="edge"/>
          <c:yMode val="edge"/>
          <c:x val="0.28812572412589077"/>
          <c:y val="5.039122637167299E-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0391226371672988E-2"/>
          <c:y val="0.2838581427460441"/>
          <c:w val="0.81103290110622628"/>
          <c:h val="0.378540624489673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94.7</c:v>
                </c:pt>
                <c:pt idx="1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delete val="1"/>
      </c:legendEntry>
      <c:legendEntry>
        <c:idx val="1"/>
        <c:txPr>
          <a:bodyPr/>
          <a:lstStyle/>
          <a:p>
            <a:pPr>
              <a:defRPr sz="1200" baseline="0">
                <a:latin typeface="Calibri" panose="020F050202020403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4.527803788996991E-2"/>
          <c:y val="0.62762828566953177"/>
          <c:w val="0.84225562239116292"/>
          <c:h val="0.18190536338580185"/>
        </c:manualLayout>
      </c:layout>
      <c:overlay val="0"/>
      <c:txPr>
        <a:bodyPr/>
        <a:lstStyle/>
        <a:p>
          <a:pPr>
            <a:defRPr>
              <a:latin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2025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год</a:t>
            </a:r>
          </a:p>
        </c:rich>
      </c:tx>
      <c:layout>
        <c:manualLayout>
          <c:xMode val="edge"/>
          <c:yMode val="edge"/>
          <c:x val="0.21889360714657682"/>
          <c:y val="5.7733885881473693E-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019730194433226E-2"/>
          <c:y val="0.32510723955653104"/>
          <c:w val="0.88916643670416551"/>
          <c:h val="0.416374966587081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94.7</c:v>
                </c:pt>
                <c:pt idx="1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27021660467882"/>
          <c:y val="5.6484768265046226E-2"/>
          <c:w val="0.85290525323182331"/>
          <c:h val="0.82449745636377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2F2E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  <c:pt idx="3">
                  <c:v>2024 г.</c:v>
                </c:pt>
                <c:pt idx="4">
                  <c:v>2025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2015</c:v>
                </c:pt>
                <c:pt idx="1">
                  <c:v>1991.9</c:v>
                </c:pt>
                <c:pt idx="2">
                  <c:v>2190</c:v>
                </c:pt>
                <c:pt idx="3">
                  <c:v>2313.4</c:v>
                </c:pt>
                <c:pt idx="4">
                  <c:v>2430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006656"/>
        <c:axId val="24008192"/>
      </c:barChart>
      <c:catAx>
        <c:axId val="240066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defRPr>
            </a:pPr>
            <a:endParaRPr lang="ru-RU"/>
          </a:p>
        </c:txPr>
        <c:crossAx val="24008192"/>
        <c:crosses val="autoZero"/>
        <c:auto val="1"/>
        <c:lblAlgn val="ctr"/>
        <c:lblOffset val="100"/>
        <c:noMultiLvlLbl val="0"/>
      </c:catAx>
      <c:valAx>
        <c:axId val="24008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pPr>
            <a:endParaRPr lang="ru-RU"/>
          </a:p>
        </c:txPr>
        <c:crossAx val="24006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43649556179587E-2"/>
          <c:y val="6.0326074588323807E-2"/>
          <c:w val="0.86100275256772241"/>
          <c:h val="0.778559861777288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  <c:pt idx="3">
                  <c:v>2024 г.</c:v>
                </c:pt>
                <c:pt idx="4">
                  <c:v>2025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106.7</c:v>
                </c:pt>
                <c:pt idx="1">
                  <c:v>107</c:v>
                </c:pt>
                <c:pt idx="2">
                  <c:v>119.4</c:v>
                </c:pt>
                <c:pt idx="3">
                  <c:v>127.9</c:v>
                </c:pt>
                <c:pt idx="4">
                  <c:v>136.1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092672"/>
        <c:axId val="24094208"/>
      </c:barChart>
      <c:catAx>
        <c:axId val="240926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defRPr>
            </a:pPr>
            <a:endParaRPr lang="ru-RU"/>
          </a:p>
        </c:txPr>
        <c:crossAx val="24094208"/>
        <c:crosses val="autoZero"/>
        <c:auto val="1"/>
        <c:lblAlgn val="ctr"/>
        <c:lblOffset val="100"/>
        <c:noMultiLvlLbl val="0"/>
      </c:catAx>
      <c:valAx>
        <c:axId val="24094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pPr>
            <a:endParaRPr lang="ru-RU"/>
          </a:p>
        </c:txPr>
        <c:crossAx val="24092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1943235454295"/>
          <c:y val="5.4636850385799428E-2"/>
          <c:w val="0.86100275256772241"/>
          <c:h val="0.778559861777288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  <c:pt idx="3">
                  <c:v>2024 г.</c:v>
                </c:pt>
                <c:pt idx="4">
                  <c:v>2025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1275.4000000000001</c:v>
                </c:pt>
                <c:pt idx="1">
                  <c:v>1367.4</c:v>
                </c:pt>
                <c:pt idx="2">
                  <c:v>1510.6</c:v>
                </c:pt>
                <c:pt idx="3">
                  <c:v>1625.4</c:v>
                </c:pt>
                <c:pt idx="4">
                  <c:v>1729.4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903552"/>
        <c:axId val="36905344"/>
      </c:barChart>
      <c:catAx>
        <c:axId val="369035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36905344"/>
        <c:crosses val="autoZero"/>
        <c:auto val="1"/>
        <c:lblAlgn val="ctr"/>
        <c:lblOffset val="100"/>
        <c:noMultiLvlLbl val="0"/>
      </c:catAx>
      <c:valAx>
        <c:axId val="36905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6903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solidFill>
            <a:schemeClr val="bg2">
              <a:lumMod val="25000"/>
            </a:schemeClr>
          </a:solidFill>
          <a:latin typeface="Calibri" panose="020F0502020204030204" pitchFamily="34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38290189978891"/>
          <c:y val="7.1901342362342746E-2"/>
          <c:w val="0.88518648201201677"/>
          <c:h val="0.778559861777288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  <c:pt idx="3">
                  <c:v>2024 г.</c:v>
                </c:pt>
                <c:pt idx="4">
                  <c:v>2025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2221.6999999999998</c:v>
                </c:pt>
                <c:pt idx="1">
                  <c:v>2432.3000000000002</c:v>
                </c:pt>
                <c:pt idx="2">
                  <c:v>2747.4</c:v>
                </c:pt>
                <c:pt idx="3">
                  <c:v>3029</c:v>
                </c:pt>
                <c:pt idx="4">
                  <c:v>3200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940416"/>
        <c:axId val="36942208"/>
      </c:barChart>
      <c:catAx>
        <c:axId val="36940416"/>
        <c:scaling>
          <c:orientation val="minMax"/>
        </c:scaling>
        <c:delete val="0"/>
        <c:axPos val="b"/>
        <c:majorTickMark val="out"/>
        <c:minorTickMark val="none"/>
        <c:tickLblPos val="nextTo"/>
        <c:crossAx val="36942208"/>
        <c:crosses val="autoZero"/>
        <c:auto val="1"/>
        <c:lblAlgn val="ctr"/>
        <c:lblOffset val="100"/>
        <c:noMultiLvlLbl val="0"/>
      </c:catAx>
      <c:valAx>
        <c:axId val="36942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6940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Calibri" panose="020F0502020204030204" pitchFamily="34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038467353773142E-2"/>
          <c:w val="1"/>
          <c:h val="0.78771257549435825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18889</c:v>
                </c:pt>
                <c:pt idx="1">
                  <c:v>18609</c:v>
                </c:pt>
                <c:pt idx="2">
                  <c:v>18344</c:v>
                </c:pt>
                <c:pt idx="3">
                  <c:v>18094</c:v>
                </c:pt>
                <c:pt idx="4">
                  <c:v>17859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643200"/>
        <c:axId val="36644736"/>
      </c:lineChart>
      <c:catAx>
        <c:axId val="36643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36644736"/>
        <c:crosses val="autoZero"/>
        <c:auto val="1"/>
        <c:lblAlgn val="ctr"/>
        <c:lblOffset val="100"/>
        <c:noMultiLvlLbl val="0"/>
      </c:catAx>
      <c:valAx>
        <c:axId val="366447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643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896820517920184E-2"/>
          <c:y val="0.14343527216206078"/>
          <c:w val="0.98110317948207981"/>
          <c:h val="0.6634744431111901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21870</c:v>
                </c:pt>
                <c:pt idx="1">
                  <c:v>23740</c:v>
                </c:pt>
                <c:pt idx="2">
                  <c:v>26226</c:v>
                </c:pt>
                <c:pt idx="3">
                  <c:v>28219</c:v>
                </c:pt>
                <c:pt idx="4">
                  <c:v>30024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150"/>
          <c:upBars/>
          <c:downBars/>
        </c:upDownBars>
        <c:marker val="1"/>
        <c:smooth val="0"/>
        <c:axId val="36684544"/>
        <c:axId val="36686080"/>
      </c:lineChart>
      <c:catAx>
        <c:axId val="36684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defRPr>
            </a:pPr>
            <a:endParaRPr lang="ru-RU"/>
          </a:p>
        </c:txPr>
        <c:crossAx val="36686080"/>
        <c:crosses val="autoZero"/>
        <c:auto val="1"/>
        <c:lblAlgn val="ctr"/>
        <c:lblOffset val="100"/>
        <c:noMultiLvlLbl val="0"/>
      </c:catAx>
      <c:valAx>
        <c:axId val="366860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68454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200" baseline="0">
          <a:latin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9.6956679958977915E-2"/>
          <c:w val="1"/>
          <c:h val="0.6936168913296297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107</c:v>
                </c:pt>
                <c:pt idx="1">
                  <c:v>116</c:v>
                </c:pt>
                <c:pt idx="2">
                  <c:v>109</c:v>
                </c:pt>
                <c:pt idx="3">
                  <c:v>104.6</c:v>
                </c:pt>
                <c:pt idx="4">
                  <c:v>104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Лист1!$C$2:$C$6</c:f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Лист1!$D$2:$D$6</c:f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994688"/>
        <c:axId val="124996224"/>
      </c:lineChart>
      <c:catAx>
        <c:axId val="124994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124996224"/>
        <c:crosses val="autoZero"/>
        <c:auto val="1"/>
        <c:lblAlgn val="ctr"/>
        <c:lblOffset val="100"/>
        <c:noMultiLvlLbl val="0"/>
      </c:catAx>
      <c:valAx>
        <c:axId val="124996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994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503750845830073E-2"/>
          <c:y val="4.2415691613103344E-2"/>
          <c:w val="0.62658027253610726"/>
          <c:h val="0.863544498612669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том числе налоговые и неналоговые доходы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Первоначальный план 2022 года</c:v>
                </c:pt>
                <c:pt idx="1">
                  <c:v>Прогноз 2023 год</c:v>
                </c:pt>
                <c:pt idx="2">
                  <c:v>Прогноз 2024 год</c:v>
                </c:pt>
                <c:pt idx="3">
                  <c:v>Прогноз 2025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220.9</c:v>
                </c:pt>
                <c:pt idx="1">
                  <c:v>237.1</c:v>
                </c:pt>
                <c:pt idx="2">
                  <c:v>252.2</c:v>
                </c:pt>
                <c:pt idx="3">
                  <c:v>267.39999999999998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перечисления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Первоначальный план 2022 года</c:v>
                </c:pt>
                <c:pt idx="1">
                  <c:v>Прогноз 2023 год</c:v>
                </c:pt>
                <c:pt idx="2">
                  <c:v>Прогноз 2024 год</c:v>
                </c:pt>
                <c:pt idx="3">
                  <c:v>Прогноз 2025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664.3</c:v>
                </c:pt>
                <c:pt idx="1">
                  <c:v>750.7</c:v>
                </c:pt>
                <c:pt idx="2">
                  <c:v>678.2</c:v>
                </c:pt>
                <c:pt idx="3">
                  <c:v>681.8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4928384"/>
        <c:axId val="124929920"/>
      </c:barChart>
      <c:catAx>
        <c:axId val="124928384"/>
        <c:scaling>
          <c:orientation val="minMax"/>
        </c:scaling>
        <c:delete val="1"/>
        <c:axPos val="b"/>
        <c:majorTickMark val="none"/>
        <c:minorTickMark val="none"/>
        <c:tickLblPos val="none"/>
        <c:crossAx val="124929920"/>
        <c:crosses val="autoZero"/>
        <c:auto val="0"/>
        <c:lblAlgn val="ctr"/>
        <c:lblOffset val="100"/>
        <c:noMultiLvlLbl val="0"/>
      </c:catAx>
      <c:valAx>
        <c:axId val="124929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anose="020F0502020204030204" pitchFamily="34" charset="0"/>
                <a:cs typeface="Times New Roman" panose="02020603050405020304" pitchFamily="18" charset="0"/>
              </a:defRPr>
            </a:pPr>
            <a:endParaRPr lang="ru-RU"/>
          </a:p>
        </c:txPr>
        <c:crossAx val="124928384"/>
        <c:crosses val="autoZero"/>
        <c:crossBetween val="between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3802546750468934"/>
          <c:y val="0.35036273715772603"/>
          <c:w val="0.18697523346995207"/>
          <c:h val="0.35945787596284745"/>
        </c:manualLayout>
      </c:layout>
      <c:overlay val="0"/>
      <c:txPr>
        <a:bodyPr/>
        <a:lstStyle/>
        <a:p>
          <a:pPr>
            <a:defRPr sz="1400" baseline="0">
              <a:latin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DD7F84-EA97-45E3-A8AF-41ECED72EDA8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EACDC9A-250C-4303-A01E-80E3044DC745}" type="pres">
      <dgm:prSet presAssocID="{5ADD7F84-EA97-45E3-A8AF-41ECED72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843A049-F856-4885-B848-C0FA4315FB24}" type="presOf" srcId="{5ADD7F84-EA97-45E3-A8AF-41ECED72EDA8}" destId="{3EACDC9A-250C-4303-A01E-80E3044DC74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0.12905</cdr:x>
      <cdr:y>0.2106</cdr:y>
    </cdr:from>
    <cdr:to>
      <cdr:x>0.29312</cdr:x>
      <cdr:y>0.36103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0387" y="504056"/>
          <a:ext cx="661604" cy="360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2015,0</a:t>
          </a:r>
          <a:endParaRPr lang="ru-RU" sz="1200" b="1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0.30647</cdr:x>
      <cdr:y>0.2106</cdr:y>
    </cdr:from>
    <cdr:to>
      <cdr:x>0.45927</cdr:x>
      <cdr:y>0.42717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35824" y="504056"/>
          <a:ext cx="616158" cy="518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1991,9</a:t>
          </a:r>
          <a:endParaRPr lang="ru-RU" sz="1200" b="1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0.46775</cdr:x>
      <cdr:y>0.24069</cdr:y>
    </cdr:from>
    <cdr:to>
      <cdr:x>0.6207</cdr:x>
      <cdr:y>0.36103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88310" y="576064"/>
          <a:ext cx="68285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tx2">
                  <a:lumMod val="50000"/>
                </a:schemeClr>
              </a:solidFill>
            </a:rPr>
            <a:t>1956,1</a:t>
          </a:r>
          <a:endParaRPr lang="ru-RU" sz="1100" b="1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0.64517</cdr:x>
      <cdr:y>0.18051</cdr:y>
    </cdr:from>
    <cdr:to>
      <cdr:x>0.79311</cdr:x>
      <cdr:y>0.30086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80410" y="432048"/>
          <a:ext cx="66049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1100" b="1" dirty="0" smtClean="0">
              <a:solidFill>
                <a:schemeClr val="tx2">
                  <a:lumMod val="50000"/>
                </a:schemeClr>
              </a:solidFill>
            </a:rPr>
            <a:t>2074,9</a:t>
          </a:r>
          <a:endParaRPr lang="ru-RU" sz="1100" b="1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0.82258</cdr:x>
      <cdr:y>0.09026</cdr:y>
    </cdr:from>
    <cdr:to>
      <cdr:x>1</cdr:x>
      <cdr:y>0.27077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17010" y="216024"/>
          <a:ext cx="715437" cy="432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2430,0</a:t>
          </a:r>
          <a:endParaRPr lang="ru-RU" sz="1200" b="1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0.82258</cdr:x>
      <cdr:y>0.09026</cdr:y>
    </cdr:from>
    <cdr:to>
      <cdr:x>1</cdr:x>
      <cdr:y>0.27077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333826" y="216024"/>
          <a:ext cx="715437" cy="432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2</a:t>
          </a:r>
          <a:endParaRPr lang="ru-RU" sz="1200" b="1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0.46429</cdr:x>
      <cdr:y>0.14913</cdr:y>
    </cdr:from>
    <cdr:to>
      <cdr:x>0.64286</cdr:x>
      <cdr:y>0.24069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872208" y="356929"/>
          <a:ext cx="720080" cy="2191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Calibri" panose="020F0502020204030204" pitchFamily="34" charset="0"/>
            </a:rPr>
            <a:t>2190,0</a:t>
          </a:r>
          <a:endParaRPr lang="ru-RU" sz="1200" b="1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0.64286</cdr:x>
      <cdr:y>0.12034</cdr:y>
    </cdr:from>
    <cdr:to>
      <cdr:x>0.80357</cdr:x>
      <cdr:y>0.2106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592288" y="288032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Calibri" panose="020F0502020204030204" pitchFamily="34" charset="0"/>
            </a:rPr>
            <a:t>2313,4</a:t>
          </a:r>
          <a:endParaRPr lang="ru-RU" sz="1200" b="1" dirty="0">
            <a:latin typeface="Calibri" panose="020F0502020204030204" pitchFamily="34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0.10951</cdr:x>
      <cdr:y>0.5</cdr:y>
    </cdr:from>
    <cdr:to>
      <cdr:x>0.44688</cdr:x>
      <cdr:y>0.73223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2324" y="905002"/>
          <a:ext cx="746547" cy="4203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Calibri" panose="020F0502020204030204" pitchFamily="34" charset="0"/>
              <a:cs typeface="Times New Roman" panose="02020603050405020304" pitchFamily="18" charset="0"/>
            </a:rPr>
            <a:t>72,9%</a:t>
          </a:r>
          <a:endParaRPr lang="ru-RU" sz="1400" b="1" dirty="0">
            <a:latin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0.14894</cdr:x>
      <cdr:y>0.13185</cdr:y>
    </cdr:from>
    <cdr:to>
      <cdr:x>0.48936</cdr:x>
      <cdr:y>0.28484</cdr:y>
    </cdr:to>
    <cdr:sp macro="" textlink="">
      <cdr:nvSpPr>
        <cdr:cNvPr id="2" name="TextBox 13"/>
        <cdr:cNvSpPr txBox="1"/>
      </cdr:nvSpPr>
      <cdr:spPr>
        <a:xfrm xmlns:a="http://schemas.openxmlformats.org/drawingml/2006/main">
          <a:off x="504056" y="322799"/>
          <a:ext cx="1152110" cy="374561"/>
        </a:xfrm>
        <a:prstGeom xmlns:a="http://schemas.openxmlformats.org/drawingml/2006/main" prst="roundRect">
          <a:avLst/>
        </a:prstGeom>
        <a:ln xmlns:a="http://schemas.openxmlformats.org/drawingml/2006/main">
          <a:solidFill>
            <a:schemeClr val="accent6">
              <a:lumMod val="60000"/>
              <a:lumOff val="40000"/>
            </a:schemeClr>
          </a:solidFill>
        </a:ln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rPr>
            <a:t>2025 год</a:t>
          </a:r>
          <a:endParaRPr lang="ru-RU" sz="1600" b="1" dirty="0">
            <a:solidFill>
              <a:schemeClr val="tx2">
                <a:lumMod val="75000"/>
              </a:schemeClr>
            </a:solidFill>
            <a:latin typeface="Calibri" panose="020F0502020204030204" pitchFamily="34" charset="0"/>
            <a:cs typeface="Times New Roman" pitchFamily="18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0.50467</cdr:x>
      <cdr:y>0.28363</cdr:y>
    </cdr:from>
    <cdr:to>
      <cdr:x>0.65421</cdr:x>
      <cdr:y>0.47901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88432" y="1463486"/>
          <a:ext cx="1152162" cy="10081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Calibri" panose="020F0502020204030204" pitchFamily="34" charset="0"/>
              <a:cs typeface="Times New Roman" panose="02020603050405020304" pitchFamily="18" charset="0"/>
            </a:rPr>
            <a:t>61,0 %</a:t>
          </a:r>
          <a:endParaRPr lang="ru-RU" sz="1800" b="1" dirty="0">
            <a:latin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0.21495</cdr:x>
      <cdr:y>0.60461</cdr:y>
    </cdr:from>
    <cdr:to>
      <cdr:x>0.40187</cdr:x>
      <cdr:y>0.73021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56184" y="3119671"/>
          <a:ext cx="1440166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Calibri" panose="020F0502020204030204" pitchFamily="34" charset="0"/>
              <a:cs typeface="Times New Roman" panose="02020603050405020304" pitchFamily="18" charset="0"/>
            </a:rPr>
            <a:t>3,6 %</a:t>
          </a:r>
          <a:endParaRPr lang="ru-RU" sz="1800" b="1" dirty="0">
            <a:latin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0.08411</cdr:x>
      <cdr:y>0.50692</cdr:y>
    </cdr:from>
    <cdr:to>
      <cdr:x>0.20561</cdr:x>
      <cdr:y>0.61857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48072" y="2615615"/>
          <a:ext cx="936103" cy="576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Calibri" panose="020F0502020204030204" pitchFamily="34" charset="0"/>
              <a:cs typeface="Times New Roman" panose="02020603050405020304" pitchFamily="18" charset="0"/>
            </a:rPr>
            <a:t>4,5 %</a:t>
          </a:r>
          <a:endParaRPr lang="ru-RU" sz="1800" b="1" dirty="0">
            <a:latin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0.30841</cdr:x>
      <cdr:y>0.14408</cdr:y>
    </cdr:from>
    <cdr:to>
      <cdr:x>0.41121</cdr:x>
      <cdr:y>0.28363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376264" y="743407"/>
          <a:ext cx="792088" cy="7200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Calibri" panose="020F0502020204030204" pitchFamily="34" charset="0"/>
              <a:cs typeface="Times New Roman" panose="02020603050405020304" pitchFamily="18" charset="0"/>
            </a:rPr>
            <a:t>6,6 %</a:t>
          </a:r>
          <a:endParaRPr lang="ru-RU" sz="1800" b="1" dirty="0">
            <a:latin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0.16822</cdr:x>
      <cdr:y>0.17199</cdr:y>
    </cdr:from>
    <cdr:to>
      <cdr:x>0.27103</cdr:x>
      <cdr:y>0.25572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96144" y="887423"/>
          <a:ext cx="792088" cy="432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Calibri" panose="020F0502020204030204" pitchFamily="34" charset="0"/>
              <a:cs typeface="Times New Roman" panose="02020603050405020304" pitchFamily="18" charset="0"/>
            </a:rPr>
            <a:t>0,3 %</a:t>
          </a:r>
          <a:endParaRPr lang="ru-RU" sz="1800" b="1" dirty="0">
            <a:latin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0.09346</cdr:x>
      <cdr:y>0.21385</cdr:y>
    </cdr:from>
    <cdr:to>
      <cdr:x>0.19626</cdr:x>
      <cdr:y>0.29759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20078" y="1103448"/>
          <a:ext cx="79209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Calibri" panose="020F0502020204030204" pitchFamily="34" charset="0"/>
              <a:cs typeface="Times New Roman" panose="02020603050405020304" pitchFamily="18" charset="0"/>
            </a:rPr>
            <a:t>0,6 %</a:t>
          </a:r>
          <a:endParaRPr lang="ru-RU" sz="1800" b="1" dirty="0">
            <a:latin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0.58879</cdr:x>
      <cdr:y>0.49297</cdr:y>
    </cdr:from>
    <cdr:to>
      <cdr:x>0.75701</cdr:x>
      <cdr:y>0.59065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536504" y="2543607"/>
          <a:ext cx="1296144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Calibri" panose="020F0502020204030204" pitchFamily="34" charset="0"/>
            </a:rPr>
            <a:t>8,9 %</a:t>
          </a:r>
          <a:endParaRPr lang="ru-RU" sz="1800" b="1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0.41121</cdr:x>
      <cdr:y>0.60461</cdr:y>
    </cdr:from>
    <cdr:to>
      <cdr:x>0.51402</cdr:x>
      <cdr:y>0.67439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168352" y="3119671"/>
          <a:ext cx="79208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Calibri" panose="020F0502020204030204" pitchFamily="34" charset="0"/>
            </a:rPr>
            <a:t>8,9 %</a:t>
          </a:r>
          <a:endParaRPr lang="ru-RU" sz="1800" b="1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0.00935</cdr:x>
      <cdr:y>0.40923</cdr:y>
    </cdr:from>
    <cdr:to>
      <cdr:x>0.1215</cdr:x>
      <cdr:y>0.47901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72008" y="2111559"/>
          <a:ext cx="86409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Calibri" panose="020F0502020204030204" pitchFamily="34" charset="0"/>
            </a:rPr>
            <a:t>0,6 %</a:t>
          </a:r>
          <a:endParaRPr lang="ru-RU" sz="1800" b="1" dirty="0">
            <a:latin typeface="Calibri" panose="020F0502020204030204" pitchFamily="34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0.40476</cdr:x>
      <cdr:y>0.43941</cdr:y>
    </cdr:from>
    <cdr:to>
      <cdr:x>0.61905</cdr:x>
      <cdr:y>0.55608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4136" y="1084763"/>
          <a:ext cx="648079" cy="28802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Calibri" panose="020F0502020204030204" pitchFamily="34" charset="0"/>
            </a:rPr>
            <a:t>92,0%</a:t>
          </a:r>
          <a:endParaRPr lang="ru-RU" sz="1400" b="1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0.38095</cdr:x>
      <cdr:y>0.17689</cdr:y>
    </cdr:from>
    <cdr:to>
      <cdr:x>0.57143</cdr:x>
      <cdr:y>0.29357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52128" y="436691"/>
          <a:ext cx="576070" cy="28803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Calibri" panose="020F0502020204030204" pitchFamily="34" charset="0"/>
            </a:rPr>
            <a:t>8,0%</a:t>
          </a:r>
          <a:endParaRPr lang="ru-RU" sz="1400" b="1" dirty="0">
            <a:latin typeface="Calibri" panose="020F0502020204030204" pitchFamily="34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0.34352</cdr:x>
      <cdr:y>0.42507</cdr:y>
    </cdr:from>
    <cdr:to>
      <cdr:x>0.56064</cdr:x>
      <cdr:y>0.53936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38925" y="1008113"/>
          <a:ext cx="656644" cy="27105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Calibri" panose="020F0502020204030204" pitchFamily="34" charset="0"/>
            </a:rPr>
            <a:t>91,8%</a:t>
          </a:r>
          <a:endParaRPr lang="ru-RU" sz="1400" b="1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0.31968</cdr:x>
      <cdr:y>0.17327</cdr:y>
    </cdr:from>
    <cdr:to>
      <cdr:x>0.51299</cdr:x>
      <cdr:y>0.28756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66816" y="436691"/>
          <a:ext cx="584644" cy="28803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Calibri" panose="020F0502020204030204" pitchFamily="34" charset="0"/>
            </a:rPr>
            <a:t>8,2%</a:t>
          </a:r>
          <a:endParaRPr lang="ru-RU" sz="1400" b="1" dirty="0">
            <a:latin typeface="Calibri" panose="020F0502020204030204" pitchFamily="34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0.35858</cdr:x>
      <cdr:y>0.49276</cdr:y>
    </cdr:from>
    <cdr:to>
      <cdr:x>0.65462</cdr:x>
      <cdr:y>0.62332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84981" y="1083948"/>
          <a:ext cx="648062" cy="28720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Calibri" panose="020F0502020204030204" pitchFamily="34" charset="0"/>
            </a:rPr>
            <a:t>91,8%</a:t>
          </a:r>
          <a:endParaRPr lang="ru-RU" sz="1400" b="1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0.34213</cdr:x>
      <cdr:y>0.19815</cdr:y>
    </cdr:from>
    <cdr:to>
      <cdr:x>0.60528</cdr:x>
      <cdr:y>0.32909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48972" y="435876"/>
          <a:ext cx="576068" cy="28803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Calibri" panose="020F0502020204030204" pitchFamily="34" charset="0"/>
            </a:rPr>
            <a:t>8,2%</a:t>
          </a:r>
          <a:endParaRPr lang="ru-RU" sz="1400" b="1" dirty="0">
            <a:latin typeface="Calibri" panose="020F050202020403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0.12069</cdr:x>
      <cdr:y>0.20588</cdr:y>
    </cdr:from>
    <cdr:to>
      <cdr:x>0.29312</cdr:x>
      <cdr:y>0.3895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9075" y="504056"/>
          <a:ext cx="684455" cy="4495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rPr>
            <a:t>106,7</a:t>
          </a:r>
          <a:endParaRPr lang="ru-RU" sz="1200" b="1" dirty="0">
            <a:solidFill>
              <a:schemeClr val="accent1">
                <a:lumMod val="50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0.29025</cdr:x>
      <cdr:y>0.20588</cdr:y>
    </cdr:from>
    <cdr:to>
      <cdr:x>0.47858</cdr:x>
      <cdr:y>0.35736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52130" y="504057"/>
          <a:ext cx="747578" cy="3708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rPr>
            <a:t>107,0</a:t>
          </a:r>
          <a:endParaRPr lang="ru-RU" sz="1200" b="1" dirty="0">
            <a:solidFill>
              <a:schemeClr val="accent1">
                <a:lumMod val="50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0.44828</cdr:x>
      <cdr:y>0.14706</cdr:y>
    </cdr:from>
    <cdr:to>
      <cdr:x>0.60345</cdr:x>
      <cdr:y>0.32523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79432" y="360040"/>
          <a:ext cx="615942" cy="4362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rPr>
            <a:t>  </a:t>
          </a:r>
          <a:r>
            <a:rPr lang="ru-RU" sz="12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rPr>
            <a:t>119,4</a:t>
          </a:r>
        </a:p>
        <a:p xmlns:a="http://schemas.openxmlformats.org/drawingml/2006/main"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0.63492</cdr:x>
      <cdr:y>0.11383</cdr:y>
    </cdr:from>
    <cdr:to>
      <cdr:x>0.79311</cdr:x>
      <cdr:y>0.2931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520281" y="278684"/>
          <a:ext cx="627941" cy="4389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rPr>
            <a:t>127,9</a:t>
          </a:r>
          <a:endParaRPr lang="ru-RU" sz="1200" b="1" dirty="0">
            <a:solidFill>
              <a:schemeClr val="accent1">
                <a:lumMod val="50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0.79818</cdr:x>
      <cdr:y>0.05882</cdr:y>
    </cdr:from>
    <cdr:to>
      <cdr:x>1</cdr:x>
      <cdr:y>0.26097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168353" y="144016"/>
          <a:ext cx="801112" cy="4949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rPr>
            <a:t>136,1</a:t>
          </a:r>
          <a:endParaRPr lang="ru-RU" sz="1200" b="1" dirty="0">
            <a:solidFill>
              <a:schemeClr val="accent1">
                <a:lumMod val="50000"/>
              </a:schemeClr>
            </a:solidFill>
            <a:latin typeface="Calibri" panose="020F050202020403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0.13795</cdr:x>
      <cdr:y>0.21875</cdr:y>
    </cdr:from>
    <cdr:to>
      <cdr:x>0.29312</cdr:x>
      <cdr:y>0.36103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3358" y="504056"/>
          <a:ext cx="611184" cy="327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1100" b="1" dirty="0" smtClean="0">
              <a:solidFill>
                <a:srgbClr val="333300"/>
              </a:solidFill>
            </a:rPr>
            <a:t>1188,7</a:t>
          </a:r>
          <a:endParaRPr lang="ru-RU" sz="1100" b="1" dirty="0">
            <a:solidFill>
              <a:srgbClr val="333300"/>
            </a:solidFill>
          </a:endParaRPr>
        </a:p>
      </cdr:txBody>
    </cdr:sp>
  </cdr:relSizeAnchor>
  <cdr:relSizeAnchor xmlns:cdr="http://schemas.openxmlformats.org/drawingml/2006/chartDrawing">
    <cdr:from>
      <cdr:x>0.31036</cdr:x>
      <cdr:y>0.16129</cdr:y>
    </cdr:from>
    <cdr:to>
      <cdr:x>0.47858</cdr:x>
      <cdr:y>0.33094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3253" y="360040"/>
          <a:ext cx="738904" cy="378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333300"/>
              </a:solidFill>
              <a:latin typeface="Calibri" panose="020F0502020204030204" pitchFamily="34" charset="0"/>
            </a:rPr>
            <a:t>1367,4</a:t>
          </a:r>
          <a:endParaRPr lang="ru-RU" sz="1200" b="1" dirty="0">
            <a:solidFill>
              <a:srgbClr val="333300"/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0.47541</cdr:x>
      <cdr:y>0.12903</cdr:y>
    </cdr:from>
    <cdr:to>
      <cdr:x>0.63393</cdr:x>
      <cdr:y>0.25806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88232" y="288027"/>
          <a:ext cx="696298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3300"/>
              </a:solidFill>
            </a:rPr>
            <a:t>  </a:t>
          </a:r>
          <a:r>
            <a:rPr lang="ru-RU" sz="1100" b="1" dirty="0" smtClean="0">
              <a:solidFill>
                <a:srgbClr val="333300"/>
              </a:solidFill>
            </a:rPr>
            <a:t>1372,8</a:t>
          </a:r>
          <a:endParaRPr lang="ru-RU" sz="1100" b="1" dirty="0">
            <a:solidFill>
              <a:srgbClr val="333300"/>
            </a:solidFill>
          </a:endParaRPr>
        </a:p>
      </cdr:txBody>
    </cdr:sp>
  </cdr:relSizeAnchor>
  <cdr:relSizeAnchor xmlns:cdr="http://schemas.openxmlformats.org/drawingml/2006/chartDrawing">
    <cdr:from>
      <cdr:x>0.63934</cdr:x>
      <cdr:y>0.09677</cdr:y>
    </cdr:from>
    <cdr:to>
      <cdr:x>0.78689</cdr:x>
      <cdr:y>0.24069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08312" y="216015"/>
          <a:ext cx="648073" cy="3212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3300"/>
              </a:solidFill>
            </a:rPr>
            <a:t>  </a:t>
          </a:r>
          <a:r>
            <a:rPr lang="ru-RU" sz="1100" b="1" dirty="0" smtClean="0">
              <a:solidFill>
                <a:srgbClr val="333300"/>
              </a:solidFill>
            </a:rPr>
            <a:t>1463,4</a:t>
          </a:r>
          <a:endParaRPr lang="ru-RU" sz="1100" b="1" dirty="0">
            <a:solidFill>
              <a:srgbClr val="333300"/>
            </a:solidFill>
          </a:endParaRPr>
        </a:p>
      </cdr:txBody>
    </cdr:sp>
  </cdr:relSizeAnchor>
  <cdr:relSizeAnchor xmlns:cdr="http://schemas.openxmlformats.org/drawingml/2006/chartDrawing">
    <cdr:from>
      <cdr:x>0.80439</cdr:x>
      <cdr:y>0.03125</cdr:y>
    </cdr:from>
    <cdr:to>
      <cdr:x>1</cdr:x>
      <cdr:y>0.18052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168352" y="72009"/>
          <a:ext cx="770451" cy="3439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3300"/>
              </a:solidFill>
            </a:rPr>
            <a:t>  </a:t>
          </a:r>
          <a:r>
            <a:rPr lang="ru-RU" sz="1200" b="1" dirty="0" smtClean="0">
              <a:solidFill>
                <a:srgbClr val="333300"/>
              </a:solidFill>
              <a:latin typeface="Calibri" panose="020F0502020204030204" pitchFamily="34" charset="0"/>
            </a:rPr>
            <a:t>1729,4</a:t>
          </a:r>
          <a:endParaRPr lang="ru-RU" sz="1200" b="1" dirty="0">
            <a:solidFill>
              <a:srgbClr val="333300"/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0.12797</cdr:x>
      <cdr:y>0.1875</cdr:y>
    </cdr:from>
    <cdr:to>
      <cdr:x>0.29251</cdr:x>
      <cdr:y>0.3125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04056" y="432048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333300"/>
              </a:solidFill>
              <a:latin typeface="Calibri" panose="020F0502020204030204" pitchFamily="34" charset="0"/>
            </a:rPr>
            <a:t>1275,4</a:t>
          </a:r>
          <a:endParaRPr lang="ru-RU" sz="1200" b="1" dirty="0">
            <a:solidFill>
              <a:srgbClr val="333300"/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0.47532</cdr:x>
      <cdr:y>0.10207</cdr:y>
    </cdr:from>
    <cdr:to>
      <cdr:x>0.63986</cdr:x>
      <cdr:y>0.21875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872208" y="235188"/>
          <a:ext cx="648072" cy="2688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333300"/>
              </a:solidFill>
              <a:latin typeface="Calibri" panose="020F0502020204030204" pitchFamily="34" charset="0"/>
            </a:rPr>
            <a:t>1510,6</a:t>
          </a:r>
          <a:endParaRPr lang="ru-RU" sz="1200" b="1" dirty="0">
            <a:solidFill>
              <a:srgbClr val="333300"/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0.63986</cdr:x>
      <cdr:y>0.0625</cdr:y>
    </cdr:from>
    <cdr:to>
      <cdr:x>0.80439</cdr:x>
      <cdr:y>0.19211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520280" y="144016"/>
          <a:ext cx="648072" cy="298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333300"/>
              </a:solidFill>
              <a:latin typeface="Calibri" panose="020F0502020204030204" pitchFamily="34" charset="0"/>
            </a:rPr>
            <a:t>1625,4</a:t>
          </a:r>
          <a:endParaRPr lang="ru-RU" sz="1200" b="1" dirty="0">
            <a:solidFill>
              <a:srgbClr val="333300"/>
            </a:solidFill>
            <a:latin typeface="Calibri" panose="020F050202020403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0.13115</cdr:x>
      <cdr:y>0.16153</cdr:y>
    </cdr:from>
    <cdr:to>
      <cdr:x>0.27869</cdr:x>
      <cdr:y>0.29384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75" y="351655"/>
          <a:ext cx="648067" cy="2880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1100" b="1" dirty="0" smtClean="0">
              <a:solidFill>
                <a:schemeClr val="bg2">
                  <a:lumMod val="10000"/>
                </a:schemeClr>
              </a:solidFill>
            </a:rPr>
            <a:t>2002,9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0.29108</cdr:x>
      <cdr:y>0.12846</cdr:y>
    </cdr:from>
    <cdr:to>
      <cdr:x>0.47858</cdr:x>
      <cdr:y>0.26077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73765" y="279655"/>
          <a:ext cx="756084" cy="288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rPr>
            <a:t> 2432,3</a:t>
          </a:r>
          <a:endParaRPr lang="ru-RU" sz="1200" b="1" dirty="0">
            <a:solidFill>
              <a:schemeClr val="bg2">
                <a:lumMod val="10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0.46429</cdr:x>
      <cdr:y>0.0623</cdr:y>
    </cdr:from>
    <cdr:to>
      <cdr:x>0.64286</cdr:x>
      <cdr:y>0.22769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72208" y="135632"/>
          <a:ext cx="720080" cy="360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rPr>
            <a:t>  </a:t>
          </a:r>
          <a:r>
            <a:rPr lang="ru-RU" sz="12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rPr>
            <a:t>2747,4</a:t>
          </a:r>
          <a:endParaRPr lang="ru-RU" sz="1200" b="1" dirty="0">
            <a:solidFill>
              <a:schemeClr val="bg2">
                <a:lumMod val="10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0.64286</cdr:x>
      <cdr:y>0.03315</cdr:y>
    </cdr:from>
    <cdr:to>
      <cdr:x>0.81967</cdr:x>
      <cdr:y>0.19461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592288" y="72160"/>
          <a:ext cx="712989" cy="35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rPr>
            <a:t>  3029,0</a:t>
          </a:r>
          <a:endParaRPr lang="ru-RU" sz="1200" b="1" dirty="0">
            <a:solidFill>
              <a:schemeClr val="bg2">
                <a:lumMod val="10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0.81967</cdr:x>
      <cdr:y>0</cdr:y>
    </cdr:from>
    <cdr:to>
      <cdr:x>1</cdr:x>
      <cdr:y>0.18052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05277" y="0"/>
          <a:ext cx="727171" cy="3929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bg2">
                  <a:lumMod val="10000"/>
                </a:schemeClr>
              </a:solidFill>
            </a:rPr>
            <a:t>  </a:t>
          </a:r>
          <a:r>
            <a:rPr lang="ru-RU" sz="12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rPr>
            <a:t>3282,5</a:t>
          </a:r>
          <a:endParaRPr lang="ru-RU" sz="1200" b="1" dirty="0">
            <a:solidFill>
              <a:schemeClr val="bg2">
                <a:lumMod val="10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0.125</cdr:x>
      <cdr:y>0.19461</cdr:y>
    </cdr:from>
    <cdr:to>
      <cdr:x>0.28571</cdr:x>
      <cdr:y>0.29384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04056" y="423664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Calibri" panose="020F0502020204030204" pitchFamily="34" charset="0"/>
            </a:rPr>
            <a:t>2221,7</a:t>
          </a:r>
          <a:endParaRPr lang="ru-RU" sz="1200" b="1" dirty="0">
            <a:latin typeface="Calibri" panose="020F050202020403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0.01923</cdr:x>
      <cdr:y>0.26994</cdr:y>
    </cdr:from>
    <cdr:to>
      <cdr:x>0.22449</cdr:x>
      <cdr:y>0.3969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7850" y="612372"/>
          <a:ext cx="724237" cy="2880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rPr>
            <a:t>18889</a:t>
          </a:r>
        </a:p>
        <a:p xmlns:a="http://schemas.openxmlformats.org/drawingml/2006/main"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0.21477</cdr:x>
      <cdr:y>0.36516</cdr:y>
    </cdr:from>
    <cdr:to>
      <cdr:x>0.42223</cdr:x>
      <cdr:y>0.49213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04188" y="828386"/>
          <a:ext cx="776817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rPr>
            <a:t>18609</a:t>
          </a:r>
        </a:p>
        <a:p xmlns:a="http://schemas.openxmlformats.org/drawingml/2006/main">
          <a:endParaRPr lang="ru-RU" sz="1200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0.39477</cdr:x>
      <cdr:y>0.46039</cdr:y>
    </cdr:from>
    <cdr:to>
      <cdr:x>0.57692</cdr:x>
      <cdr:y>0.58735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78183" y="1044416"/>
          <a:ext cx="682057" cy="2880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rPr>
            <a:t>18344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0.59477</cdr:x>
      <cdr:y>0.55561</cdr:y>
    </cdr:from>
    <cdr:to>
      <cdr:x>0.80769</cdr:x>
      <cdr:y>0.68258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27066" y="1260427"/>
          <a:ext cx="797270" cy="2880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rPr>
            <a:t>18094</a:t>
          </a:r>
        </a:p>
        <a:p xmlns:a="http://schemas.openxmlformats.org/drawingml/2006/main">
          <a:endParaRPr lang="ru-RU" sz="1200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0.80769</cdr:x>
      <cdr:y>0.65084</cdr:y>
    </cdr:from>
    <cdr:to>
      <cdr:x>1</cdr:x>
      <cdr:y>0.77781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849846" y="1476461"/>
          <a:ext cx="678545" cy="2880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rPr>
            <a:t>17859</a:t>
          </a:r>
          <a:endParaRPr lang="ru-RU" sz="1400" b="1" dirty="0">
            <a:solidFill>
              <a:schemeClr val="accent3">
                <a:lumMod val="50000"/>
              </a:schemeClr>
            </a:solidFill>
            <a:latin typeface="Calibri" panose="020F050202020403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0.02034</cdr:x>
      <cdr:y>0.4562</cdr:y>
    </cdr:from>
    <cdr:to>
      <cdr:x>0.26446</cdr:x>
      <cdr:y>0.61934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008" y="1067761"/>
          <a:ext cx="864100" cy="3818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rPr>
            <a:t>21870</a:t>
          </a:r>
        </a:p>
        <a:p xmlns:a="http://schemas.openxmlformats.org/drawingml/2006/main">
          <a:endParaRPr lang="ru-RU" sz="1200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0.22377</cdr:x>
      <cdr:y>0.42901</cdr:y>
    </cdr:from>
    <cdr:to>
      <cdr:x>0.44755</cdr:x>
      <cdr:y>0.56496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92088" y="1004121"/>
          <a:ext cx="792103" cy="3181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rPr>
            <a:t>23740</a:t>
          </a:r>
          <a:endParaRPr lang="ru-RU" sz="1400" b="1" dirty="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0.4272</cdr:x>
      <cdr:y>0.40182</cdr:y>
    </cdr:from>
    <cdr:to>
      <cdr:x>0.61029</cdr:x>
      <cdr:y>0.53777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12168" y="940481"/>
          <a:ext cx="648073" cy="318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rPr>
            <a:t>26226</a:t>
          </a:r>
          <a:endParaRPr lang="ru-RU" sz="1400" b="1" dirty="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0.63063</cdr:x>
      <cdr:y>0.37463</cdr:y>
    </cdr:from>
    <cdr:to>
      <cdr:x>0.81372</cdr:x>
      <cdr:y>0.48339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32248" y="876842"/>
          <a:ext cx="648072" cy="2545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rPr>
            <a:t>28219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0.80881</cdr:x>
      <cdr:y>0.32025</cdr:y>
    </cdr:from>
    <cdr:to>
      <cdr:x>0.99681</cdr:x>
      <cdr:y>0.4562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862942" y="749562"/>
          <a:ext cx="665450" cy="318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rPr>
            <a:t>30024</a:t>
          </a:r>
          <a:endParaRPr lang="ru-RU" sz="1400" b="1" dirty="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0.02583</cdr:x>
      <cdr:y>0.13743</cdr:y>
    </cdr:from>
    <cdr:to>
      <cdr:x>0.20694</cdr:x>
      <cdr:y>0.59555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2481" y="216024"/>
          <a:ext cx="648497" cy="7200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rPr>
            <a:t>107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0.31743</cdr:x>
      <cdr:y>0.04581</cdr:y>
    </cdr:from>
    <cdr:to>
      <cdr:x>0.49267</cdr:x>
      <cdr:y>0.27487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36597" y="72008"/>
          <a:ext cx="627463" cy="360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rPr>
            <a:t>116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0.42479</cdr:x>
      <cdr:y>0.50532</cdr:y>
    </cdr:from>
    <cdr:to>
      <cdr:x>0.58031</cdr:x>
      <cdr:y>0.68856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21015" y="794280"/>
          <a:ext cx="556867" cy="288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rPr>
            <a:t>109</a:t>
          </a:r>
          <a:endParaRPr lang="ru-RU" sz="1400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0.59897</cdr:x>
      <cdr:y>0.50532</cdr:y>
    </cdr:from>
    <cdr:to>
      <cdr:x>0.77997</cdr:x>
      <cdr:y>0.68856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44709" y="794280"/>
          <a:ext cx="648071" cy="288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rPr>
            <a:t>104,6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0.83596</cdr:x>
      <cdr:y>0.50393</cdr:y>
    </cdr:from>
    <cdr:to>
      <cdr:x>0.98456</cdr:x>
      <cdr:y>0.73437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993273" y="792088"/>
          <a:ext cx="532083" cy="362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rPr>
            <a:t>104</a:t>
          </a:r>
        </a:p>
        <a:p xmlns:a="http://schemas.openxmlformats.org/drawingml/2006/main">
          <a:endParaRPr lang="ru-RU" sz="1100" dirty="0" smtClean="0">
            <a:solidFill>
              <a:srgbClr val="336600"/>
            </a:solidFill>
          </a:endParaRP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0.59223</cdr:x>
      <cdr:y>0.75546</cdr:y>
    </cdr:from>
    <cdr:to>
      <cdr:x>0.67961</cdr:x>
      <cdr:y>0.87819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392489" y="1753604"/>
          <a:ext cx="648072" cy="284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Calibri" panose="020F0502020204030204" pitchFamily="34" charset="0"/>
              <a:cs typeface="Times New Roman" pitchFamily="18" charset="0"/>
            </a:rPr>
            <a:t>267,4</a:t>
          </a:r>
          <a:endParaRPr lang="ru-RU" sz="1400" b="1" dirty="0">
            <a:latin typeface="Calibri" panose="020F0502020204030204" pitchFamily="34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0.59506</cdr:x>
      <cdr:y>0.07757</cdr:y>
    </cdr:from>
    <cdr:to>
      <cdr:x>0.69458</cdr:x>
      <cdr:y>0.21735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413468" y="180059"/>
          <a:ext cx="738110" cy="3244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Calibri" panose="020F0502020204030204" pitchFamily="34" charset="0"/>
              <a:cs typeface="Times New Roman" pitchFamily="18" charset="0"/>
            </a:rPr>
            <a:t>949,2</a:t>
          </a:r>
          <a:endParaRPr lang="ru-RU" sz="1400" b="1" dirty="0">
            <a:latin typeface="Calibri" panose="020F0502020204030204" pitchFamily="34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0.72886</cdr:x>
      <cdr:y>0.67412</cdr:y>
    </cdr:from>
    <cdr:to>
      <cdr:x>0.97286</cdr:x>
      <cdr:y>0.85787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2480" y="1564796"/>
          <a:ext cx="1872208" cy="426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0.23942</cdr:x>
      <cdr:y>0.35577</cdr:y>
    </cdr:from>
    <cdr:to>
      <cdr:x>0.56883</cdr:x>
      <cdr:y>0.60126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5467" y="659846"/>
          <a:ext cx="819259" cy="455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Calibri" panose="020F0502020204030204" pitchFamily="34" charset="0"/>
              <a:cs typeface="Times New Roman" panose="02020603050405020304" pitchFamily="18" charset="0"/>
            </a:rPr>
            <a:t>76,0%</a:t>
          </a:r>
          <a:endParaRPr lang="ru-RU" sz="1400" b="1" dirty="0">
            <a:latin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6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r">
              <a:defRPr sz="1200"/>
            </a:lvl1pPr>
          </a:lstStyle>
          <a:p>
            <a:fld id="{839D7287-5CD6-4B4A-80C9-425169D24D4C}" type="datetimeFigureOut">
              <a:rPr lang="ru-RU" smtClean="0"/>
              <a:pPr/>
              <a:t>12.01.2023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6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r">
              <a:defRPr sz="1200"/>
            </a:lvl1pPr>
          </a:lstStyle>
          <a:p>
            <a:fld id="{4BCBAF5D-7B64-469B-B26C-FA62F5BA56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5833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r">
              <a:defRPr sz="1200"/>
            </a:lvl1pPr>
          </a:lstStyle>
          <a:p>
            <a:fld id="{4AF090C1-787D-4867-B900-CCB842A74EF5}" type="datetimeFigureOut">
              <a:rPr lang="ru-RU" smtClean="0"/>
              <a:pPr/>
              <a:t>12.01.2023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9" tIns="45854" rIns="91709" bIns="4585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709" tIns="45854" rIns="91709" bIns="4585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r">
              <a:defRPr sz="1200"/>
            </a:lvl1pPr>
          </a:lstStyle>
          <a:p>
            <a:fld id="{1AE0FA24-06BC-49AF-B6C7-F1BB2025DF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00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8097" indent="-28412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6510" indent="-2269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2066" indent="-2269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6035" indent="-2269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3179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60322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17466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74609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FF2E-D9F6-4740-B989-D58CA9FB87C4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3784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868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2426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242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445FA0-0690-458C-AF35-3A0D4853A927}" type="datetime1">
              <a:rPr lang="ru-RU" smtClean="0"/>
              <a:pPr/>
              <a:t>12.01.2023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7FB146-AEDC-4541-95F4-E2617E9E00A9}" type="datetime1">
              <a:rPr lang="ru-RU" smtClean="0"/>
              <a:pPr/>
              <a:t>12.01.2023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244A24-B550-4FE3-9558-56FCD5E9FE5B}" type="datetime1">
              <a:rPr lang="ru-RU" smtClean="0"/>
              <a:pPr/>
              <a:t>12.01.2023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393677-09C8-49D7-9E01-AB9C8F91AF6C}" type="datetime1">
              <a:rPr lang="ru-RU" smtClean="0"/>
              <a:pPr/>
              <a:t>12.01.2023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F1DD35-1F22-4577-A0E8-A981682095C7}" type="datetime1">
              <a:rPr lang="ru-RU" smtClean="0"/>
              <a:pPr/>
              <a:t>12.01.2023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82C579-A7F6-4EEF-B7EE-6D16C174365E}" type="datetime1">
              <a:rPr lang="ru-RU" smtClean="0"/>
              <a:pPr/>
              <a:t>12.01.2023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0CC375-C46E-485C-8AA5-0447E18F2FF7}" type="datetime1">
              <a:rPr lang="ru-RU" smtClean="0"/>
              <a:pPr/>
              <a:t>12.01.2023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9EEB8B-FBCA-49EB-B80F-F9012336D720}" type="datetime1">
              <a:rPr lang="ru-RU" smtClean="0"/>
              <a:pPr/>
              <a:t>12.01.2023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ACDFA4-B2A7-4844-9B76-13197123AD9B}" type="datetime1">
              <a:rPr lang="ru-RU" smtClean="0"/>
              <a:pPr/>
              <a:t>12.01.2023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56EBC8-2E35-4D88-BA02-326CCC83D4B1}" type="datetime1">
              <a:rPr lang="ru-RU" smtClean="0"/>
              <a:pPr/>
              <a:t>12.01.2023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AEA530-DAC2-428A-BA98-8942BE71D03F}" type="datetime1">
              <a:rPr lang="ru-RU" smtClean="0"/>
              <a:pPr/>
              <a:t>12.01.2023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3B78894-5896-4CEA-8D31-4C9368103229}" type="datetime1">
              <a:rPr lang="ru-RU" smtClean="0"/>
              <a:pPr/>
              <a:t>12.01.2023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DF55276-7436-4E82-921F-7D04667C0D2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diagramLayout" Target="../diagrams/layout1.xml"/><Relationship Id="rId7" Type="http://schemas.openxmlformats.org/officeDocument/2006/relationships/chart" Target="../charts/chart14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chart" Target="../charts/char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://voskresenskoe-adm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12"/>
          <p:cNvSpPr>
            <a:spLocks noChangeArrowheads="1"/>
          </p:cNvSpPr>
          <p:nvPr/>
        </p:nvSpPr>
        <p:spPr bwMode="auto">
          <a:xfrm>
            <a:off x="1632936" y="3861048"/>
            <a:ext cx="6989211" cy="27309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БЮДЖЕТ 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ДЛЯ  ГРАЖДАН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по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решению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Совета депутатов «О бюджете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Воскресенского муниципального округа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на 2023 год и на плановый период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2024 и 2025 годов»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>
            <a:off x="3418182" y="188720"/>
            <a:ext cx="5184576" cy="1384995"/>
          </a:xfrm>
          <a:prstGeom prst="rect">
            <a:avLst/>
          </a:prstGeom>
          <a:solidFill>
            <a:srgbClr val="FEFBDA"/>
          </a:solidFill>
          <a:ln w="28575">
            <a:solidFill>
              <a:schemeClr val="bg2">
                <a:lumMod val="50000"/>
              </a:schemeClr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Воскресенский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  муниципальный округ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  Нижегородской области</a:t>
            </a: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37" y="231817"/>
            <a:ext cx="1152128" cy="14005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4"/>
            <a:ext cx="4680520" cy="178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9869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94" y="2564904"/>
            <a:ext cx="3308085" cy="220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1052736"/>
            <a:ext cx="59046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Публичные слушания </a:t>
            </a:r>
            <a:r>
              <a:rPr lang="ru-RU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это форма участия населения в осуществлении местного самоуправления. Публичные слушания организуются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и проводятся с целью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выявления мнения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населения по проекту бюджета округа на очередной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финансовый год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и плановый период.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19694" y="2883788"/>
            <a:ext cx="40044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Каждый житель вправе высказать свое мнение, задать вопросы, представить письменные предложения и замечания для включения их в протокол проведения публичных слушаний.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</a:br>
            <a:endParaRPr lang="ru-RU" dirty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7" y="4941168"/>
            <a:ext cx="68604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Результат публичных слушаний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– заключение, в котором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отражаются выраженные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позиции жителей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муниципального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округа и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рекомендации, сформулированные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по результатам публичных слушаний. Заключение 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о результатах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публичных слушаний подлежит опубликованию. </a:t>
            </a:r>
            <a:b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</a:br>
            <a:endParaRPr lang="ru-RU" dirty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4" y="324000"/>
            <a:ext cx="7560838" cy="523220"/>
          </a:xfrm>
          <a:prstGeom prst="rect">
            <a:avLst/>
          </a:prstGeom>
          <a:solidFill>
            <a:srgbClr val="FEFBDA"/>
          </a:solidFill>
          <a:ln w="28575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ЧТО  ТАКОЕ  «ПУБЛИЧНЫЕ  СЛУШАНИЯ»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23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 txBox="1"/>
          <p:nvPr/>
        </p:nvSpPr>
        <p:spPr>
          <a:xfrm>
            <a:off x="3707904" y="188640"/>
            <a:ext cx="4743956" cy="345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lnSpc>
                <a:spcPts val="1341"/>
              </a:lnSpc>
              <a:buFont typeface="Wingdings" panose="05000000000000000000" pitchFamily="2" charset="2"/>
              <a:buChar char="q"/>
            </a:pP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Обеспечение</a:t>
            </a:r>
            <a:r>
              <a:rPr sz="1600" spc="-39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устойчивости</a:t>
            </a:r>
            <a:r>
              <a:rPr sz="1600" spc="-29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и сбалансированности</a:t>
            </a:r>
            <a:r>
              <a:rPr sz="1600" spc="-17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бюджета</a:t>
            </a:r>
            <a:r>
              <a:rPr lang="ru-RU"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муниципального</a:t>
            </a:r>
            <a:r>
              <a:rPr sz="1600" spc="-31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округа</a:t>
            </a:r>
          </a:p>
        </p:txBody>
      </p:sp>
      <p:sp>
        <p:nvSpPr>
          <p:cNvPr id="5" name="object 8"/>
          <p:cNvSpPr txBox="1"/>
          <p:nvPr/>
        </p:nvSpPr>
        <p:spPr>
          <a:xfrm>
            <a:off x="3735339" y="620688"/>
            <a:ext cx="5373165" cy="47192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lnSpc>
                <a:spcPts val="1341"/>
              </a:lnSpc>
              <a:buFont typeface="Wingdings" panose="05000000000000000000" pitchFamily="2" charset="2"/>
              <a:buChar char="q"/>
            </a:pP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Формирование</a:t>
            </a:r>
            <a:r>
              <a:rPr sz="1600" spc="-15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реалистичного</a:t>
            </a:r>
            <a:r>
              <a:rPr sz="1600" spc="-25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прогноза по</a:t>
            </a:r>
            <a:r>
              <a:rPr sz="1600" spc="-21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доходам</a:t>
            </a:r>
            <a:r>
              <a:rPr lang="ru-RU"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бюджета</a:t>
            </a:r>
          </a:p>
          <a:p>
            <a:pPr>
              <a:lnSpc>
                <a:spcPts val="1341"/>
              </a:lnSpc>
            </a:pPr>
            <a:endParaRPr sz="1600" dirty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341"/>
              </a:lnSpc>
              <a:spcBef>
                <a:spcPts val="220"/>
              </a:spcBef>
              <a:buFont typeface="Wingdings" panose="05000000000000000000" pitchFamily="2" charset="2"/>
              <a:buChar char="q"/>
            </a:pP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Обеспечение</a:t>
            </a:r>
            <a:r>
              <a:rPr sz="1600" spc="-39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финансовыми</a:t>
            </a:r>
            <a:r>
              <a:rPr sz="1600" spc="-17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z="1600" spc="-17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р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есурсами</a:t>
            </a:r>
            <a:r>
              <a:rPr sz="1600" spc="-17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действующих</a:t>
            </a:r>
            <a:r>
              <a:rPr sz="1600" spc="-22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расходных</a:t>
            </a:r>
            <a:r>
              <a:rPr lang="ru-RU"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обязательств</a:t>
            </a:r>
            <a:endParaRPr lang="ru-RU" sz="1600" dirty="0" smtClean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>
              <a:lnSpc>
                <a:spcPts val="1341"/>
              </a:lnSpc>
              <a:spcBef>
                <a:spcPts val="220"/>
              </a:spcBef>
            </a:pPr>
            <a:endParaRPr sz="1600" dirty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341"/>
              </a:lnSpc>
              <a:spcBef>
                <a:spcPts val="171"/>
              </a:spcBef>
              <a:buFont typeface="Wingdings" panose="05000000000000000000" pitchFamily="2" charset="2"/>
              <a:buChar char="q"/>
            </a:pP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Осуществление</a:t>
            </a:r>
            <a:r>
              <a:rPr sz="1600" spc="-4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мер по</a:t>
            </a:r>
            <a:r>
              <a:rPr sz="1600" spc="-21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повышению</a:t>
            </a:r>
            <a:r>
              <a:rPr sz="1600" spc="-45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эффективности</a:t>
            </a:r>
            <a:r>
              <a:rPr lang="ru-RU"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использования</a:t>
            </a:r>
            <a:r>
              <a:rPr sz="1600" spc="-22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бюджетных</a:t>
            </a:r>
            <a:r>
              <a:rPr sz="1600" spc="-34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средств</a:t>
            </a:r>
            <a:endParaRPr lang="ru-RU" sz="1600" dirty="0" smtClean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>
              <a:lnSpc>
                <a:spcPts val="1341"/>
              </a:lnSpc>
              <a:spcBef>
                <a:spcPts val="171"/>
              </a:spcBef>
            </a:pPr>
            <a:endParaRPr sz="1600" dirty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341"/>
              </a:lnSpc>
              <a:spcBef>
                <a:spcPts val="170"/>
              </a:spcBef>
              <a:buFont typeface="Wingdings" panose="05000000000000000000" pitchFamily="2" charset="2"/>
              <a:buChar char="q"/>
            </a:pP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Концентрация</a:t>
            </a:r>
            <a:r>
              <a:rPr sz="1600" spc="-22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финансовых</a:t>
            </a:r>
            <a:r>
              <a:rPr sz="1600" spc="-23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ресурсов на</a:t>
            </a:r>
            <a:r>
              <a:rPr sz="1600" spc="-13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достижени</a:t>
            </a:r>
            <a:r>
              <a:rPr lang="ru-RU"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е</a:t>
            </a:r>
            <a:r>
              <a:rPr sz="1600" spc="-38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целей</a:t>
            </a:r>
            <a:r>
              <a:rPr sz="1600" spc="-31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и</a:t>
            </a:r>
            <a:r>
              <a:rPr lang="ru-RU"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результатов</a:t>
            </a:r>
            <a:r>
              <a:rPr sz="1600" spc="-18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приоритетных</a:t>
            </a:r>
            <a:r>
              <a:rPr sz="1600" spc="-21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проектов</a:t>
            </a:r>
            <a:r>
              <a:rPr sz="1600" spc="-21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z="1600" spc="-21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муниципального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округа,</a:t>
            </a:r>
            <a:r>
              <a:rPr lang="ru-RU"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региональных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проектов,направленных</a:t>
            </a:r>
            <a:r>
              <a:rPr sz="1600" spc="-32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на</a:t>
            </a:r>
            <a:r>
              <a:rPr sz="1600" spc="-13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реализацию</a:t>
            </a:r>
            <a:r>
              <a:rPr lang="ru-RU"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национальных проектов</a:t>
            </a:r>
            <a:endParaRPr lang="ru-RU" sz="1600" dirty="0" smtClean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>
              <a:lnSpc>
                <a:spcPts val="1341"/>
              </a:lnSpc>
              <a:spcBef>
                <a:spcPts val="170"/>
              </a:spcBef>
            </a:pPr>
            <a:endParaRPr sz="1600" dirty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341"/>
              </a:lnSpc>
              <a:spcBef>
                <a:spcPts val="172"/>
              </a:spcBef>
              <a:buFont typeface="Wingdings" panose="05000000000000000000" pitchFamily="2" charset="2"/>
              <a:buChar char="q"/>
            </a:pP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Оптимизация</a:t>
            </a:r>
            <a:r>
              <a:rPr sz="1600" spc="-1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и приоритизация</a:t>
            </a:r>
            <a:r>
              <a:rPr sz="1600" spc="-22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инвестиционных</a:t>
            </a:r>
            <a:r>
              <a:rPr sz="1600" spc="-47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проектов</a:t>
            </a:r>
            <a:endParaRPr lang="ru-RU" sz="1600" dirty="0" smtClean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>
              <a:lnSpc>
                <a:spcPts val="1341"/>
              </a:lnSpc>
              <a:spcBef>
                <a:spcPts val="172"/>
              </a:spcBef>
            </a:pPr>
            <a:endParaRPr sz="1600" dirty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341"/>
              </a:lnSpc>
              <a:spcBef>
                <a:spcPts val="182"/>
              </a:spcBef>
              <a:buFont typeface="Wingdings" panose="05000000000000000000" pitchFamily="2" charset="2"/>
              <a:buChar char="q"/>
            </a:pP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Повышение</a:t>
            </a:r>
            <a:r>
              <a:rPr sz="1600" spc="-43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операционной</a:t>
            </a:r>
            <a:r>
              <a:rPr sz="1600" spc="-28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эффективности</a:t>
            </a:r>
            <a:r>
              <a:rPr sz="1600" spc="-44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бюджетных</a:t>
            </a:r>
            <a:r>
              <a:rPr sz="1600" spc="-49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средств</a:t>
            </a:r>
            <a:endParaRPr lang="ru-RU" sz="1600" dirty="0" smtClean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>
              <a:lnSpc>
                <a:spcPts val="1341"/>
              </a:lnSpc>
              <a:spcBef>
                <a:spcPts val="182"/>
              </a:spcBef>
            </a:pPr>
            <a:endParaRPr sz="1600" dirty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341"/>
              </a:lnSpc>
              <a:spcBef>
                <a:spcPts val="170"/>
              </a:spcBef>
              <a:buFont typeface="Wingdings" panose="05000000000000000000" pitchFamily="2" charset="2"/>
              <a:buChar char="q"/>
            </a:pP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Повышение</a:t>
            </a:r>
            <a:r>
              <a:rPr sz="1600" spc="-43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качества финансового</a:t>
            </a:r>
            <a:r>
              <a:rPr sz="1600" spc="-29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менеджмента</a:t>
            </a:r>
            <a:endParaRPr lang="ru-RU" sz="1600" dirty="0" smtClean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>
              <a:lnSpc>
                <a:spcPts val="1341"/>
              </a:lnSpc>
              <a:spcBef>
                <a:spcPts val="170"/>
              </a:spcBef>
            </a:pPr>
            <a:endParaRPr sz="1600" dirty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341"/>
              </a:lnSpc>
              <a:spcBef>
                <a:spcPts val="232"/>
              </a:spcBef>
              <a:buFont typeface="Wingdings" panose="05000000000000000000" pitchFamily="2" charset="2"/>
              <a:buChar char="q"/>
            </a:pP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Повышение</a:t>
            </a:r>
            <a:r>
              <a:rPr sz="1600" spc="-43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эффективности</a:t>
            </a:r>
            <a:r>
              <a:rPr sz="1600" spc="-45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муниципального</a:t>
            </a:r>
            <a:r>
              <a:rPr sz="1600" spc="-37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управления</a:t>
            </a:r>
            <a:endParaRPr lang="ru-RU" sz="1600" dirty="0" smtClean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>
              <a:lnSpc>
                <a:spcPts val="1341"/>
              </a:lnSpc>
              <a:spcBef>
                <a:spcPts val="232"/>
              </a:spcBef>
            </a:pPr>
            <a:endParaRPr sz="1600" dirty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344"/>
              </a:lnSpc>
              <a:spcBef>
                <a:spcPts val="167"/>
              </a:spcBef>
              <a:buFont typeface="Wingdings" panose="05000000000000000000" pitchFamily="2" charset="2"/>
              <a:buChar char="q"/>
            </a:pP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Поддержание</a:t>
            </a:r>
            <a:r>
              <a:rPr sz="1600" spc="-28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объема</a:t>
            </a:r>
            <a:r>
              <a:rPr sz="1600" spc="-19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дефицита,объема</a:t>
            </a:r>
            <a:r>
              <a:rPr sz="1600" spc="-3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муниципального</a:t>
            </a:r>
            <a:r>
              <a:rPr sz="1600" spc="-15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долга</a:t>
            </a:r>
            <a:r>
              <a:rPr sz="1600" spc="-29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пределах</a:t>
            </a:r>
            <a:r>
              <a:rPr sz="1600" spc="-22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ограничений,установленных</a:t>
            </a:r>
            <a:r>
              <a:rPr sz="1600" spc="-44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нормами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бюджетного</a:t>
            </a:r>
            <a:r>
              <a:rPr lang="ru-RU"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законодательства</a:t>
            </a:r>
            <a:r>
              <a:rPr sz="1600" spc="-32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Российской</a:t>
            </a:r>
            <a:r>
              <a:rPr sz="1600" spc="-33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Федерациии</a:t>
            </a:r>
          </a:p>
        </p:txBody>
      </p:sp>
      <p:sp>
        <p:nvSpPr>
          <p:cNvPr id="6" name="object 14"/>
          <p:cNvSpPr txBox="1"/>
          <p:nvPr/>
        </p:nvSpPr>
        <p:spPr>
          <a:xfrm>
            <a:off x="3735339" y="5505234"/>
            <a:ext cx="5070313" cy="11028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lnSpc>
                <a:spcPts val="1341"/>
              </a:lnSpc>
              <a:buFont typeface="Wingdings" panose="05000000000000000000" pitchFamily="2" charset="2"/>
              <a:buChar char="q"/>
            </a:pP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Развитие информационных</a:t>
            </a:r>
            <a:r>
              <a:rPr sz="1600" spc="-45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технологий</a:t>
            </a:r>
            <a:r>
              <a:rPr sz="1600" spc="-18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и</a:t>
            </a:r>
            <a:r>
              <a:rPr sz="1600" spc="-28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интеграции</a:t>
            </a:r>
          </a:p>
          <a:p>
            <a:pPr>
              <a:lnSpc>
                <a:spcPts val="1341"/>
              </a:lnSpc>
              <a:spcBef>
                <a:spcPts val="220"/>
              </a:spcBef>
            </a:pPr>
            <a:r>
              <a:rPr lang="ru-RU"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    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информационных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ресурсов</a:t>
            </a:r>
            <a:r>
              <a:rPr sz="1600" spc="-33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в сфере</a:t>
            </a:r>
            <a:r>
              <a:rPr sz="1600" spc="-17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управления</a:t>
            </a:r>
            <a:r>
              <a:rPr sz="1600" spc="-1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z="1600" spc="-1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ts val="1341"/>
              </a:lnSpc>
              <a:spcBef>
                <a:spcPts val="220"/>
              </a:spcBef>
            </a:pPr>
            <a:r>
              <a:rPr lang="ru-RU" sz="1600" spc="-1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z="1600" spc="-1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   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финансами</a:t>
            </a:r>
            <a:endParaRPr lang="ru-RU" sz="1600" dirty="0" smtClean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>
              <a:lnSpc>
                <a:spcPts val="1341"/>
              </a:lnSpc>
              <a:spcBef>
                <a:spcPts val="220"/>
              </a:spcBef>
            </a:pPr>
            <a:endParaRPr sz="1600" dirty="0">
              <a:solidFill>
                <a:srgbClr val="EEECE1">
                  <a:lumMod val="1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341"/>
              </a:lnSpc>
              <a:spcBef>
                <a:spcPts val="182"/>
              </a:spcBef>
              <a:buFont typeface="Wingdings" panose="05000000000000000000" pitchFamily="2" charset="2"/>
              <a:buChar char="q"/>
            </a:pP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Реализация</a:t>
            </a:r>
            <a:r>
              <a:rPr sz="1600" spc="-21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принципов</a:t>
            </a:r>
            <a:r>
              <a:rPr sz="1600" spc="-17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открытости</a:t>
            </a:r>
            <a:r>
              <a:rPr sz="1600" spc="-29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и прозрачности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управления</a:t>
            </a:r>
            <a:r>
              <a:rPr lang="ru-RU"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муниципальными</a:t>
            </a:r>
            <a:r>
              <a:rPr sz="1600" spc="-40" dirty="0" smtClean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EEECE1">
                    <a:lumMod val="10000"/>
                  </a:srgbClr>
                </a:solidFill>
                <a:latin typeface="Calibri"/>
                <a:cs typeface="Times New Roman" panose="02020603050405020304" pitchFamily="18" charset="0"/>
              </a:rPr>
              <a:t>финансами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6021" y="0"/>
            <a:ext cx="2609746" cy="67403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3600" dirty="0" smtClean="0">
              <a:latin typeface="Calibri" panose="020F0502020204030204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Основные направления бюджетной и налоговой политики муниципального округа на 2023-2025 годы</a:t>
            </a:r>
          </a:p>
          <a:p>
            <a:endParaRPr lang="ru-RU" sz="3600" dirty="0">
              <a:latin typeface="Calibri" panose="020F0502020204030204" pitchFamily="34" charset="0"/>
            </a:endParaRPr>
          </a:p>
          <a:p>
            <a:endParaRPr lang="ru-RU" sz="3600" dirty="0" smtClean="0">
              <a:latin typeface="Calibri" panose="020F0502020204030204" pitchFamily="34" charset="0"/>
            </a:endParaRPr>
          </a:p>
          <a:p>
            <a:endParaRPr lang="ru-RU" sz="3600" dirty="0">
              <a:latin typeface="Calibri" panose="020F050202020403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21" y="5251755"/>
            <a:ext cx="262578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93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75655" y="306570"/>
            <a:ext cx="7123867" cy="864096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317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Из чего складываются доходы бюджета</a:t>
            </a:r>
          </a:p>
          <a:p>
            <a:pPr lvl="0" algn="ctr"/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9812" y="1412776"/>
            <a:ext cx="753005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84168" y="1412776"/>
            <a:ext cx="4616920" cy="2031325"/>
          </a:xfrm>
          <a:prstGeom prst="rect">
            <a:avLst/>
          </a:prstGeom>
          <a:solidFill>
            <a:srgbClr val="FEFBDA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ДОХОДЫ   </a:t>
            </a:r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БЮДЖЕТА</a:t>
            </a:r>
          </a:p>
          <a:p>
            <a:pPr algn="ctr"/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МУНИЦИПАЛЬНОГО  ОКРУГА</a:t>
            </a:r>
            <a:endParaRPr lang="ru-RU" b="1" u="sng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 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 это денежные средства, поступающие в бюджет муниципального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округа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в безвозмездном и безвозвратном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порядке в соответствии с законодательством Российской Федерации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3967592"/>
            <a:ext cx="2504036" cy="2277547"/>
          </a:xfrm>
          <a:prstGeom prst="rect">
            <a:avLst/>
          </a:prstGeom>
          <a:solidFill>
            <a:schemeClr val="accent4">
              <a:lumMod val="20000"/>
              <a:lumOff val="80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Налоговые доходы</a:t>
            </a: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 (налог на доходы физических лиц, акцизы, налоги на совокупный доход, налог на имущество физических лиц, земельный налог и др.)</a:t>
            </a:r>
            <a:endParaRPr lang="ru-RU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3942346"/>
            <a:ext cx="2655321" cy="2492990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Неналоговые доходы</a:t>
            </a: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Доходы от продажи и использования имущества, находящегося в муниципальной собственности, плата за негативное воздействие на окружающую среду, доходы от оказания платных услуг, поступления от штрафных санкций, возмещение ущерба и другие</a:t>
            </a:r>
            <a:endParaRPr lang="ru-RU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3844482"/>
            <a:ext cx="2648052" cy="2523768"/>
          </a:xfrm>
          <a:prstGeom prst="rect">
            <a:avLst/>
          </a:prstGeom>
          <a:solidFill>
            <a:schemeClr val="accent4">
              <a:lumMod val="20000"/>
              <a:lumOff val="80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Безвозмездные поступления</a:t>
            </a: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субсидий, поступления от юридических и физических лиц, кроме налоговых и неналоговых доходов)</a:t>
            </a:r>
            <a:endParaRPr lang="ru-RU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s://vr-vyksa.ru/media/images/38_MdwspN8.width-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89944"/>
            <a:ext cx="2472209" cy="185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79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08829"/>
            <a:ext cx="2304256" cy="183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avatars.mds.yandex.net/get-zen_doc/3385201/pub_5f357eecf4f0f468957c0223_5f357ef5e935210b81328db0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4477360"/>
            <a:ext cx="2636541" cy="183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59631" y="116632"/>
            <a:ext cx="7789371" cy="1055608"/>
          </a:xfrm>
          <a:prstGeom prst="roundRect">
            <a:avLst/>
          </a:prstGeom>
          <a:solidFill>
            <a:srgbClr val="FEFBDA"/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Какие налоги уплачивают жители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в бюджет Воскресенского округа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Вертикальный свиток 10"/>
          <p:cNvSpPr/>
          <p:nvPr/>
        </p:nvSpPr>
        <p:spPr>
          <a:xfrm>
            <a:off x="899592" y="1401530"/>
            <a:ext cx="3024336" cy="2603271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ru-RU" sz="1600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Налог на доходы</a:t>
            </a:r>
          </a:p>
          <a:p>
            <a:pPr lvl="0" algn="ctr"/>
            <a:r>
              <a:rPr lang="ru-RU" sz="1600" b="1" u="sng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физических лиц</a:t>
            </a:r>
          </a:p>
          <a:p>
            <a:pPr lvl="0" algn="ctr"/>
            <a:endParaRPr lang="ru-RU" sz="1600" b="1" u="sng" dirty="0">
              <a:solidFill>
                <a:srgbClr val="00206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lvl="0" algn="ctr"/>
            <a:r>
              <a:rPr lang="ru-RU" sz="1600" dirty="0">
                <a:solidFill>
                  <a:srgbClr val="003300"/>
                </a:solidFill>
                <a:latin typeface="Calibri" panose="020F0502020204030204" pitchFamily="34" charset="0"/>
                <a:cs typeface="Times New Roman" pitchFamily="18" charset="0"/>
              </a:rPr>
              <a:t>гл.23 Налогового кодекса РФ, ставка налога 13%, в отдельных случаях 9%, 30% и 35%</a:t>
            </a:r>
          </a:p>
        </p:txBody>
      </p:sp>
      <p:sp>
        <p:nvSpPr>
          <p:cNvPr id="14" name="Вертикальный свиток 13"/>
          <p:cNvSpPr/>
          <p:nvPr/>
        </p:nvSpPr>
        <p:spPr>
          <a:xfrm>
            <a:off x="5678181" y="1285817"/>
            <a:ext cx="3259190" cy="2718984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Times New Roman" pitchFamily="18" charset="0"/>
              </a:rPr>
              <a:t>Земельный налог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cs typeface="Times New Roman" pitchFamily="18" charset="0"/>
              </a:rPr>
              <a:t>Исчисляется исходя из кадастровой стоимости земельных участков:</a:t>
            </a:r>
          </a:p>
          <a:p>
            <a:pPr marL="285750" marR="0" lvl="0" indent="-28575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cs typeface="Times New Roman" pitchFamily="18" charset="0"/>
              </a:rPr>
              <a:t>0,3%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cs typeface="Times New Roman" pitchFamily="18" charset="0"/>
              </a:rPr>
              <a:t> - по участкам, занятым жилищным фондом, землям с/х назначения, для личного подсобного хозяйства; </a:t>
            </a:r>
          </a:p>
          <a:p>
            <a:pPr marL="285750" marR="0" lvl="0" indent="-28575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cs typeface="Times New Roman" pitchFamily="18" charset="0"/>
              </a:rPr>
              <a:t>1,5%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cs typeface="Times New Roman" pitchFamily="18" charset="0"/>
              </a:rPr>
              <a:t> - в отношении других участков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5" name="Вертикальный свиток 14"/>
          <p:cNvSpPr/>
          <p:nvPr/>
        </p:nvSpPr>
        <p:spPr>
          <a:xfrm>
            <a:off x="3452931" y="4149080"/>
            <a:ext cx="5472608" cy="2492896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Times New Roman" pitchFamily="18" charset="0"/>
              </a:rPr>
              <a:t>Налог на  имущество физических лиц </a:t>
            </a:r>
            <a:endParaRPr kumimoji="0" lang="ru-RU" sz="16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cs typeface="Times New Roman" pitchFamily="18" charset="0"/>
              </a:rPr>
              <a:t>Исчисляется исходя из кадастровой стоимости объектов налогообложения: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srgbClr val="003300"/>
                </a:solidFill>
                <a:latin typeface="Calibri" panose="020F0502020204030204" pitchFamily="34" charset="0"/>
                <a:cs typeface="Times New Roman" pitchFamily="18" charset="0"/>
              </a:rPr>
              <a:t>0,3 % </a:t>
            </a:r>
            <a:r>
              <a:rPr lang="ru-RU" sz="1400" dirty="0">
                <a:solidFill>
                  <a:srgbClr val="003300"/>
                </a:solidFill>
                <a:latin typeface="Calibri" panose="020F0502020204030204" pitchFamily="34" charset="0"/>
                <a:cs typeface="Times New Roman" pitchFamily="18" charset="0"/>
              </a:rPr>
              <a:t>в отношении имущества указанного в п.1 ст.406 гл.32 Налогового Кодекса РФ;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srgbClr val="003300"/>
                </a:solidFill>
                <a:latin typeface="Calibri" panose="020F0502020204030204" pitchFamily="34" charset="0"/>
                <a:cs typeface="Times New Roman" pitchFamily="18" charset="0"/>
              </a:rPr>
              <a:t>2 % </a:t>
            </a:r>
            <a:r>
              <a:rPr lang="ru-RU" sz="1400" dirty="0">
                <a:solidFill>
                  <a:srgbClr val="003300"/>
                </a:solidFill>
                <a:latin typeface="Calibri" panose="020F0502020204030204" pitchFamily="34" charset="0"/>
                <a:cs typeface="Times New Roman" pitchFamily="18" charset="0"/>
              </a:rPr>
              <a:t>в отношении имущества указанного в п.2 ст.406 гл.32 Налогового Кодекса РФ;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srgbClr val="003300"/>
                </a:solidFill>
                <a:latin typeface="Calibri" panose="020F0502020204030204" pitchFamily="34" charset="0"/>
                <a:cs typeface="Times New Roman" pitchFamily="18" charset="0"/>
              </a:rPr>
              <a:t>0,5 % </a:t>
            </a:r>
            <a:r>
              <a:rPr lang="ru-RU" sz="1400" dirty="0">
                <a:solidFill>
                  <a:srgbClr val="003300"/>
                </a:solidFill>
                <a:latin typeface="Calibri" panose="020F0502020204030204" pitchFamily="34" charset="0"/>
                <a:cs typeface="Times New Roman" pitchFamily="18" charset="0"/>
              </a:rPr>
              <a:t>в отношении имущества указанного в п.3 ст.406 гл.32 Налогового Кодекса РФ.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339752" y="142852"/>
            <a:ext cx="5544616" cy="693860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Как распределяются расходы </a:t>
            </a:r>
          </a:p>
          <a:p>
            <a:pPr lvl="0"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по основным функциям государства</a:t>
            </a:r>
          </a:p>
          <a:p>
            <a:pPr lvl="0" algn="ctr"/>
            <a:endParaRPr lang="ru-RU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9852" y="3583063"/>
            <a:ext cx="1733685" cy="523220"/>
          </a:xfrm>
          <a:prstGeom prst="rect">
            <a:avLst/>
          </a:prstGeom>
          <a:solidFill>
            <a:srgbClr val="EAFAFC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Общегосударственные вопросы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5346" y="5124082"/>
            <a:ext cx="1369643" cy="73866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Охрана окружающей среды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5346" y="4251450"/>
            <a:ext cx="1369643" cy="73866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Жилищно-коммунальное хозяйство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12835" y="5200838"/>
            <a:ext cx="1728192" cy="523220"/>
          </a:xfrm>
          <a:prstGeom prst="rect">
            <a:avLst/>
          </a:prstGeom>
          <a:solidFill>
            <a:srgbClr val="FDE9F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Средства массовой информации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8302" y="6049104"/>
            <a:ext cx="1535501" cy="523220"/>
          </a:xfrm>
          <a:prstGeom prst="rect">
            <a:avLst/>
          </a:prstGeom>
          <a:solidFill>
            <a:srgbClr val="EAFAFC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Физическая культура и спорт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3622977"/>
            <a:ext cx="172819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Национальная оборона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4959630"/>
            <a:ext cx="1656184" cy="95410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Национальная безопасность и правоохранитель-</a:t>
            </a:r>
          </a:p>
          <a:p>
            <a:r>
              <a:rPr lang="ru-RU" sz="1400" b="1" dirty="0" smtClean="0">
                <a:latin typeface="Calibri" panose="020F0502020204030204" pitchFamily="34" charset="0"/>
              </a:rPr>
              <a:t>ная деятельность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7960" y="4348350"/>
            <a:ext cx="1656184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Образование</a:t>
            </a:r>
          </a:p>
          <a:p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46235" y="3612523"/>
            <a:ext cx="1518252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Национальная экономика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12834" y="4419305"/>
            <a:ext cx="1551653" cy="523220"/>
          </a:xfrm>
          <a:prstGeom prst="rect">
            <a:avLst/>
          </a:prstGeom>
          <a:solidFill>
            <a:srgbClr val="EAFAFC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Культура и кинематография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58958" y="5948377"/>
            <a:ext cx="1533521" cy="73866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Обслуживание муниципального долга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65346" y="6027686"/>
            <a:ext cx="1369643" cy="523220"/>
          </a:xfrm>
          <a:prstGeom prst="rect">
            <a:avLst/>
          </a:prstGeom>
          <a:solidFill>
            <a:srgbClr val="FDCEB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Социальная политика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https://pokerchel22.ru/wp-content/uploads/2017/02/%D0%9D%D0%BE%D0%B2%D0%B0%D1%8F-%D0%B8%D0%BD%D0%B8%D1%86%D0%B8%D0%B0%D1%82%D0%B8%D0%B2%D0%B0-%D1%80%D0%BE%D1%81%D1%81%D0%B8%D0%B9%D1%81%D0%BA%D0%B8%D1%85-%D0%B2%D0%BB%D0%B0%D1%81%D1%82%D0%B5%D0%B9-810x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13" y="3530057"/>
            <a:ext cx="960041" cy="57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3.userapi.com/s/v1/ig2/kDfAL-AqEqs1qJCR0AWqju8uXOiO4_LhgGCywJUIBpafUp48HmVxlSqwqta7-Zps-Y8zZrlfupJ9KTB2ncsD7hfs.jpg?size=720x757&amp;quality=95&amp;crop=280,52,720,757&amp;ava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59" y="4259638"/>
            <a:ext cx="927424" cy="70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ounad.omr.obr55.ru/files/2020/10/img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14236" r="15788" b="15200"/>
          <a:stretch/>
        </p:blipFill>
        <p:spPr bwMode="auto">
          <a:xfrm>
            <a:off x="3893177" y="5975758"/>
            <a:ext cx="966855" cy="6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177" y="5190615"/>
            <a:ext cx="943933" cy="63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10" descr="https://hub.ldpr.ru/media/images/osetia/e0e454b9a4e49b4922e5b165d75a6ef53731ba16564f5f1f72ea13c7aacc07b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" name="AutoShape 12" descr="https://hub.ldpr.ru/media/images/osetia/e0e454b9a4e49b4922e5b165d75a6ef53731ba16564f5f1f72ea13c7aacc07bd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177" y="3573016"/>
            <a:ext cx="910261" cy="68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 descr="C:\Users\1\Desktop\1111\inx960x6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45860" y="5249751"/>
            <a:ext cx="927424" cy="577053"/>
          </a:xfrm>
          <a:prstGeom prst="rect">
            <a:avLst/>
          </a:prstGeom>
          <a:noFill/>
        </p:spPr>
      </p:pic>
      <p:pic>
        <p:nvPicPr>
          <p:cNvPr id="1039" name="Picture 15" descr="https://sun9-29.userapi.com/s/v1/if1/ZmqBu4cj2Tj-h5GeYOo6CDSO4VgtFyxwL1OkhuxIH47_ii1OXtIc-MmR24b3W4g_xHFrmQlw.jpg?size=868x868&amp;quality=96&amp;crop=275,77,868,868&amp;ava=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124082"/>
            <a:ext cx="913394" cy="82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s://cdn.fishki.net/upload/post/2018/06/16/2626812/obrazovani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3" t="5411" r="8704" b="9296"/>
          <a:stretch/>
        </p:blipFill>
        <p:spPr bwMode="auto">
          <a:xfrm>
            <a:off x="3893177" y="4365104"/>
            <a:ext cx="95455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s://enterprise.4vision.ru/wp-content/uploads/2020/03/industrial-inspectio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41" y="3573015"/>
            <a:ext cx="913294" cy="60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ttps://ahtschool14.ru/wp-content/uploads/2022/02/KDSH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41" y="4419305"/>
            <a:ext cx="913294" cy="57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1213242" y="5925604"/>
            <a:ext cx="992612" cy="727384"/>
            <a:chOff x="2300952" y="3286152"/>
            <a:chExt cx="909811" cy="909811"/>
          </a:xfrm>
          <a:scene3d>
            <a:camera prst="orthographicFront"/>
            <a:lightRig rig="flat" dir="t"/>
          </a:scene3d>
        </p:grpSpPr>
        <p:sp>
          <p:nvSpPr>
            <p:cNvPr id="31" name="Овал 30"/>
            <p:cNvSpPr/>
            <p:nvPr/>
          </p:nvSpPr>
          <p:spPr>
            <a:xfrm>
              <a:off x="2300952" y="3286152"/>
              <a:ext cx="909811" cy="909811"/>
            </a:xfrm>
            <a:prstGeom prst="ellipse">
              <a:avLst/>
            </a:prstGeom>
            <a:blipFill rotWithShape="0">
              <a:blip r:embed="rId12"/>
              <a:stretch>
                <a:fillRect/>
              </a:stretch>
            </a:blip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Овал 4"/>
            <p:cNvSpPr/>
            <p:nvPr/>
          </p:nvSpPr>
          <p:spPr>
            <a:xfrm>
              <a:off x="2434191" y="3419391"/>
              <a:ext cx="643333" cy="6433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 dirty="0"/>
            </a:p>
          </p:txBody>
        </p:sp>
      </p:grpSp>
      <p:pic>
        <p:nvPicPr>
          <p:cNvPr id="1047" name="Picture 23" descr="https://sun9-46.userapi.com/s/v1/if2/Sn6UB_eVRiGSKPabmp6JojndbcyVVhLqb0qvorMiaLtM1Hw3Ugp0c7i6EKZa7mgsTJ4ImQ1Qe8AymtjEpQPBKmXo.jpg?size=1280x960&amp;quality=96&amp;type=albu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/>
          <a:stretch/>
        </p:blipFill>
        <p:spPr bwMode="auto">
          <a:xfrm>
            <a:off x="6513803" y="5947022"/>
            <a:ext cx="841624" cy="6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115614" y="928006"/>
            <a:ext cx="78488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Расходы бюджета </a:t>
            </a:r>
            <a:r>
              <a:rPr lang="ru-RU" dirty="0" smtClean="0"/>
              <a:t>–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Формирование расходов осуществляется в соответствии с расходными обязательствами, законодательно закрепленными за соответствующими уровнями бюджетов.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Принципы формирования расходов бюджета: по муниципальным программам, по разделам (подразделам) функциональной структуры, по ведомствам.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4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115616" y="2204864"/>
            <a:ext cx="7776864" cy="21602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glow rad="101600">
              <a:schemeClr val="bg2">
                <a:lumMod val="50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Программное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бюджетирование </a:t>
            </a: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представляет собой методологию планирования, исполнения и контроля за исполнением бюджета, обеспечивающую взаимосвязь процесса распределения расходов с результатами от реализации программ, разрабатываемых на основе стратегических целей, целей социально-экономического развития Воскресенского муниципального округа с учетом приоритетов государственной политики, задач органа местного самоуправления, общественной значимости ожидаемых и конечных результатов использования бюджетных средств </a:t>
            </a:r>
          </a:p>
          <a:p>
            <a:pPr algn="ctr"/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547664" y="942552"/>
            <a:ext cx="6984776" cy="111829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Программный бюджет </a:t>
            </a:r>
            <a:r>
              <a:rPr lang="ru-RU" sz="17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отличается от традиционного тем, что все или почти все расходы включены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в программы </a:t>
            </a:r>
            <a:r>
              <a:rPr lang="ru-RU" sz="17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и каждая программа своей целью прямо увязана с тем или иным стратегическим итогом деятельности ведомства</a:t>
            </a:r>
          </a:p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691680" y="214290"/>
            <a:ext cx="6809442" cy="550414"/>
          </a:xfrm>
          <a:prstGeom prst="roundRect">
            <a:avLst/>
          </a:prstGeom>
          <a:solidFill>
            <a:srgbClr val="FFFFCC"/>
          </a:solidFill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spc="50" dirty="0" smtClean="0">
                <a:ln w="11430">
                  <a:noFill/>
                </a:ln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Что такое программный бюджет</a:t>
            </a:r>
          </a:p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0950" y="4632456"/>
            <a:ext cx="3920544" cy="1903690"/>
          </a:xfrm>
          <a:prstGeom prst="round2Same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139700">
              <a:schemeClr val="bg2">
                <a:lumMod val="50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Бюджет Воскресенского муниципального округа на 2023 год и на плановый период 2024 и 2025 годов сформирован на основе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 муниципальных программ Воскресенского муниципального округа Нижегородской области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09120"/>
            <a:ext cx="2160240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634" l="9672" r="89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50" y="1926124"/>
            <a:ext cx="3427574" cy="229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95936" y="152199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Задачи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7677" y="1521997"/>
            <a:ext cx="2023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Показатели эффективности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1646" y="1556792"/>
            <a:ext cx="77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charset="0"/>
              </a:rPr>
              <a:t>Цель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72975" y="4221088"/>
            <a:ext cx="75195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Преимуществом программного бюджета является распределение расходов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не по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ведомственному принципу, а по программам. Муниципальная программа имеет цель, задачи и показатели эффективности, которые отражают степень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достижения (решения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) целей. Таким образом, расходование бюджетных средств направлено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на достижение заданного результата. 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41646" y="260648"/>
            <a:ext cx="6809442" cy="1080120"/>
          </a:xfrm>
          <a:prstGeom prst="roundRect">
            <a:avLst/>
          </a:prstGeom>
          <a:solidFill>
            <a:srgbClr val="FFFFCC"/>
          </a:solidFill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spc="50" dirty="0" smtClean="0">
                <a:ln w="11430">
                  <a:noFill/>
                </a:ln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Зачем формировать и исполнять бюджет по программам</a:t>
            </a:r>
          </a:p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25" y="2060848"/>
            <a:ext cx="2016024" cy="20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s://docsvision.com/netcat_files/userfiles/2/Novosti/growt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01" y="2391344"/>
            <a:ext cx="2276099" cy="151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259632" y="5483025"/>
            <a:ext cx="77705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При этом значение показателей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эффективности является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индикатором по данному направлению деятельности и сигнализирует о плохом или хорошем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результате и о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необходимости принятия новых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управленческих решений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.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Выполнение показателей эффективности анализируется ежегодно при проведении мониторинга исполнения муниципальных программ.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79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альтернативный процесс 8"/>
          <p:cNvSpPr/>
          <p:nvPr/>
        </p:nvSpPr>
        <p:spPr>
          <a:xfrm>
            <a:off x="4803680" y="2276872"/>
            <a:ext cx="4083501" cy="646986"/>
          </a:xfrm>
          <a:prstGeom prst="flowChartAlternateProcess">
            <a:avLst/>
          </a:prstGeom>
          <a:solidFill>
            <a:srgbClr val="FFFFCC">
              <a:alpha val="54118"/>
            </a:srgbClr>
          </a:solidFill>
          <a:ln w="19050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Calibri" panose="020F0502020204030204" pitchFamily="34" charset="0"/>
                <a:cs typeface="Times New Roman" pitchFamily="18" charset="0"/>
              </a:rPr>
              <a:t>Численность населения округа 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Calibri" panose="020F0502020204030204" pitchFamily="34" charset="0"/>
                <a:cs typeface="Times New Roman" pitchFamily="18" charset="0"/>
              </a:rPr>
              <a:t>18 344 чел.</a:t>
            </a:r>
            <a:endParaRPr lang="ru-RU" sz="1400" dirty="0">
              <a:solidFill>
                <a:srgbClr val="0033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803681" y="5589240"/>
            <a:ext cx="4083501" cy="1191816"/>
          </a:xfrm>
          <a:prstGeom prst="flowChartAlternateProcess">
            <a:avLst/>
          </a:prstGeom>
          <a:solidFill>
            <a:srgbClr val="FEFBDA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Объем отгруженных товаров собственного производства, </a:t>
            </a:r>
          </a:p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выполненных работ и услуг </a:t>
            </a:r>
          </a:p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2 190,0  млн.руб.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803680" y="3933056"/>
            <a:ext cx="4083501" cy="646986"/>
          </a:xfrm>
          <a:prstGeom prst="flowChartAlternateProcess">
            <a:avLst/>
          </a:prstGeom>
          <a:solidFill>
            <a:srgbClr val="FEFBDA"/>
          </a:solidFill>
          <a:ln w="19050" cmpd="thickThin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Среднемесячная заработная плата </a:t>
            </a:r>
          </a:p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26 226 руб.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4803681" y="4751042"/>
            <a:ext cx="4083501" cy="646986"/>
          </a:xfrm>
          <a:prstGeom prst="flowChartAlternateProcess">
            <a:avLst/>
          </a:prstGeom>
          <a:solidFill>
            <a:srgbClr val="FEFBDA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Инвестиции в основной капитал в действующих ценах 523,6 млн. руб.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4803681" y="3068960"/>
            <a:ext cx="4083500" cy="646986"/>
          </a:xfrm>
          <a:prstGeom prst="flowChartAlternateProcess">
            <a:avLst/>
          </a:prstGeom>
          <a:solidFill>
            <a:srgbClr val="FEFBDA"/>
          </a:solidFill>
          <a:ln w="19050" cmpd="dbl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Муниципальные учреждения - 28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Calibri" panose="020F0502020204030204" pitchFamily="34" charset="0"/>
                <a:cs typeface="Times New Roman" pitchFamily="18" charset="0"/>
              </a:rPr>
              <a:t>(казенные - 25, бюджетные - 3)</a:t>
            </a:r>
            <a:endParaRPr lang="ru-RU" sz="1600" dirty="0">
              <a:solidFill>
                <a:srgbClr val="0033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19672" y="116632"/>
            <a:ext cx="6696744" cy="911024"/>
          </a:xfrm>
          <a:prstGeom prst="roundRect">
            <a:avLst/>
          </a:prstGeom>
          <a:solidFill>
            <a:srgbClr val="FFFFCC">
              <a:alpha val="36000"/>
            </a:srgbClr>
          </a:solidFill>
          <a:ln w="190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ctr"/>
            <a:endParaRPr lang="ru-RU" sz="3200" b="1" cap="all" dirty="0" smtClean="0">
              <a:ln/>
              <a:solidFill>
                <a:schemeClr val="accent5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dirty="0" smtClean="0">
              <a:ln/>
              <a:solidFill>
                <a:schemeClr val="accent5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Times New Roman" pitchFamily="18" charset="0"/>
              </a:rPr>
              <a:t>Какие показатели характеризуют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Times New Roman" pitchFamily="18" charset="0"/>
              </a:rPr>
              <a:t>наш округ в 2023 году</a:t>
            </a:r>
          </a:p>
          <a:p>
            <a:pPr lvl="0" algn="ctr"/>
            <a:endParaRPr lang="ru-RU" sz="3200" b="1" cap="all" dirty="0" smtClean="0">
              <a:ln/>
              <a:solidFill>
                <a:schemeClr val="accent5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b="1" cap="all" dirty="0">
              <a:ln/>
              <a:solidFill>
                <a:schemeClr val="accent5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72" y="4056506"/>
            <a:ext cx="3435076" cy="256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 descr="https://photo.foto-planeta.com/view/7/9/7/3/voskresenskoe-797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71" y="1264213"/>
            <a:ext cx="3435076" cy="253804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Блок-схема: альтернативный процесс 15"/>
          <p:cNvSpPr/>
          <p:nvPr/>
        </p:nvSpPr>
        <p:spPr>
          <a:xfrm>
            <a:off x="4769654" y="1191065"/>
            <a:ext cx="4117528" cy="919401"/>
          </a:xfrm>
          <a:prstGeom prst="flowChartAlternateProcess">
            <a:avLst/>
          </a:prstGeom>
          <a:solidFill>
            <a:srgbClr val="FFFFCC">
              <a:alpha val="50196"/>
            </a:srgbClr>
          </a:solidFill>
          <a:ln w="19050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Calibri" panose="020F0502020204030204" pitchFamily="34" charset="0"/>
                <a:cs typeface="Times New Roman" pitchFamily="18" charset="0"/>
              </a:rPr>
              <a:t>Площадь  3 554 кв.км.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Calibri" panose="020F0502020204030204" pitchFamily="34" charset="0"/>
                <a:cs typeface="Times New Roman" pitchFamily="18" charset="0"/>
              </a:rPr>
              <a:t>(4,62 % площади Нижегородской области,  3 место)</a:t>
            </a:r>
            <a:endParaRPr lang="ru-RU" sz="1400" dirty="0">
              <a:solidFill>
                <a:srgbClr val="0033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75656" y="1247065"/>
            <a:ext cx="3617215" cy="738664"/>
          </a:xfrm>
          <a:prstGeom prst="rect">
            <a:avLst/>
          </a:prstGeom>
          <a:solidFill>
            <a:srgbClr val="EAFAFC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00"/>
                </a:solidFill>
                <a:latin typeface="Calibri" panose="020F0502020204030204" pitchFamily="34" charset="0"/>
                <a:cs typeface="Times New Roman" pitchFamily="18" charset="0"/>
              </a:rPr>
              <a:t>Объем отгруженных товаров собственного производства, выполненных работ (услуг),</a:t>
            </a:r>
          </a:p>
          <a:p>
            <a:pPr algn="ctr"/>
            <a:r>
              <a:rPr lang="ru-RU" sz="1400" b="1" dirty="0" smtClean="0">
                <a:solidFill>
                  <a:srgbClr val="003300"/>
                </a:solidFill>
                <a:latin typeface="Calibri" panose="020F0502020204030204" pitchFamily="34" charset="0"/>
                <a:cs typeface="Times New Roman" pitchFamily="18" charset="0"/>
              </a:rPr>
              <a:t> млн. руб.</a:t>
            </a:r>
            <a:endParaRPr lang="ru-RU" sz="1400" dirty="0">
              <a:solidFill>
                <a:srgbClr val="0033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0112" y="1071550"/>
            <a:ext cx="3096344" cy="907941"/>
          </a:xfrm>
          <a:prstGeom prst="rect">
            <a:avLst/>
          </a:prstGeom>
          <a:solidFill>
            <a:srgbClr val="F2F2F2">
              <a:alpha val="4392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Объем отгруженных товаров собственного производства, выполненных работ (услуг) в расчете </a:t>
            </a:r>
          </a:p>
          <a:p>
            <a:pPr algn="ctr"/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на 1 жителя, тыс. руб.</a:t>
            </a:r>
            <a:endParaRPr lang="ru-RU" sz="13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63689" y="4149080"/>
            <a:ext cx="2736304" cy="523220"/>
          </a:xfrm>
          <a:prstGeom prst="rect">
            <a:avLst/>
          </a:prstGeom>
          <a:solidFill>
            <a:srgbClr val="D7DDEB">
              <a:alpha val="3215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33300"/>
                </a:solidFill>
                <a:latin typeface="Calibri" panose="020F0502020204030204" pitchFamily="34" charset="0"/>
                <a:cs typeface="Times New Roman" pitchFamily="18" charset="0"/>
              </a:rPr>
              <a:t>Фонд оплаты труда, </a:t>
            </a:r>
          </a:p>
          <a:p>
            <a:pPr algn="ctr"/>
            <a:r>
              <a:rPr lang="ru-RU" sz="1400" b="1" dirty="0" smtClean="0">
                <a:solidFill>
                  <a:srgbClr val="333300"/>
                </a:solidFill>
                <a:latin typeface="Calibri" panose="020F0502020204030204" pitchFamily="34" charset="0"/>
                <a:cs typeface="Times New Roman" pitchFamily="18" charset="0"/>
              </a:rPr>
              <a:t>млн. руб.</a:t>
            </a:r>
            <a:endParaRPr lang="ru-RU" sz="1400" dirty="0">
              <a:solidFill>
                <a:srgbClr val="3333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8144" y="4138451"/>
            <a:ext cx="2592288" cy="523220"/>
          </a:xfrm>
          <a:prstGeom prst="rect">
            <a:avLst/>
          </a:prstGeom>
          <a:solidFill>
            <a:srgbClr val="FDD7BA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Объем розничного товарооборота, млн. руб.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98774478"/>
              </p:ext>
            </p:extLst>
          </p:nvPr>
        </p:nvGraphicFramePr>
        <p:xfrm>
          <a:off x="1043608" y="1628800"/>
          <a:ext cx="4032447" cy="2393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021767958"/>
              </p:ext>
            </p:extLst>
          </p:nvPr>
        </p:nvGraphicFramePr>
        <p:xfrm>
          <a:off x="5017760" y="1690179"/>
          <a:ext cx="3969465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267770460"/>
              </p:ext>
            </p:extLst>
          </p:nvPr>
        </p:nvGraphicFramePr>
        <p:xfrm>
          <a:off x="1043608" y="4437112"/>
          <a:ext cx="3938803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946968534"/>
              </p:ext>
            </p:extLst>
          </p:nvPr>
        </p:nvGraphicFramePr>
        <p:xfrm>
          <a:off x="4982411" y="4581128"/>
          <a:ext cx="4032448" cy="2176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1346242" y="116632"/>
            <a:ext cx="7272338" cy="857250"/>
          </a:xfrm>
          <a:prstGeom prst="roundRect">
            <a:avLst/>
          </a:prstGeom>
          <a:solidFill>
            <a:srgbClr val="F0FCFE"/>
          </a:solidFill>
          <a:ln w="28575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 smtClean="0">
                <a:solidFill>
                  <a:srgbClr val="1C4853"/>
                </a:solidFill>
                <a:latin typeface="Calibri" panose="020F0502020204030204" pitchFamily="34" charset="0"/>
                <a:cs typeface="Tahoma" pitchFamily="34" charset="0"/>
              </a:rPr>
              <a:t>Динамика прогнозных показателей</a:t>
            </a:r>
          </a:p>
          <a:p>
            <a:pPr algn="ctr" eaLnBrk="1" hangingPunct="1">
              <a:defRPr/>
            </a:pPr>
            <a:r>
              <a:rPr lang="ru-RU" altLang="ru-RU" sz="2400" b="1" dirty="0" smtClean="0">
                <a:solidFill>
                  <a:srgbClr val="1C4853"/>
                </a:solidFill>
                <a:latin typeface="Calibri" panose="020F0502020204030204" pitchFamily="34" charset="0"/>
                <a:cs typeface="Tahoma" pitchFamily="34" charset="0"/>
              </a:rPr>
              <a:t> социально - экономического развития округа</a:t>
            </a:r>
          </a:p>
          <a:p>
            <a:pPr algn="ctr" eaLnBrk="1" hangingPunct="1">
              <a:defRPr/>
            </a:pPr>
            <a:endParaRPr lang="ru-RU" altLang="ru-RU" sz="2000" b="1" dirty="0" smtClean="0">
              <a:latin typeface="Tahoma" pitchFamily="34" charset="0"/>
              <a:cs typeface="Tahoma" pitchFamily="34" charset="0"/>
            </a:endParaRPr>
          </a:p>
          <a:p>
            <a:pPr algn="ctr" eaLnBrk="1" hangingPunct="1">
              <a:defRPr/>
            </a:pP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1640" y="1428741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Численность населения, человек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1428741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Среднемесячная зарплата, рублей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67380" y="4357699"/>
            <a:ext cx="3022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Индекс потребительских цен, %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687166954"/>
              </p:ext>
            </p:extLst>
          </p:nvPr>
        </p:nvGraphicFramePr>
        <p:xfrm>
          <a:off x="1187624" y="1736518"/>
          <a:ext cx="3528392" cy="2268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20828603"/>
              </p:ext>
            </p:extLst>
          </p:nvPr>
        </p:nvGraphicFramePr>
        <p:xfrm>
          <a:off x="5138314" y="1758041"/>
          <a:ext cx="3539696" cy="2340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605758870"/>
              </p:ext>
            </p:extLst>
          </p:nvPr>
        </p:nvGraphicFramePr>
        <p:xfrm>
          <a:off x="5148064" y="4797151"/>
          <a:ext cx="3580641" cy="1740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691680" y="293824"/>
            <a:ext cx="6840760" cy="857250"/>
          </a:xfrm>
          <a:prstGeom prst="roundRect">
            <a:avLst/>
          </a:prstGeom>
          <a:solidFill>
            <a:srgbClr val="F0FCFE"/>
          </a:solidFill>
          <a:ln w="28575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2400" b="1" dirty="0" smtClean="0">
                <a:solidFill>
                  <a:srgbClr val="1C4853"/>
                </a:solidFill>
                <a:latin typeface="Calibri" panose="020F0502020204030204" pitchFamily="34" charset="0"/>
                <a:cs typeface="Tahoma" pitchFamily="34" charset="0"/>
              </a:rPr>
              <a:t>Динамика прогнозных показателей</a:t>
            </a:r>
          </a:p>
          <a:p>
            <a:pPr algn="ctr" eaLnBrk="1" hangingPunct="1">
              <a:defRPr/>
            </a:pPr>
            <a:r>
              <a:rPr lang="ru-RU" altLang="ru-RU" sz="2400" b="1" dirty="0" smtClean="0">
                <a:solidFill>
                  <a:srgbClr val="1C4853"/>
                </a:solidFill>
                <a:latin typeface="Calibri" panose="020F0502020204030204" pitchFamily="34" charset="0"/>
                <a:cs typeface="Tahoma" pitchFamily="34" charset="0"/>
              </a:rPr>
              <a:t> социально - экономического развития округа</a:t>
            </a:r>
          </a:p>
          <a:p>
            <a:pPr algn="ctr" eaLnBrk="1" hangingPunct="1">
              <a:defRPr/>
            </a:pPr>
            <a:endParaRPr lang="ru-RU" altLang="ru-RU" sz="2400" b="1" dirty="0" smtClean="0">
              <a:latin typeface="Calibri" panose="020F0502020204030204" pitchFamily="34" charset="0"/>
              <a:cs typeface="Tahoma" pitchFamily="34" charset="0"/>
            </a:endParaRPr>
          </a:p>
          <a:p>
            <a:pPr algn="ctr" eaLnBrk="1" hangingPunct="1">
              <a:defRPr/>
            </a:pP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https://catherineasquithgallery.com/uploads/posts/2021-03/1614858634_21-p-bukhgalterskii-fon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4" descr="https://catherineasquithgallery.com/uploads/posts/2021-03/1614858634_21-p-bukhgalterskii-fon-2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AutoShape 6" descr="https://catherineasquithgallery.com/uploads/posts/2021-03/1614858634_21-p-bukhgalterskii-fon-2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36" name="Picture 12" descr="https://thumbs.dreamstime.com/z/%D0%B4%D0%B8%D0%B0%D0%B3%D1%80%D0%B0%D0%BC%D0%BC%D1%8B-%D0%BF-%D0%B0%D0%BD%D0%B8%D1%80%D0%BE%D0%B2%D0%B0%D0%BD%D0%B8%D1%8F-398151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5"/>
          <a:stretch/>
        </p:blipFill>
        <p:spPr bwMode="auto">
          <a:xfrm>
            <a:off x="1223628" y="4233210"/>
            <a:ext cx="3600400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332656"/>
            <a:ext cx="7416824" cy="892552"/>
          </a:xfrm>
          <a:prstGeom prst="rect">
            <a:avLst/>
          </a:prstGeom>
          <a:solidFill>
            <a:srgbClr val="FEFB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Уважаемые жители </a:t>
            </a:r>
          </a:p>
          <a:p>
            <a:pPr algn="ctr"/>
            <a:r>
              <a:rPr lang="ru-RU" sz="26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Воскресенского муниципального округа!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624" y="2708920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Особенно </a:t>
            </a:r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важным является вопрос формирования и распределения финансов. Граждане вправе знать, как и на какие цели они расходуются, ведь от этого напрямую зависит качество жизни каждого человека. Более того бюджеты разного уровня формируются в том числе за счет средств населения через налоговые и прочие платежи. </a:t>
            </a:r>
            <a:endParaRPr lang="ru-RU" sz="16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Перед вами брошюра, в которой в полной и доступной форме раскрываются вопросы формирования и распределения бюджета </a:t>
            </a:r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Воскресенского муниципального округа. </a:t>
            </a:r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Мы надеемся, что это не только повысит информированность населения, но и вовлечет его в решение общих задач и позволит наиболее полно понимать решения органов власти, а также оценивать их эффективность. </a:t>
            </a:r>
            <a:endParaRPr lang="ru-RU" sz="16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Глава местного самоуправления </a:t>
            </a:r>
          </a:p>
          <a:p>
            <a:r>
              <a:rPr lang="ru-RU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Воскресенского муниципального округа                       А.Е.Запевалов</a:t>
            </a:r>
            <a:endParaRPr lang="ru-RU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1095" y="1340768"/>
            <a:ext cx="4608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Залогом эффективного взаимодействия населения и органов власти, несомненно является открытость и доступность информации, возможность диалога и обсуждения. Это касается всех сфер жизни каждого из нас и всех направлений деятельности государственных и муниципальных органов власти. </a:t>
            </a:r>
            <a:br>
              <a:rPr lang="ru-RU" sz="16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20267"/>
            <a:ext cx="1872208" cy="185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6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344651244"/>
              </p:ext>
            </p:extLst>
          </p:nvPr>
        </p:nvGraphicFramePr>
        <p:xfrm>
          <a:off x="1187624" y="963744"/>
          <a:ext cx="7416824" cy="2321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66474" y="3190544"/>
            <a:ext cx="146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Calibri" panose="020F0502020204030204" pitchFamily="34" charset="0"/>
                <a:cs typeface="Times New Roman" pitchFamily="18" charset="0"/>
              </a:rPr>
              <a:t>Первоначальный план 2022 года</a:t>
            </a:r>
            <a:endParaRPr lang="ru-RU" sz="12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0954" y="3241181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Calibri" panose="020F0502020204030204" pitchFamily="34" charset="0"/>
                <a:cs typeface="Times New Roman" pitchFamily="18" charset="0"/>
              </a:rPr>
              <a:t>Прогноз на 2023 год</a:t>
            </a:r>
            <a:endParaRPr lang="ru-RU" sz="12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3811" y="2740278"/>
            <a:ext cx="645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  <a:cs typeface="Times New Roman" pitchFamily="18" charset="0"/>
              </a:rPr>
              <a:t>220,9</a:t>
            </a:r>
            <a:endParaRPr lang="ru-RU" sz="14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3811" y="1176039"/>
            <a:ext cx="842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  <a:cs typeface="Times New Roman" pitchFamily="18" charset="0"/>
              </a:rPr>
              <a:t>885,2</a:t>
            </a:r>
            <a:endParaRPr lang="ru-RU" sz="14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6948264" y="1022150"/>
            <a:ext cx="1368152" cy="307777"/>
          </a:xfrm>
          <a:prstGeom prst="rect">
            <a:avLst/>
          </a:prstGeom>
          <a:solidFill>
            <a:srgbClr val="EAFAFC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  <a:cs typeface="Times New Roman" pitchFamily="18" charset="0"/>
              </a:rPr>
              <a:t>в млн. рублей</a:t>
            </a:r>
            <a:endParaRPr lang="ru-RU" sz="14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4247964" y="3208199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latin typeface="Calibri" panose="020F0502020204030204" pitchFamily="34" charset="0"/>
                <a:cs typeface="Times New Roman" pitchFamily="18" charset="0"/>
              </a:rPr>
              <a:t>Прогноз на 2024 год</a:t>
            </a:r>
            <a:endParaRPr lang="ru-RU" sz="12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5392965" y="320819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latin typeface="Calibri" panose="020F0502020204030204" pitchFamily="34" charset="0"/>
                <a:cs typeface="Times New Roman" pitchFamily="18" charset="0"/>
              </a:rPr>
              <a:t>Прогноз на 2025 год</a:t>
            </a:r>
            <a:endParaRPr lang="ru-RU" sz="12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5998" y="274027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  <a:cs typeface="Times New Roman" pitchFamily="18" charset="0"/>
              </a:rPr>
              <a:t>237,1</a:t>
            </a:r>
            <a:endParaRPr lang="ru-RU" sz="14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5856" y="1102391"/>
            <a:ext cx="811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  <a:cs typeface="Times New Roman" pitchFamily="18" charset="0"/>
              </a:rPr>
              <a:t>987,8</a:t>
            </a:r>
            <a:endParaRPr lang="ru-RU" sz="14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27984" y="115762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  <a:cs typeface="Times New Roman" pitchFamily="18" charset="0"/>
              </a:rPr>
              <a:t>930,4</a:t>
            </a:r>
            <a:endParaRPr lang="ru-RU" sz="14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55976" y="2724889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Calibri" panose="020F0502020204030204" pitchFamily="34" charset="0"/>
                <a:cs typeface="Times New Roman" pitchFamily="18" charset="0"/>
              </a:rPr>
              <a:t>252,2</a:t>
            </a:r>
            <a:endParaRPr lang="ru-RU" sz="14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1" name="Блок-схема: память с посл. доступом 30"/>
          <p:cNvSpPr/>
          <p:nvPr/>
        </p:nvSpPr>
        <p:spPr>
          <a:xfrm>
            <a:off x="1170204" y="4044743"/>
            <a:ext cx="1440160" cy="936104"/>
          </a:xfrm>
          <a:prstGeom prst="flowChartMagneticTap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1311913" y="4188078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2022 год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47 568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3" name="Блок-схема: память с посл. доступом 32"/>
          <p:cNvSpPr/>
          <p:nvPr/>
        </p:nvSpPr>
        <p:spPr>
          <a:xfrm>
            <a:off x="1210490" y="5498514"/>
            <a:ext cx="1417293" cy="932335"/>
          </a:xfrm>
          <a:prstGeom prst="flowChartMagneticTap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1341946" y="5656904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2023 год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53 849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5" name="Блок-схема: память с посл. доступом 34"/>
          <p:cNvSpPr/>
          <p:nvPr/>
        </p:nvSpPr>
        <p:spPr>
          <a:xfrm>
            <a:off x="5652154" y="4063099"/>
            <a:ext cx="1440160" cy="936104"/>
          </a:xfrm>
          <a:prstGeom prst="flowChartMagneticTap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5767443" y="4195617"/>
            <a:ext cx="129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2024 год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51 420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7" name="Блок-схема: память с посл. доступом 36"/>
          <p:cNvSpPr/>
          <p:nvPr/>
        </p:nvSpPr>
        <p:spPr>
          <a:xfrm>
            <a:off x="5652154" y="5517837"/>
            <a:ext cx="1440160" cy="932334"/>
          </a:xfrm>
          <a:prstGeom prst="flowChartMagneticTap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763688" y="171394"/>
            <a:ext cx="6912768" cy="737326"/>
          </a:xfrm>
          <a:prstGeom prst="roundRect">
            <a:avLst/>
          </a:prstGeom>
          <a:solidFill>
            <a:srgbClr val="FEFBDA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Сколько   доходов  поступает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в  бюджет  округа</a:t>
            </a: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xn--d1accvmaghb5b.xn--p1ai/wp-content/uploads/2021/04/b5053714c407d275c0acb206802a0f6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334" y="3790946"/>
            <a:ext cx="2632380" cy="170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0585" y="5596960"/>
            <a:ext cx="2864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Доходы на душу населения,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рублей на 1 жителя в год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5154" l="9931" r="89954">
                        <a14:foregroundMark x1="50693" y1="1308" x2="50693" y2="1308"/>
                        <a14:foregroundMark x1="55081" y1="26615" x2="55081" y2="26615"/>
                        <a14:foregroundMark x1="55081" y1="36077" x2="55081" y2="36077"/>
                        <a14:foregroundMark x1="41224" y1="46769" x2="41224" y2="46769"/>
                        <a14:foregroundMark x1="33487" y1="36923" x2="33487" y2="36923"/>
                        <a14:foregroundMark x1="35566" y1="52385" x2="35566" y2="52385"/>
                        <a14:foregroundMark x1="56005" y1="62231" x2="56005" y2="62231"/>
                        <a14:foregroundMark x1="50693" y1="58923" x2="50693" y2="58923"/>
                        <a14:foregroundMark x1="60393" y1="9846" x2="60393" y2="9846"/>
                        <a14:foregroundMark x1="63510" y1="8077" x2="63510" y2="8077"/>
                        <a14:foregroundMark x1="62125" y1="10077" x2="62125" y2="10077"/>
                        <a14:foregroundMark x1="49192" y1="538" x2="49192" y2="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93"/>
          <a:stretch/>
        </p:blipFill>
        <p:spPr>
          <a:xfrm>
            <a:off x="7060603" y="2878778"/>
            <a:ext cx="1860947" cy="263586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767443" y="5676227"/>
            <a:ext cx="1267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2025 год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53 150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9" name="Picture 39" descr="C:\Users\Морозова\Desktop\Бюджет для граждан\ФОТО\БГР фото\5a78655861e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073" y="4846234"/>
            <a:ext cx="1469230" cy="133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921924"/>
              </p:ext>
            </p:extLst>
          </p:nvPr>
        </p:nvGraphicFramePr>
        <p:xfrm>
          <a:off x="1115616" y="1154403"/>
          <a:ext cx="7924678" cy="375207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66155"/>
                <a:gridCol w="1768175"/>
                <a:gridCol w="1427870"/>
                <a:gridCol w="1662478"/>
              </a:tblGrid>
              <a:tr h="400543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A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Доходы</a:t>
                      </a:r>
                      <a:endParaRPr lang="ru-RU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A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Расходы</a:t>
                      </a:r>
                      <a:endParaRPr lang="ru-RU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A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Дефицит (-), профицит (+)</a:t>
                      </a:r>
                      <a:endParaRPr lang="ru-RU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AE3"/>
                    </a:solidFill>
                  </a:tcPr>
                </a:tc>
              </a:tr>
              <a:tr h="4400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Первоначальный план 2022 года</a:t>
                      </a:r>
                      <a:endParaRPr lang="ru-RU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885,2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892,3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- 7,1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</a:tr>
              <a:tr h="41837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План  2023 </a:t>
                      </a:r>
                      <a:endParaRPr lang="ru-RU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987,8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997,8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- 10,0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</a:tr>
              <a:tr h="37283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План  2024</a:t>
                      </a:r>
                      <a:endParaRPr lang="ru-RU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930,4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930,4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0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</a:tr>
              <a:tr h="40054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План  2025</a:t>
                      </a:r>
                      <a:endParaRPr lang="ru-RU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949,2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949,2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0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</a:tr>
              <a:tr h="40054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Рост показателей 2023 года к 2022 году</a:t>
                      </a:r>
                      <a:endParaRPr lang="ru-RU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+ 102,6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+ 105,5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-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</a:tr>
              <a:tr h="4005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Рост показателей 2023 года к 2022 году в процентах</a:t>
                      </a:r>
                      <a:endParaRPr lang="ru-RU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111,6 %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111,8 %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</a:rPr>
                        <a:t>-</a:t>
                      </a:r>
                      <a:endParaRPr lang="ru-RU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443991" y="816170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(млн.рублей)</a:t>
            </a:r>
            <a:endParaRPr lang="ru-RU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31641" y="116632"/>
            <a:ext cx="7451510" cy="648072"/>
          </a:xfrm>
          <a:prstGeom prst="roundRect">
            <a:avLst/>
          </a:prstGeom>
          <a:solidFill>
            <a:srgbClr val="FEFBCE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3175" cmpd="sng">
                  <a:noFill/>
                  <a:prstDash val="solid"/>
                </a:ln>
                <a:solidFill>
                  <a:srgbClr val="0D43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n w="3175" cmpd="sng">
                  <a:noFill/>
                  <a:prstDash val="solid"/>
                </a:ln>
                <a:solidFill>
                  <a:srgbClr val="003300"/>
                </a:solidFill>
                <a:latin typeface="Calibri" panose="020F0502020204030204" pitchFamily="34" charset="0"/>
                <a:cs typeface="Times New Roman" pitchFamily="18" charset="0"/>
              </a:rPr>
              <a:t>Основные параметры бюджета округа</a:t>
            </a:r>
          </a:p>
          <a:p>
            <a:pPr lvl="0" algn="ctr"/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Picture 10" descr="https://sun9-26.userapi.com/impg/kWlduCTJdWMVhjMAFTDrYiy8aBMHG8v53Av3tA/JcfbNpvUfjY.jpg?size=528x223&amp;quality=96&amp;sign=e9d4f6e8f6b2ef460e67725577051cf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050" y="5069371"/>
            <a:ext cx="2882174" cy="16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8534637-3d-illustration-of-laptop-computer-and-business-graph-on-screen-Stock-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27422"/>
            <a:ext cx="2518426" cy="156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s://st4.depositphotos.com/12536728/30102/i/1600/depositphotos_301028880-stock-photo-business-casual-team-manager-havi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 bwMode="auto">
          <a:xfrm>
            <a:off x="6897703" y="5210131"/>
            <a:ext cx="1885448" cy="13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5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7630059"/>
              </p:ext>
            </p:extLst>
          </p:nvPr>
        </p:nvGraphicFramePr>
        <p:xfrm>
          <a:off x="664164" y="5003303"/>
          <a:ext cx="2487080" cy="1854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 rot="10800000" flipV="1">
            <a:off x="1521292" y="4617715"/>
            <a:ext cx="1080120" cy="374571"/>
          </a:xfrm>
          <a:prstGeom prst="round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2023 год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5094019"/>
              </p:ext>
            </p:extLst>
          </p:nvPr>
        </p:nvGraphicFramePr>
        <p:xfrm>
          <a:off x="3249555" y="4767948"/>
          <a:ext cx="2212844" cy="1810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521817"/>
              </p:ext>
            </p:extLst>
          </p:nvPr>
        </p:nvGraphicFramePr>
        <p:xfrm>
          <a:off x="5580112" y="4294926"/>
          <a:ext cx="3384377" cy="244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879087" y="4617715"/>
            <a:ext cx="1152129" cy="374571"/>
          </a:xfrm>
          <a:prstGeom prst="round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2024 год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47664" y="188640"/>
            <a:ext cx="7164795" cy="936104"/>
          </a:xfrm>
          <a:prstGeom prst="roundRect">
            <a:avLst/>
          </a:prstGeom>
          <a:solidFill>
            <a:srgbClr val="FEFBDA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Из каких поступлений формируются доходы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бюджета округа в 2023 - 2025 годах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464415"/>
              </p:ext>
            </p:extLst>
          </p:nvPr>
        </p:nvGraphicFramePr>
        <p:xfrm>
          <a:off x="1187624" y="1268761"/>
          <a:ext cx="7776865" cy="3293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8629"/>
                <a:gridCol w="1487748"/>
                <a:gridCol w="1622998"/>
                <a:gridCol w="1417490"/>
              </a:tblGrid>
              <a:tr h="4939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Прогноз 2023 год (млн.руб.)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Прогноз 2024 год (млн.руб)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Прогноз 2025 год (млн.руб.)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636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ДОХОДЫ  БЮДЖЕТА,  ВСЕГО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987,8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930,4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949,2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397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, в том числе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237,1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252,2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267,4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2905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     Налоговые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207,6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221,5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235,7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</a:tr>
              <a:tr h="2905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     Неналоговые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29,5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30,7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31,7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</a:tr>
              <a:tr h="49397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всего</a:t>
                      </a:r>
                      <a:r>
                        <a:rPr lang="ru-RU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, в том числе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750,7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678,2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681,8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2905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     Дотации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368,0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296,8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303,3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</a:tr>
              <a:tr h="493970"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    Субсидии, субвенции, иные  трансферты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382,7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381,4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378,5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56213" y="4992286"/>
            <a:ext cx="718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3,3%</a:t>
            </a:r>
            <a:endParaRPr lang="ru-RU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4893" y="5413078"/>
            <a:ext cx="910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23,8%</a:t>
            </a:r>
            <a:endParaRPr lang="ru-RU" sz="1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6614" y="5413078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21,0%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51520" y="0"/>
            <a:ext cx="2232248" cy="6858000"/>
          </a:xfrm>
          <a:prstGeom prst="rect">
            <a:avLst/>
          </a:prstGeom>
          <a:solidFill>
            <a:srgbClr val="FEFBDA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Какие основные налоговые и неналоговые доходы поступят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в бюджет округа в 2023-2025 годах, млн.руб.</a:t>
            </a:r>
          </a:p>
          <a:p>
            <a:pPr algn="ctr"/>
            <a:endParaRPr lang="ru-RU" sz="2400" dirty="0" smtClean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3579433"/>
              </p:ext>
            </p:extLst>
          </p:nvPr>
        </p:nvGraphicFramePr>
        <p:xfrm>
          <a:off x="2483768" y="3"/>
          <a:ext cx="6660232" cy="6800978"/>
        </p:xfrm>
        <a:graphic>
          <a:graphicData uri="http://schemas.openxmlformats.org/drawingml/2006/table">
            <a:tbl>
              <a:tblPr firstRow="1" bandRow="1"/>
              <a:tblGrid>
                <a:gridCol w="2423115"/>
                <a:gridCol w="961261"/>
                <a:gridCol w="848030"/>
                <a:gridCol w="813464"/>
                <a:gridCol w="807181"/>
                <a:gridCol w="807181"/>
              </a:tblGrid>
              <a:tr h="84950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Исполнено за 2021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2022 год (первоначальный план)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Прогноз  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Прогноз  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Прогноз  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>
                        <a:lumMod val="20000"/>
                        <a:lumOff val="80000"/>
                      </a:srgbClr>
                    </a:solidFill>
                  </a:tcPr>
                </a:tc>
              </a:tr>
              <a:tr h="55047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, в том числе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219,4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220,9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237,1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252,2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267,4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51809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Налоговые доходы всего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, из них: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192,8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197,6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207,6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221,5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235,7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4562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135,4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137,1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144,6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155,6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165,5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621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доходы от уплаты акцизов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19,6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20,6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21,0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21,4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23,6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621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17,5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18,5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21,2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23,1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24,8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2486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налог на имущество физич.лиц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7,5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7,9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8,5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8,9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9,3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693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земельный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 налог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11,5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12,3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10,8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10,9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10,9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693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госпошлина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1,3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1,2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1,5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1,6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1,6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51809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Неналоговые доходы всего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, из них: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26,6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23,3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29,5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30,7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31,7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6799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доходы от сдачи в аренду имущества и земельных участков, платежи от МУП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10,7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11,0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11,8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12,3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12,8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51779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доходы от продажи  имущества и земельных участков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1,9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1,0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1,5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1,3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1,2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654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штрафы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0,9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0,3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0,6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0,6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0,6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94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Times New Roman" pitchFamily="18" charset="0"/>
                        </a:rPr>
                        <a:t>доходы от оказания платных услуг</a:t>
                      </a: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12,3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10,9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15,6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16,4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17,0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8570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плата за негативное воздействие на окружающую среду, прочие неналоговые доходы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0,8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8295698"/>
              </p:ext>
            </p:extLst>
          </p:nvPr>
        </p:nvGraphicFramePr>
        <p:xfrm>
          <a:off x="827584" y="1194088"/>
          <a:ext cx="7704856" cy="5159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691680" y="264718"/>
            <a:ext cx="7020780" cy="936104"/>
          </a:xfrm>
          <a:prstGeom prst="roundRect">
            <a:avLst/>
          </a:prstGeom>
          <a:solidFill>
            <a:srgbClr val="FEFBDA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Структура собственных доходов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бюджета округа в 2023 году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270892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5,0 %</a:t>
            </a:r>
            <a:endParaRPr lang="ru-RU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77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pbs.twimg.com/media/Ca_30IaVAAA3JT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75656" y="248573"/>
            <a:ext cx="7344816" cy="732155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Какую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помощь получает из областного бюджета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муниципальный округ</a:t>
            </a:r>
          </a:p>
          <a:p>
            <a:pPr algn="ctr"/>
            <a:endParaRPr lang="ru-RU" sz="24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15929"/>
              </p:ext>
            </p:extLst>
          </p:nvPr>
        </p:nvGraphicFramePr>
        <p:xfrm>
          <a:off x="1043608" y="1337764"/>
          <a:ext cx="8028891" cy="5488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0"/>
                <a:gridCol w="1049163"/>
                <a:gridCol w="1086167"/>
                <a:gridCol w="882511"/>
                <a:gridCol w="882511"/>
                <a:gridCol w="882511"/>
                <a:gridCol w="1157798"/>
              </a:tblGrid>
              <a:tr h="6995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 Исполнено</a:t>
                      </a:r>
                      <a:r>
                        <a:rPr lang="ru-RU" sz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Первоначальный план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2022 год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Прогноз 2023 год 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Прогноз 2024 год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Прогноз 2025 год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Рост 2023 года к 2022</a:t>
                      </a:r>
                      <a:endParaRPr lang="ru-RU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28099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(межбюджетные трансферты), в том числе: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603,7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664,3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750,7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678,2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681,8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+86,4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9596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        дотации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220,6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254,2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368,0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296,8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303,3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+113,8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09596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        субсидии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89,6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81,3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54,7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52,7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49,2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-26,6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09596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        субвенции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287,4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328,6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328,0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328,7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329,3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-0,6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2141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       иные межбюджетные             трансферты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-0,2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945047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МБТ прошлых лет в вышестоящий бюджет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-1,6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21413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Прочие безвозмездные поступления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43687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Итого безвозмездные  поступления в бюджет </a:t>
                      </a:r>
                      <a:endParaRPr lang="ru-RU" sz="13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602,4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664,3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750,7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678,2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681,8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+86,4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52886" y="1029985"/>
            <a:ext cx="1232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(млн.рублей)</a:t>
            </a:r>
            <a:endParaRPr lang="ru-RU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48" y="44624"/>
            <a:ext cx="8483900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22946" y="5229200"/>
            <a:ext cx="4066762" cy="1368152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Софинансирование региональных (областных) проектов, обеспечивающих достижение целей, показателей и результатов федеральных проектов, входящих в состав национальных проектов Российской Федерации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5274" y="2196953"/>
            <a:ext cx="4054433" cy="275203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Обеспечение сохранения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параметров по уровню заработной платы отдельным категориям работников социальной сферы, установленных Указом Президента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Российской Федерации от 7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мая 2012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г.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№597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"О мероприятиях по реализации</a:t>
            </a:r>
          </a:p>
          <a:p>
            <a:pPr lvl="0"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государственной социальной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политики», от 7 мая 2018 г. №204 «О национальных целях и стратегических задачах развития Российской Федерации на период до 2024 года», от 21 июля 2020 г. №474 «О национальных целях развития Российской Федерации на период до 2030года»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86505" y="2204112"/>
            <a:ext cx="4165543" cy="115212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Реализация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мероприятий, включающих развитие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коммунальной,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инженерной и социальной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инфраструктуры, в том числе в рамках комплексного развития сельских территорий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47664" y="332657"/>
            <a:ext cx="6840760" cy="1152128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Основные подходы к формированию расходной части бюджета округа на 2023 год и на плановый период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2024 и 2025 годов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2900506">
            <a:off x="5816181" y="1628714"/>
            <a:ext cx="704260" cy="532604"/>
          </a:xfrm>
          <a:prstGeom prst="rightArrow">
            <a:avLst>
              <a:gd name="adj1" fmla="val 50219"/>
              <a:gd name="adj2" fmla="val 55046"/>
            </a:avLst>
          </a:prstGeom>
          <a:solidFill>
            <a:srgbClr val="FEFBDA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трелка вправо 23"/>
          <p:cNvSpPr/>
          <p:nvPr/>
        </p:nvSpPr>
        <p:spPr>
          <a:xfrm rot="8014172">
            <a:off x="2638676" y="1633768"/>
            <a:ext cx="667273" cy="522494"/>
          </a:xfrm>
          <a:prstGeom prst="rightArrow">
            <a:avLst>
              <a:gd name="adj1" fmla="val 50000"/>
              <a:gd name="adj2" fmla="val 51220"/>
            </a:avLst>
          </a:prstGeom>
          <a:solidFill>
            <a:srgbClr val="FEFBDA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AutoShape 4" descr="Воскресенско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886505" y="4653136"/>
            <a:ext cx="4165543" cy="79208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Реализация мероприятий по поддержке и развитию агропромышленного комплекса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86505" y="5617411"/>
            <a:ext cx="4165543" cy="112395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Предоставление жилых помещений детям-сиротам и лицам из их числа, а также реализация других жилищных программ, действующих в Нижегородской области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86503" y="3518195"/>
            <a:ext cx="4165543" cy="941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Приведение в нормативное состояние автомобильных дорог общего пользования, реализация мероприятий по формированию комфортной городской среды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36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/>
        </p:nvGraphicFramePr>
        <p:xfrm>
          <a:off x="1857363" y="1142986"/>
          <a:ext cx="2071703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1772923" y="260648"/>
            <a:ext cx="6912768" cy="695570"/>
          </a:xfrm>
          <a:prstGeom prst="roundRect">
            <a:avLst/>
          </a:prstGeom>
          <a:solidFill>
            <a:srgbClr val="FEFBDA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Структура расходов бюджета муниципального округа</a:t>
            </a:r>
            <a:endParaRPr lang="ru-RU" sz="2400" b="1" dirty="0" smtClean="0">
              <a:ln w="18415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2714612" y="2285992"/>
            <a:ext cx="21431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02260271"/>
              </p:ext>
            </p:extLst>
          </p:nvPr>
        </p:nvGraphicFramePr>
        <p:xfrm>
          <a:off x="611560" y="1412776"/>
          <a:ext cx="7704856" cy="239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422519325"/>
              </p:ext>
            </p:extLst>
          </p:nvPr>
        </p:nvGraphicFramePr>
        <p:xfrm>
          <a:off x="738036" y="3933056"/>
          <a:ext cx="446449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06356090"/>
              </p:ext>
            </p:extLst>
          </p:nvPr>
        </p:nvGraphicFramePr>
        <p:xfrm>
          <a:off x="4499992" y="3861048"/>
          <a:ext cx="426794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8326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280259"/>
              </p:ext>
            </p:extLst>
          </p:nvPr>
        </p:nvGraphicFramePr>
        <p:xfrm>
          <a:off x="1043607" y="3789042"/>
          <a:ext cx="7992890" cy="2952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983"/>
                <a:gridCol w="1106034"/>
                <a:gridCol w="1270046"/>
                <a:gridCol w="1067497"/>
                <a:gridCol w="1055665"/>
                <a:gridCol w="1055665"/>
              </a:tblGrid>
              <a:tr h="8913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r>
                        <a:rPr lang="ru-RU" sz="1400" baseline="0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ru-RU" sz="1400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1400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2022 год (первоначальный план)</a:t>
                      </a:r>
                      <a:endParaRPr lang="ru-RU" sz="1400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400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44319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ru-RU" sz="1400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, в том числе</a:t>
                      </a:r>
                      <a:endParaRPr lang="ru-RU" sz="1400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553,7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651,3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699,3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687,2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689,1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139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429,3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503,6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531,0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526,9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525,9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15464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94,6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117,1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126,8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121,0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121,1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15464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Социальная</a:t>
                      </a:r>
                      <a:r>
                        <a:rPr lang="ru-RU" sz="1400" b="1" baseline="0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политика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28,8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30,1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40,0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38,8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40,3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15464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400" b="1" dirty="0">
                        <a:solidFill>
                          <a:srgbClr val="000066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37152" y="351030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млн. рублей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3140968"/>
            <a:ext cx="6840760" cy="369332"/>
          </a:xfrm>
          <a:prstGeom prst="rect">
            <a:avLst/>
          </a:prstGeom>
          <a:solidFill>
            <a:srgbClr val="EAFAFC"/>
          </a:solidFill>
          <a:ln>
            <a:solidFill>
              <a:srgbClr val="0066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         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Как изменяются расходы по отраслям социальной сферы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5579" y="298690"/>
            <a:ext cx="2880320" cy="64698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Что включают в себя отрасли социальной сферы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15816" y="2276872"/>
            <a:ext cx="1544677" cy="584775"/>
          </a:xfrm>
          <a:prstGeom prst="rect">
            <a:avLst/>
          </a:prstGeom>
          <a:ln>
            <a:solidFill>
              <a:srgbClr val="FAAE7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Социальная политика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78589" y="1404161"/>
            <a:ext cx="1383153" cy="338554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    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Культура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43807" y="1404161"/>
            <a:ext cx="1405691" cy="338554"/>
          </a:xfrm>
          <a:prstGeom prst="rect">
            <a:avLst/>
          </a:prstGeom>
          <a:ln>
            <a:solidFill>
              <a:srgbClr val="FAAE7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Образование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71915" y="2276872"/>
            <a:ext cx="1800200" cy="553998"/>
          </a:xfrm>
          <a:prstGeom prst="rect">
            <a:avLst/>
          </a:prstGeom>
          <a:ln>
            <a:solidFill>
              <a:srgbClr val="FAAE7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Физическая культура и спорт</a:t>
            </a:r>
            <a:endParaRPr lang="ru-RU" sz="15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4249500" y="945676"/>
            <a:ext cx="238118" cy="133119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794080" y="965105"/>
            <a:ext cx="307478" cy="131176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24" idx="0"/>
          </p:cNvCxnSpPr>
          <p:nvPr/>
        </p:nvCxnSpPr>
        <p:spPr>
          <a:xfrm flipH="1">
            <a:off x="3546653" y="945676"/>
            <a:ext cx="449284" cy="45848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23" idx="0"/>
          </p:cNvCxnSpPr>
          <p:nvPr/>
        </p:nvCxnSpPr>
        <p:spPr>
          <a:xfrm>
            <a:off x="5236058" y="965105"/>
            <a:ext cx="534108" cy="43905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sun9-82.userapi.com/impg/fX52szSvhrlml0ospy2Uvwlghen7NHCLYw5egA/Mx9ZR7EcAzM.jpg?size=2560x1707&amp;quality=96&amp;sign=ac183a93f86dcce302b8a1f597c606e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79253"/>
            <a:ext cx="1897562" cy="128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4" descr="https://sun1-99.userapi.com/impg/fJxetbW1VCldJRmReMpFkFiKJkz7iD3FbnaDHQ/hXGYGMxDbRw.jpg?size=2560x1717&amp;quality=95&amp;sign=9aec0c03e074a692187f5b06fbef0e3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41173"/>
            <a:ext cx="2145072" cy="12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1-23.userapi.com/impg/HLuLpeuDYgW9ZGs_DEIrVh-0xKPgU09l1KlZGg/2GA32RPaPn4.jpg?size=1280x876&amp;quality=95&amp;sign=99ba84abb259a36595a838f516387ae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0649"/>
            <a:ext cx="2145072" cy="137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8" descr="https://sun1-17.userapi.com/impg/UbrD34mhebIeh1_tbnfmGZffnKVn4shAUJS_bg/p7Rk8evUJXM.jpg?size=2560x1920&amp;quality=95&amp;sign=3f102d2a3eb45ecdcd8b0eef18828d23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829968"/>
            <a:ext cx="1897562" cy="121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32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87624" y="214290"/>
            <a:ext cx="7272808" cy="642942"/>
          </a:xfrm>
          <a:prstGeom prst="roundRect">
            <a:avLst/>
          </a:prstGeom>
          <a:solidFill>
            <a:srgbClr val="E8F2D3">
              <a:alpha val="49020"/>
            </a:srgbClr>
          </a:solidFill>
          <a:ln>
            <a:solidFill>
              <a:srgbClr val="A4E3F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52705" algn="ctr">
              <a:lnSpc>
                <a:spcPct val="100000"/>
              </a:lnSpc>
              <a:spcBef>
                <a:spcPts val="100"/>
              </a:spcBef>
            </a:pPr>
            <a:r>
              <a:rPr lang="ru-RU" sz="2200" b="1" spc="-5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Сведения  </a:t>
            </a:r>
            <a:r>
              <a:rPr lang="ru-RU" sz="22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о  </a:t>
            </a:r>
            <a:r>
              <a:rPr lang="ru-RU" sz="2200" b="1" spc="-15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расходах  бюджета</a:t>
            </a:r>
            <a:r>
              <a:rPr lang="ru-RU" sz="2200" b="1" spc="-4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 округа </a:t>
            </a:r>
            <a:r>
              <a:rPr lang="ru-RU" sz="2200" b="1" spc="-5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по</a:t>
            </a:r>
            <a:endParaRPr lang="ru-RU" sz="2200" dirty="0" smtClean="0">
              <a:solidFill>
                <a:srgbClr val="00206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marR="66675" algn="ctr">
              <a:lnSpc>
                <a:spcPts val="2290"/>
              </a:lnSpc>
            </a:pPr>
            <a:r>
              <a:rPr lang="ru-RU" sz="22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разделам  и  </a:t>
            </a:r>
            <a:r>
              <a:rPr lang="ru-RU" sz="2200" b="1" spc="-5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подразделам  </a:t>
            </a:r>
            <a:r>
              <a:rPr lang="ru-RU" sz="2200" b="1" spc="-15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бюджетной</a:t>
            </a:r>
            <a:r>
              <a:rPr lang="ru-RU" sz="2200" b="1" spc="25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 </a:t>
            </a:r>
            <a:r>
              <a:rPr lang="ru-RU" sz="2200" b="1" spc="-5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классификации</a:t>
            </a:r>
            <a:endParaRPr lang="ru-RU" sz="2200" dirty="0">
              <a:solidFill>
                <a:srgbClr val="00206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080837"/>
              </p:ext>
            </p:extLst>
          </p:nvPr>
        </p:nvGraphicFramePr>
        <p:xfrm>
          <a:off x="395536" y="1126053"/>
          <a:ext cx="8712967" cy="574764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20079"/>
                <a:gridCol w="3384376"/>
                <a:gridCol w="792088"/>
                <a:gridCol w="792088"/>
                <a:gridCol w="792088"/>
                <a:gridCol w="648072"/>
                <a:gridCol w="792088"/>
                <a:gridCol w="792088"/>
              </a:tblGrid>
              <a:tr h="569920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Наименование раздела, подраздела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Исполнено за 2021 год 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2022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3891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0100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75,7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72,6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86,2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118,7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80,0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80,3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3694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0102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Функционирование высшего должностного лица субъекта РФ и муниципального образования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1,8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129,4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7337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0103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120,0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7337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0104</a:t>
                      </a: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47,2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47,2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56,8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120,3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53,6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53,6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5515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0106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11,4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14,1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123,7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13,8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13,7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694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0107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Обеспечение проведения выборов и референдумов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178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0111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Резервные фонды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66,7</a:t>
                      </a: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391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0113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Другие общегосударственные вопросы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14,0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109,2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9,2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9,6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31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0200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1,3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1,3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1,2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92,3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1,2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1,3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2517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0203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Мобилизационная и вневойсковая подготовка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92,3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694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0300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25,1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27,0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31,2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115,6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30,3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30,3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5515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0309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4,8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103,9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321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0310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Обеспечение пожарной безопасности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20,3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21,9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25,9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118,3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25,0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25,2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786710" y="857232"/>
            <a:ext cx="1156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млн. рублей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3828221"/>
            <a:ext cx="747402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b="1" dirty="0" smtClean="0">
                <a:solidFill>
                  <a:srgbClr val="4E67C8">
                    <a:lumMod val="50000"/>
                  </a:srgb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 документе в доступной форме представлено описание доходов, расходов бюджета и их структуры, объемы бюджетных ассигнований, направляемых на финансирование социально-значимых мероприятий в сфере образования, культуры, спорта, жилищно-коммунального хозяйства и в других сферах.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Бюджет для граждан» нацелен на широкий круг пользователей – всех граждан Воскресенского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муниципального округа,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интересы которых в той или иной мере затронуты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финансированием из бюджета.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260648"/>
            <a:ext cx="6731861" cy="766438"/>
          </a:xfrm>
          <a:prstGeom prst="rect">
            <a:avLst/>
          </a:prstGeom>
          <a:solidFill>
            <a:srgbClr val="FEFBDA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31550" cmpd="sng">
                  <a:noFill/>
                  <a:prstDash val="solid"/>
                </a:ln>
                <a:solidFill>
                  <a:srgbClr val="003366"/>
                </a:solidFill>
                <a:latin typeface="Calibri" panose="020F0502020204030204" pitchFamily="34" charset="0"/>
                <a:cs typeface="Times New Roman" pitchFamily="18" charset="0"/>
              </a:rPr>
              <a:t>Что такое «Бюджет для граждан»</a:t>
            </a:r>
            <a:endParaRPr lang="ru-RU" sz="2800" b="1" dirty="0" smtClean="0">
              <a:ln w="31550" cmpd="sng">
                <a:noFill/>
                <a:prstDash val="solid"/>
              </a:ln>
              <a:solidFill>
                <a:srgbClr val="003366"/>
              </a:solidFill>
              <a:latin typeface="Calibri" panose="020F0502020204030204" pitchFamily="34" charset="0"/>
            </a:endParaRPr>
          </a:p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992" y="1272242"/>
            <a:ext cx="4104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«Бюджет для граждан» – аналитический документ, разрабатываемый в целях предоставления гражданам информации об основных положениях проекта бюджета Воскресенского муниципального округа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Нижегородской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области на 2023 год и плановый период 2024 и 2025 годов. </a:t>
            </a: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19" y="1484784"/>
            <a:ext cx="311746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05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147183"/>
              </p:ext>
            </p:extLst>
          </p:nvPr>
        </p:nvGraphicFramePr>
        <p:xfrm>
          <a:off x="438050" y="44621"/>
          <a:ext cx="8705950" cy="681337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37791"/>
                <a:gridCol w="3024949"/>
                <a:gridCol w="811572"/>
                <a:gridCol w="959130"/>
                <a:gridCol w="811572"/>
                <a:gridCol w="737792"/>
                <a:gridCol w="811572"/>
                <a:gridCol w="811572"/>
              </a:tblGrid>
              <a:tr h="989214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Наименование раздела, подраздела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Исполнено за 2021 год 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2022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22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0400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88,4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67,6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72,6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107,4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61,4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60,4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3499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0401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Общеэкономические вопросы </a:t>
                      </a: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477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0402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Топливно-энергетический комплекс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83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0405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Сельское хозяйство и рыболовство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10,8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18,3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17,8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97,3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16,4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19,6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421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0408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Транспорт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89,7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9,3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80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0409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Дорожное хозяйство (дорожные фонды)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55,0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23,5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29,0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123,4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25,6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26,1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80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0410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Связь и информатика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0,4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80,0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817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0412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9,8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12,7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14,1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111,0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9,8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10,5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122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0500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64,1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64,3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97,8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152,1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48,5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51,2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3361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0501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Жилищное хозяйство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13,1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4,0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в 2,3 раза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0,4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15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0502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Коммунальное хозяйство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21,4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22,3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36,6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164,1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13,1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445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0503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Благоустройство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29,6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40,3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56,0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139,0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34,0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34,0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445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0505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Другие вопросы в области ЖКХ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366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0600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7,1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5,0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5,9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118,0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5,5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5,5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382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0602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Сбор, удаление отходов,очистка сточных вод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2,5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479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0603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Охрана объектов растительного и животного мира и среды их обитания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4,6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118,0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5,5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5,5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7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042050"/>
              </p:ext>
            </p:extLst>
          </p:nvPr>
        </p:nvGraphicFramePr>
        <p:xfrm>
          <a:off x="467545" y="116632"/>
          <a:ext cx="8676456" cy="669674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92087"/>
                <a:gridCol w="2640710"/>
                <a:gridCol w="960107"/>
                <a:gridCol w="960107"/>
                <a:gridCol w="886252"/>
                <a:gridCol w="738544"/>
                <a:gridCol w="886252"/>
                <a:gridCol w="812397"/>
              </a:tblGrid>
              <a:tr h="1166318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Наименование раздела, подраздела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Исполнено за 2021 год 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2022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3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0700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429,3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503,6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531,0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105,4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526,9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525,9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3098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0701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Дошкольное образование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109,7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107,7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124,9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116,0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123,8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124,0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175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0702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Общее образование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254,2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329,5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314,2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95,4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314,1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312,9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917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0703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Дополнительное образование детей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24,7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23,9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30,2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126,4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30,2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30,2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5859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0705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Профессиональная подготовка, переподготовка</a:t>
                      </a:r>
                      <a:r>
                        <a:rPr lang="ru-RU" sz="1200" b="0" i="0" u="none" strike="noStrike" baseline="0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 и повышение квалификации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80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0707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Молодежная </a:t>
                      </a:r>
                      <a:r>
                        <a:rPr lang="ru-RU" sz="120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политика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1,8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40,9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46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0709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38,6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40,3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60,8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150,9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58,7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58,7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349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0800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Культура, кинематография 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94,6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117,1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126,8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108,3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121,0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121,1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3504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0801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Культура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68,0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86,7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89,5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103,2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84,3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84,4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924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0804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Другие вопросы в области культуры, кинематографии 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26,6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30,4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37,3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122,7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36,7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36,7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31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1000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28,8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30,1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40,0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132,9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38,8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40,3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4529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1001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Пенсионное обеспечение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6,6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6,6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6,3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95,5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6,3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6,3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4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1003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9,1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054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1004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Охрана семьи и детства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19,6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20,8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31,9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153,4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31,0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32,0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054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1006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Другие вопросы в области социальной политики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1,7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106,3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1,4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70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11071"/>
              </p:ext>
            </p:extLst>
          </p:nvPr>
        </p:nvGraphicFramePr>
        <p:xfrm>
          <a:off x="971602" y="116632"/>
          <a:ext cx="8161620" cy="424463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71378"/>
                <a:gridCol w="2551599"/>
                <a:gridCol w="841503"/>
                <a:gridCol w="841503"/>
                <a:gridCol w="841503"/>
                <a:gridCol w="771378"/>
                <a:gridCol w="771378"/>
                <a:gridCol w="771378"/>
              </a:tblGrid>
              <a:tr h="1228957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Наименование раздела, подраздела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Исполнено за 2021 год 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2022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55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1100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0,5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1,5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в 3 раза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0,5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1,8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3755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1102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Массовый </a:t>
                      </a:r>
                      <a:r>
                        <a:rPr lang="ru-RU" sz="120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спорт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в 3 раза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0,5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1,8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5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1200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3,7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3,2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3,6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112,5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2,6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2,6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436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1201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Телевидение и радиовещание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100,0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5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1202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Периодическая печать и издательства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2,9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3,3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113,8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2,6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950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1204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Другие вопросы в области средств </a:t>
                      </a:r>
                    </a:p>
                    <a:p>
                      <a:pPr algn="l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массовой информации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0,1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6615"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Условно  утверждаемые</a:t>
                      </a:r>
                      <a:r>
                        <a:rPr lang="ru-RU" sz="1200" b="1" i="0" u="none" strike="noStrike" baseline="0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  расходы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13,7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28,5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  <a:tr h="375547"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latin typeface="Calibri" panose="020F0502020204030204" pitchFamily="34" charset="0"/>
                          <a:cs typeface="Times New Roman" pitchFamily="18" charset="0"/>
                        </a:rPr>
                        <a:t>ВСЕГО</a:t>
                      </a:r>
                      <a:endParaRPr lang="ru-RU" sz="18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819,1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892,3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997,8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111,8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930,4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anose="020F0502020204030204" pitchFamily="34" charset="0"/>
                          <a:cs typeface="Times New Roman" pitchFamily="18" charset="0"/>
                        </a:rPr>
                        <a:t>949,2</a:t>
                      </a:r>
                      <a:endParaRPr lang="ru-RU" sz="1200" b="1" i="0" u="none" strike="noStrike" dirty="0"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https://present5.com/presentation/14496641_452939663/image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81128"/>
            <a:ext cx="3024336" cy="20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otr-online.ru/files/news/2020-07/1020x574/medium_lori-0004353124-bigwww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81128"/>
            <a:ext cx="2916323" cy="20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0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188640"/>
            <a:ext cx="6624736" cy="783193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ПРОГРАММНЫЕ   И   НЕПРОГРАММНЫЕ  РАСХОДЫ БЮДЖЕТА МУНИЦИПАЛЬНОГО ОКРУГА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630055777"/>
              </p:ext>
            </p:extLst>
          </p:nvPr>
        </p:nvGraphicFramePr>
        <p:xfrm>
          <a:off x="611560" y="2852936"/>
          <a:ext cx="3024336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03430997"/>
              </p:ext>
            </p:extLst>
          </p:nvPr>
        </p:nvGraphicFramePr>
        <p:xfrm>
          <a:off x="3555308" y="2852935"/>
          <a:ext cx="3024336" cy="2371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01441865"/>
              </p:ext>
            </p:extLst>
          </p:nvPr>
        </p:nvGraphicFramePr>
        <p:xfrm>
          <a:off x="6465766" y="2852935"/>
          <a:ext cx="2261140" cy="1984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31640" y="1124744"/>
            <a:ext cx="7560840" cy="1723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Программные расходы</a:t>
            </a:r>
          </a:p>
          <a:p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распределены исходя из необходимости достижения запланированных индикаторов и конечных результатов по муниципальным программам Воскресенского муниципального округа </a:t>
            </a:r>
          </a:p>
          <a:p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(в 2023 году по 20 муниципальным программам)</a:t>
            </a:r>
          </a:p>
          <a:p>
            <a:endParaRPr lang="ru-RU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Непрограммые расходы</a:t>
            </a:r>
          </a:p>
          <a:p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расходы не вошедшие в мероприятия муниципальных программ</a:t>
            </a:r>
            <a:endParaRPr lang="ru-RU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4749978"/>
            <a:ext cx="2520280" cy="17706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Всего расходов на 2023 год- 997,8 млн.рублей: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программные расходы – 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918,2 млн.рублей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непрограммные расходы –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79,6 млн.рублей</a:t>
            </a:r>
          </a:p>
          <a:p>
            <a:pPr algn="ctr"/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9912" y="4749978"/>
            <a:ext cx="2520280" cy="17706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Всего расходов на 2024 год </a:t>
            </a:r>
            <a:r>
              <a:rPr lang="ru-RU" sz="11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(без условно утвержденных) </a:t>
            </a:r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– 916,7 млн.рублей: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программные расходы – 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841,7 млн.рублей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непрограммные расходы –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75,0 млн.рублей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4208" y="4749978"/>
            <a:ext cx="2520280" cy="17706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Всего расходов на 2025 год </a:t>
            </a:r>
            <a:r>
              <a:rPr lang="ru-RU" sz="11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(без условно утвержденных) </a:t>
            </a:r>
            <a:r>
              <a:rPr lang="ru-RU" sz="1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– 920,7 млн.рублей: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программные расходы – 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845,6 млн.рублей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непрограммные расходы –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75,1 млн.рублей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уб 4"/>
          <p:cNvSpPr/>
          <p:nvPr/>
        </p:nvSpPr>
        <p:spPr>
          <a:xfrm>
            <a:off x="2267631" y="986368"/>
            <a:ext cx="884078" cy="626251"/>
          </a:xfrm>
          <a:prstGeom prst="cube">
            <a:avLst/>
          </a:prstGeom>
          <a:solidFill>
            <a:srgbClr val="E8F2D3"/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2163211" y="1564678"/>
            <a:ext cx="853992" cy="549068"/>
          </a:xfrm>
          <a:prstGeom prst="cub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2008820" y="2113747"/>
            <a:ext cx="861584" cy="568273"/>
          </a:xfrm>
          <a:prstGeom prst="cube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853131" y="2682020"/>
            <a:ext cx="893704" cy="597393"/>
          </a:xfrm>
          <a:prstGeom prst="cube">
            <a:avLst/>
          </a:prstGeom>
          <a:solidFill>
            <a:srgbClr val="FEF9C6"/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695036" y="3294653"/>
            <a:ext cx="912573" cy="526387"/>
          </a:xfrm>
          <a:prstGeom prst="cube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0" name="Куб 9"/>
          <p:cNvSpPr/>
          <p:nvPr/>
        </p:nvSpPr>
        <p:spPr>
          <a:xfrm>
            <a:off x="1585945" y="3842404"/>
            <a:ext cx="890346" cy="622448"/>
          </a:xfrm>
          <a:prstGeom prst="cube">
            <a:avLst/>
          </a:prstGeom>
          <a:solidFill>
            <a:srgbClr val="A4E3FA"/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1" name="Куб 10"/>
          <p:cNvSpPr/>
          <p:nvPr/>
        </p:nvSpPr>
        <p:spPr>
          <a:xfrm>
            <a:off x="1475655" y="4451803"/>
            <a:ext cx="870623" cy="586442"/>
          </a:xfrm>
          <a:prstGeom prst="cube">
            <a:avLst/>
          </a:prstGeom>
          <a:solidFill>
            <a:srgbClr val="FEFBDA"/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6660" y="1116917"/>
            <a:ext cx="5730740" cy="340519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Развитие образования Воскресенского муниципального округа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2502" y="101929"/>
            <a:ext cx="6595921" cy="851297"/>
          </a:xfrm>
          <a:prstGeom prst="roundRect">
            <a:avLst/>
          </a:prstGeom>
          <a:solidFill>
            <a:srgbClr val="FEFBDA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Какие муниципальные программы будут финансироваться в 2023 году,  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 млн.рублей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Куб 13"/>
          <p:cNvSpPr/>
          <p:nvPr/>
        </p:nvSpPr>
        <p:spPr>
          <a:xfrm>
            <a:off x="1372672" y="5040720"/>
            <a:ext cx="875091" cy="548520"/>
          </a:xfrm>
          <a:prstGeom prst="cube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5" name="Куб 14"/>
          <p:cNvSpPr/>
          <p:nvPr/>
        </p:nvSpPr>
        <p:spPr>
          <a:xfrm>
            <a:off x="1247496" y="5621301"/>
            <a:ext cx="861855" cy="568058"/>
          </a:xfrm>
          <a:prstGeom prst="cube">
            <a:avLst/>
          </a:prstGeom>
          <a:solidFill>
            <a:schemeClr val="bg2">
              <a:lumMod val="90000"/>
            </a:schemeClr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6" name="Куб 15"/>
          <p:cNvSpPr/>
          <p:nvPr/>
        </p:nvSpPr>
        <p:spPr>
          <a:xfrm>
            <a:off x="1112556" y="6215679"/>
            <a:ext cx="863518" cy="578882"/>
          </a:xfrm>
          <a:prstGeom prst="cub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6889" y="1466443"/>
            <a:ext cx="5764413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Развитие культуры, туризма, молодежной политики и спорта Воскресенского муниципального округа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31841" y="2078922"/>
            <a:ext cx="5899461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Благоустройство населенных пунктов Воскресенского муниципального округа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87824" y="2669089"/>
            <a:ext cx="6043221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Адресная инвестиционная программа Воскресенского муниципального округа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70404" y="3256498"/>
            <a:ext cx="6180669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Защита населения и территории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ЧС, противодействие терроризму и экстремизму, обеспечение безопасности дорожного движения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09670" y="3851918"/>
            <a:ext cx="6307730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Развитие агропромышленного комплекса Воскресенского муниципального округа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90207" y="4451803"/>
            <a:ext cx="6444870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Развитие жилищно-коммунального хозяйства и охрана окружающей среды Воскресенского муниципального округа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76291" y="5030808"/>
            <a:ext cx="6548128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Организация газоснабжения населенных пунктов Воскресенского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муниципального округа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39753" y="5636797"/>
            <a:ext cx="6707547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Управление муниципальными финансами и муниципальным долгом Воскресенского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муниципального округа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47763" y="6215679"/>
            <a:ext cx="6787314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Управление муниципальным имуществом Воскресенского</a:t>
            </a:r>
          </a:p>
          <a:p>
            <a:pPr lvl="0">
              <a:defRPr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муниципального округа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60207" y="1149789"/>
            <a:ext cx="73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509,9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63211" y="1709590"/>
            <a:ext cx="73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137,7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49454" y="2299757"/>
            <a:ext cx="60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80,0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51661" y="2876255"/>
            <a:ext cx="696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58,4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10217" y="3451708"/>
            <a:ext cx="64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31,8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49888" y="4043067"/>
            <a:ext cx="79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19,7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44315" y="4661476"/>
            <a:ext cx="66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14,8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75655" y="5219908"/>
            <a:ext cx="633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14,0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23703" y="5825152"/>
            <a:ext cx="65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13,7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87624" y="6378268"/>
            <a:ext cx="66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11,3</a:t>
            </a:r>
            <a:endParaRPr lang="ru-RU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17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уб 4"/>
          <p:cNvSpPr/>
          <p:nvPr/>
        </p:nvSpPr>
        <p:spPr>
          <a:xfrm>
            <a:off x="2247763" y="1081918"/>
            <a:ext cx="884077" cy="565663"/>
          </a:xfrm>
          <a:prstGeom prst="cube">
            <a:avLst/>
          </a:prstGeom>
          <a:solidFill>
            <a:srgbClr val="E8F2D3"/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2127410" y="1636393"/>
            <a:ext cx="853992" cy="549068"/>
          </a:xfrm>
          <a:prstGeom prst="cub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2008820" y="2196649"/>
            <a:ext cx="846014" cy="531935"/>
          </a:xfrm>
          <a:prstGeom prst="cube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853131" y="2728584"/>
            <a:ext cx="893704" cy="550829"/>
          </a:xfrm>
          <a:prstGeom prst="cube">
            <a:avLst/>
          </a:prstGeom>
          <a:solidFill>
            <a:srgbClr val="FEF9C6"/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695036" y="3294653"/>
            <a:ext cx="912573" cy="526387"/>
          </a:xfrm>
          <a:prstGeom prst="cube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0" name="Куб 9"/>
          <p:cNvSpPr/>
          <p:nvPr/>
        </p:nvSpPr>
        <p:spPr>
          <a:xfrm>
            <a:off x="1585945" y="3842404"/>
            <a:ext cx="890346" cy="622448"/>
          </a:xfrm>
          <a:prstGeom prst="cube">
            <a:avLst/>
          </a:prstGeom>
          <a:solidFill>
            <a:srgbClr val="A4E3FA"/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1" name="Куб 10"/>
          <p:cNvSpPr/>
          <p:nvPr/>
        </p:nvSpPr>
        <p:spPr>
          <a:xfrm>
            <a:off x="1475655" y="4451803"/>
            <a:ext cx="870623" cy="586442"/>
          </a:xfrm>
          <a:prstGeom prst="cube">
            <a:avLst/>
          </a:prstGeom>
          <a:solidFill>
            <a:srgbClr val="FEFBDA"/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6660" y="1116917"/>
            <a:ext cx="5730740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Развитие услуг пассажирского транспорта на территории Воскресенского муниципального округа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5655" y="101929"/>
            <a:ext cx="7416825" cy="919401"/>
          </a:xfrm>
          <a:prstGeom prst="roundRect">
            <a:avLst/>
          </a:prstGeom>
          <a:solidFill>
            <a:srgbClr val="FEFBDA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Какие муниципальные программы будут финансироваться в 2023 году,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 млн.рублей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Куб 13"/>
          <p:cNvSpPr/>
          <p:nvPr/>
        </p:nvSpPr>
        <p:spPr>
          <a:xfrm>
            <a:off x="1372672" y="5040720"/>
            <a:ext cx="875091" cy="548520"/>
          </a:xfrm>
          <a:prstGeom prst="cube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5" name="Куб 14"/>
          <p:cNvSpPr/>
          <p:nvPr/>
        </p:nvSpPr>
        <p:spPr>
          <a:xfrm>
            <a:off x="1247496" y="5621301"/>
            <a:ext cx="861855" cy="568058"/>
          </a:xfrm>
          <a:prstGeom prst="cube">
            <a:avLst/>
          </a:prstGeom>
          <a:solidFill>
            <a:schemeClr val="bg2">
              <a:lumMod val="90000"/>
            </a:schemeClr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6" name="Куб 15"/>
          <p:cNvSpPr/>
          <p:nvPr/>
        </p:nvSpPr>
        <p:spPr>
          <a:xfrm>
            <a:off x="1112556" y="6215679"/>
            <a:ext cx="863518" cy="578882"/>
          </a:xfrm>
          <a:prstGeom prst="cub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1840" y="1673768"/>
            <a:ext cx="5892579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Развитие внутреннего и въездного туризма на территории Воскресенского муниципального округа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93846" y="2292356"/>
            <a:ext cx="6030573" cy="340519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Развитие предпринимательства в Воскресенском муниципальном округе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15816" y="2669089"/>
            <a:ext cx="6115229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Обеспечение жильем молодых семей Воскресенского муниципального округа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28371" y="3268502"/>
            <a:ext cx="6180669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Социальная поддержка ветеранов и инвалидов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Воскресенского муниципального округа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09670" y="3851918"/>
            <a:ext cx="6307730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Социальная поддержка семей Воскресенского муниципального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округа</a:t>
            </a:r>
          </a:p>
          <a:p>
            <a:pPr lvl="0">
              <a:defRPr/>
            </a:pPr>
            <a:endParaRPr lang="ru-RU" sz="1400" dirty="0">
              <a:solidFill>
                <a:srgbClr val="0033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90207" y="4451803"/>
            <a:ext cx="6444870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Развитие муниципальной службы в Воскресенском муниципальном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округе</a:t>
            </a:r>
          </a:p>
          <a:p>
            <a:pPr lvl="0">
              <a:defRPr/>
            </a:pPr>
            <a:endParaRPr lang="ru-RU" sz="1400" dirty="0">
              <a:solidFill>
                <a:srgbClr val="0033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6291" y="5030808"/>
            <a:ext cx="6548128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Обеспечение сохранности архивных фондов Воскресенского муниципального округа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39754" y="5636797"/>
            <a:ext cx="6669288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Обеспечение общественного правопорядка и противодействия преступности в Воскресенском муниципальном округе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80433" y="6236821"/>
            <a:ext cx="6728608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Улучшение условий и охраны труда в Воскресенском муниципальном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округе</a:t>
            </a:r>
          </a:p>
          <a:p>
            <a:pPr lvl="0">
              <a:defRPr/>
            </a:pP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99983" y="1264564"/>
            <a:ext cx="69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11,2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09294" y="1786296"/>
            <a:ext cx="64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6,5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89870" y="2359252"/>
            <a:ext cx="60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3,4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76074" y="2916257"/>
            <a:ext cx="631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3,2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10217" y="3451708"/>
            <a:ext cx="64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1,3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95036" y="4043067"/>
            <a:ext cx="75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0,4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85945" y="4642788"/>
            <a:ext cx="62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0,3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75655" y="5219908"/>
            <a:ext cx="633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0,3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23703" y="5825152"/>
            <a:ext cx="65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0,2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87624" y="6378268"/>
            <a:ext cx="66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0,1</a:t>
            </a:r>
            <a:endParaRPr lang="ru-RU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1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188640"/>
            <a:ext cx="7128792" cy="851297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Как изменится финансирование муниципальных программ в 2023-2025 годах</a:t>
            </a:r>
            <a:endParaRPr lang="ru-RU" sz="22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958474"/>
              </p:ext>
            </p:extLst>
          </p:nvPr>
        </p:nvGraphicFramePr>
        <p:xfrm>
          <a:off x="1043605" y="1371790"/>
          <a:ext cx="8064898" cy="5486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5596"/>
                <a:gridCol w="888506"/>
                <a:gridCol w="820159"/>
                <a:gridCol w="820159"/>
                <a:gridCol w="751813"/>
                <a:gridCol w="820159"/>
                <a:gridCol w="888506"/>
              </a:tblGrid>
              <a:tr h="662477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программы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за 2021 год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первонач.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% к 2022 году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530896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РАСХОДЫ  ВСЕГО (без условно утвержденных), в том числе:</a:t>
                      </a:r>
                      <a:endParaRPr lang="ru-RU" sz="1200" b="0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819,1</a:t>
                      </a:r>
                      <a:endParaRPr lang="ru-RU" sz="14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892,3</a:t>
                      </a:r>
                      <a:endParaRPr lang="ru-RU" sz="14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997,8</a:t>
                      </a:r>
                      <a:endParaRPr lang="ru-RU" sz="14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111,8</a:t>
                      </a:r>
                      <a:endParaRPr lang="ru-RU" sz="14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916,7</a:t>
                      </a:r>
                      <a:endParaRPr lang="ru-RU" sz="14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33300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920,7</a:t>
                      </a:r>
                      <a:endParaRPr lang="ru-RU" sz="1400" b="1" dirty="0">
                        <a:solidFill>
                          <a:srgbClr val="3333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</a:tr>
              <a:tr h="340858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  <a:endParaRPr lang="ru-RU" sz="1200" b="0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115,4</a:t>
                      </a:r>
                      <a:endParaRPr lang="ru-RU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71,3</a:t>
                      </a:r>
                      <a:endParaRPr lang="ru-RU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79,6</a:t>
                      </a:r>
                      <a:endParaRPr lang="ru-RU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111,6</a:t>
                      </a:r>
                      <a:endParaRPr lang="ru-RU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75,0</a:t>
                      </a:r>
                      <a:endParaRPr lang="ru-RU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75,1</a:t>
                      </a:r>
                      <a:endParaRPr lang="ru-RU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</a:tr>
              <a:tr h="533978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реализацию муниципальных программ  ВСЕГО, в том числе:</a:t>
                      </a:r>
                      <a:endParaRPr lang="ru-RU" sz="1200" b="0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703,7</a:t>
                      </a:r>
                      <a:endParaRPr lang="ru-RU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821,0</a:t>
                      </a:r>
                      <a:endParaRPr lang="ru-RU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918,2</a:t>
                      </a:r>
                      <a:endParaRPr lang="ru-RU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111,8</a:t>
                      </a:r>
                      <a:endParaRPr lang="ru-RU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841,7</a:t>
                      </a:r>
                      <a:endParaRPr lang="ru-RU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845,6</a:t>
                      </a:r>
                      <a:endParaRPr lang="ru-RU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</a:tr>
              <a:tr h="503921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образования Воскресенского</a:t>
                      </a:r>
                      <a:r>
                        <a:rPr lang="ru-RU" sz="12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муниципального округа</a:t>
                      </a:r>
                      <a:endParaRPr lang="ru-RU" sz="1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412,8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429,5</a:t>
                      </a:r>
                      <a:endParaRPr lang="ru-RU" sz="1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509,9</a:t>
                      </a:r>
                      <a:endParaRPr lang="ru-RU" sz="1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118,7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502,9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501,8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4756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Управление муниципальными финансами и муниципальным долгом муниципального округа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13,2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13,7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107,0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13,5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13,5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6766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культуры, туризма, молодежной политики и спорта муниципального округа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104,4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127,4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137,7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108,1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133,9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135,4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3397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Адресная инвестиционная программа муниципального округа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53,9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110,6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58,4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52,8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46,5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47,6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308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агропромышленного комплекса муниципального округа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10,3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18,0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19,7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109,4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15,2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20,9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3397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Информационное общество муниципального округа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68344" y="103993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9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147489"/>
              </p:ext>
            </p:extLst>
          </p:nvPr>
        </p:nvGraphicFramePr>
        <p:xfrm>
          <a:off x="1043610" y="1244928"/>
          <a:ext cx="8064893" cy="559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8662"/>
                <a:gridCol w="881038"/>
                <a:gridCol w="813267"/>
                <a:gridCol w="948812"/>
                <a:gridCol w="881038"/>
                <a:gridCol w="881038"/>
                <a:gridCol w="881038"/>
              </a:tblGrid>
              <a:tr h="725007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программы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за 2021 год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первонач.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% к 2022 году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4774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F271C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предпринимательства в муниципальном округе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121,4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76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Управление муниципальным имуществом муниципального округа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2,7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11,3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в 3,8 раза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4934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услуг пассажирского транспорта на территории муниципального округа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11,8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12,4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11,2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90,3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2876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жилищно-коммунального хозяйства и охрана окружающей среды муниципального округа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12,9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9,0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14,8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164,4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12,7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7500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жильем молодых семей муниципального округа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103,2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8318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Социальная поддержка ветеранов и инвалидов муниципального округа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118,2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2876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Охрана окружающей среды и благоустройство  муниципального округа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44,0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50,1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8850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Благоустройство населенных пунктов муниципального округа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80,0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59,6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60,1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911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муниципальной службы в муниципальном округе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24328" y="96792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116632"/>
            <a:ext cx="6840760" cy="851297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Как изменится финансирование муниципальных программ в 2023-2025 годах</a:t>
            </a:r>
            <a:endParaRPr lang="ru-RU" sz="22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3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www.beladm.ru/media/cache/38/02/3802ba4e127696d2e5d67dc1025ac0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786122"/>
            <a:ext cx="2160273" cy="10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821945"/>
            <a:ext cx="2016224" cy="10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283837"/>
              </p:ext>
            </p:extLst>
          </p:nvPr>
        </p:nvGraphicFramePr>
        <p:xfrm>
          <a:off x="1043607" y="1232128"/>
          <a:ext cx="8064896" cy="458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7"/>
                <a:gridCol w="864096"/>
                <a:gridCol w="895827"/>
                <a:gridCol w="841339"/>
                <a:gridCol w="813099"/>
                <a:gridCol w="813099"/>
                <a:gridCol w="813099"/>
              </a:tblGrid>
              <a:tr h="55253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программы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за 2021 год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первонач.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% к 2022 году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4250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F271C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сохранности архивных фондов муниципального округа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250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Социальная поддержка семей муниципального округа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133,3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250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Улучшение условий и охраны труда в муниципальном округе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9503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общественного правопорядка и противодействия преступности в муниципальном округе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841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Защита населения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и территории Воскресенского муниципального округа от ЧС, противодействие терроризму и экстремизму, обеспечение безопасности дорожного движения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27,1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31,8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117,3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30,7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30,7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25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внутреннего</a:t>
                      </a:r>
                      <a:r>
                        <a:rPr lang="ru-RU" sz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и въездного туризма на территории муниципального округа</a:t>
                      </a:r>
                      <a:endParaRPr lang="ru-RU" sz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6,5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в 3,1 раза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5,9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5,9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6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газоснабжения населенных пунктов муниципального округа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7,7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14,0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181,8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06100" y="99630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188640"/>
            <a:ext cx="6840760" cy="851297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Как изменится финансирование муниципальных программ в 2023-2025 годах</a:t>
            </a:r>
            <a:endParaRPr lang="ru-RU" sz="22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cs14.pikabu.ru/post_img/2022/03/08/12/og_og_1646771289237715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846283"/>
            <a:ext cx="1824137" cy="95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135" y="206354"/>
            <a:ext cx="1590837" cy="119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 descr="http://storage.inovaco.ru/media/cache/81/ad/5e/1a/c6/a8/81ad5e1ac6a816ae9c862891070f7eb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6" y="3309829"/>
            <a:ext cx="2448270" cy="164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52937"/>
            <a:ext cx="2526374" cy="17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35470" y="2051490"/>
            <a:ext cx="4615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Times New Roman" pitchFamily="18" charset="0"/>
              </a:rPr>
              <a:t>Запланировано средств по программе: </a:t>
            </a:r>
            <a:endParaRPr lang="ru-RU" sz="2000" u="sng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07482" y="2491743"/>
            <a:ext cx="3980801" cy="652287"/>
          </a:xfrm>
          <a:prstGeom prst="roundRect">
            <a:avLst/>
          </a:prstGeom>
          <a:solidFill>
            <a:srgbClr val="FEB80A">
              <a:lumMod val="20000"/>
              <a:lumOff val="80000"/>
            </a:srgbClr>
          </a:solidFill>
          <a:ln w="2857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2023 год      509,9 млн. рублей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16193" y="3283216"/>
            <a:ext cx="3998082" cy="656476"/>
          </a:xfrm>
          <a:prstGeom prst="roundRect">
            <a:avLst/>
          </a:prstGeom>
          <a:solidFill>
            <a:srgbClr val="FEB80A">
              <a:lumMod val="20000"/>
              <a:lumOff val="80000"/>
            </a:srgbClr>
          </a:solidFill>
          <a:ln w="2857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2024 год      502,9 млн. рублей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07482" y="4090704"/>
            <a:ext cx="3998081" cy="720080"/>
          </a:xfrm>
          <a:prstGeom prst="roundRect">
            <a:avLst/>
          </a:prstGeom>
          <a:solidFill>
            <a:srgbClr val="FEB80A">
              <a:lumMod val="20000"/>
              <a:lumOff val="80000"/>
            </a:srgbClr>
          </a:solidFill>
          <a:ln w="28575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2025 год      501,8 млн. рублей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17305" y="4941168"/>
            <a:ext cx="46321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</a:t>
            </a:r>
            <a:r>
              <a:rPr kumimoji="0" lang="ru-RU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3891A7">
                    <a:lumMod val="50000"/>
                  </a:srgbClr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Целевая группа программы на 2023 год 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891A7">
                    <a:lumMod val="50000"/>
                  </a:srgbClr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Дети дошкольного возраста - 654 чел.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891A7">
                    <a:lumMod val="50000"/>
                  </a:srgbClr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Учащиеся общеобразовательных учреждений -  1753 чел.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891A7">
                    <a:lumMod val="50000"/>
                  </a:srgbClr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Обучающиеся учреждений дополнительного образования – 900 чел.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891A7">
                    <a:lumMod val="50000"/>
                  </a:srgbClr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Работники образовательных учреждений округа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80" y="1484784"/>
            <a:ext cx="2463908" cy="168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409368" y="206354"/>
            <a:ext cx="6114960" cy="1062406"/>
          </a:xfrm>
          <a:prstGeom prst="roundRect">
            <a:avLst/>
          </a:prstGeom>
          <a:solidFill>
            <a:srgbClr val="FEFBDA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68562E"/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Муниципальная программа «Развитие образования Воскресенского муниципального округа 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68562E"/>
                </a:solidFill>
                <a:latin typeface="Calibri" panose="020F0502020204030204" pitchFamily="34" charset="0"/>
                <a:cs typeface="Times New Roman" pitchFamily="18" charset="0"/>
              </a:rPr>
              <a:t>Нижегородской области»</a:t>
            </a:r>
          </a:p>
          <a:p>
            <a:pPr algn="ctr"/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3738273" y="1268760"/>
            <a:ext cx="523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Утверждена постановлением администрации Воскресенского муниципаль-ного района от 23.12.2022 № 1108 «Об утверждении муниципальной программы «Развитие </a:t>
            </a:r>
            <a:r>
              <a:rPr lang="ru-RU" sz="12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образования Воскресенского муниципального округа Нижегородской области</a:t>
            </a:r>
            <a:r>
              <a:rPr lang="ru-RU" sz="12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» на </a:t>
            </a:r>
            <a:r>
              <a:rPr lang="ru-RU" sz="12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2023-2028 </a:t>
            </a:r>
            <a:r>
              <a:rPr lang="ru-RU" sz="12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годы</a:t>
            </a:r>
            <a:endParaRPr lang="ru-RU" sz="12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52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vladimir-city.ru/upload/iblock/bee/p2pOCSNZ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810039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55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30900"/>
              </p:ext>
            </p:extLst>
          </p:nvPr>
        </p:nvGraphicFramePr>
        <p:xfrm>
          <a:off x="1042404" y="1776143"/>
          <a:ext cx="7992889" cy="5061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68"/>
                <a:gridCol w="1008112"/>
                <a:gridCol w="1010509"/>
                <a:gridCol w="932504"/>
                <a:gridCol w="865896"/>
                <a:gridCol w="865896"/>
                <a:gridCol w="932504"/>
              </a:tblGrid>
              <a:tr h="63823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первонач.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план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2022 году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2025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8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в том числе на подпрограммы</a:t>
                      </a:r>
                      <a:endParaRPr lang="ru-RU" sz="1100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412,8</a:t>
                      </a:r>
                      <a:endParaRPr lang="ru-RU" sz="14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429,5</a:t>
                      </a:r>
                      <a:endParaRPr lang="ru-RU" sz="14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509,9</a:t>
                      </a:r>
                      <a:endParaRPr lang="ru-RU" sz="14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118,7</a:t>
                      </a:r>
                      <a:endParaRPr lang="ru-RU" sz="14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502,9</a:t>
                      </a:r>
                      <a:endParaRPr lang="ru-RU" sz="14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501,8</a:t>
                      </a:r>
                      <a:endParaRPr lang="ru-RU" sz="14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22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«Развитие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общего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образования»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357,9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373,3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431,6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115,6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424,7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425,6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670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«Развитие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дополнительного образования и воспитания детей и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молодёжи»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16,7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15,9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20,6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129,6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8786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«Развитие системы оценки качества образования и информационной прозрачности системы образования»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0,7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0,8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114,3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0,8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0,8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4143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«Ресурсное обеспечение программы»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9,4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11,4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9,4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6215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«Патриотическое воспитание и подготовка граждан к военной службе»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0,1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4143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«Социально-правовая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защита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детей»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120,0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4889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«Обеспечение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реализации муниципальной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программы»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39,0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46,8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120,0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45,3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45,3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56176" y="1540987"/>
            <a:ext cx="1291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млн.рублей)</a:t>
            </a:r>
            <a:endParaRPr lang="ru-RU" sz="1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75656" y="107896"/>
            <a:ext cx="4966174" cy="1473133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«Развитие образования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Воскресенского муниципального округа 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Нижегородской области»</a:t>
            </a:r>
          </a:p>
          <a:p>
            <a:pPr algn="ctr"/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846" y1="91124" x2="53846" y2="91124"/>
                        <a14:foregroundMark x1="10702" y1="90533" x2="10702" y2="90533"/>
                        <a14:foregroundMark x1="16054" y1="91124" x2="16054" y2="91124"/>
                        <a14:foregroundMark x1="11371" y1="89349" x2="11371" y2="89349"/>
                        <a14:foregroundMark x1="12375" y1="94083" x2="12375" y2="94083"/>
                        <a14:foregroundMark x1="8361" y1="98225" x2="8361" y2="98225"/>
                        <a14:foregroundMark x1="1003" y1="82249" x2="1003" y2="82249"/>
                        <a14:foregroundMark x1="24080" y1="89941" x2="24080" y2="89941"/>
                        <a14:foregroundMark x1="25753" y1="80473" x2="25753" y2="80473"/>
                        <a14:foregroundMark x1="27425" y1="94083" x2="27425" y2="94083"/>
                        <a14:foregroundMark x1="41472" y1="79882" x2="41472" y2="79882"/>
                        <a14:foregroundMark x1="67224" y1="84615" x2="67224" y2="84615"/>
                        <a14:foregroundMark x1="83612" y1="85799" x2="83612" y2="85799"/>
                        <a14:foregroundMark x1="98328" y1="84024" x2="98328" y2="84024"/>
                        <a14:foregroundMark x1="94314" y1="82249" x2="94314" y2="82249"/>
                        <a14:foregroundMark x1="98662" y1="88166" x2="98662" y2="88166"/>
                        <a14:foregroundMark x1="71237" y1="94675" x2="71237" y2="94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32" y="107896"/>
            <a:ext cx="2181407" cy="134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2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79712" y="206354"/>
            <a:ext cx="6114960" cy="918390"/>
          </a:xfrm>
          <a:prstGeom prst="roundRect">
            <a:avLst/>
          </a:prstGeom>
          <a:solidFill>
            <a:srgbClr val="FEFBDA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666633"/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Муниципальная программа «Развитие образования Воскресенского муниципального округа 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666633"/>
                </a:solidFill>
                <a:latin typeface="Calibri" panose="020F0502020204030204" pitchFamily="34" charset="0"/>
                <a:cs typeface="Times New Roman" pitchFamily="18" charset="0"/>
              </a:rPr>
              <a:t>Нижегородской области»</a:t>
            </a:r>
          </a:p>
          <a:p>
            <a:pPr algn="ctr"/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7" y="1642836"/>
            <a:ext cx="2473690" cy="1022449"/>
          </a:xfrm>
          <a:prstGeom prst="cube">
            <a:avLst/>
          </a:prstGeom>
          <a:solidFill>
            <a:srgbClr val="E8F2D3">
              <a:alpha val="46000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</a:rPr>
              <a:t>на содержание детских дошкольных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</a:rPr>
              <a:t>учреждений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</a:rPr>
              <a:t>–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</a:rPr>
              <a:t>119,7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</a:rPr>
              <a:t>млн. рублей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1354" y="2785476"/>
            <a:ext cx="2447953" cy="1022449"/>
          </a:xfrm>
          <a:prstGeom prst="cube">
            <a:avLst/>
          </a:prstGeom>
          <a:solidFill>
            <a:schemeClr val="accent2">
              <a:lumMod val="40000"/>
              <a:lumOff val="60000"/>
              <a:alpha val="46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на содержание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общеоб-разовательных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учрежде-ний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–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309,9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млн.руб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.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1196752"/>
            <a:ext cx="7560840" cy="369332"/>
          </a:xfrm>
          <a:prstGeom prst="rect">
            <a:avLst/>
          </a:prstGeom>
          <a:solidFill>
            <a:srgbClr val="EBFDFF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В рамках программы в 2023 году выделены средства на следующие цели: 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20" y="1642836"/>
            <a:ext cx="2592288" cy="1635919"/>
          </a:xfrm>
          <a:prstGeom prst="cube">
            <a:avLst/>
          </a:prstGeom>
          <a:solidFill>
            <a:srgbClr val="EEF5DF">
              <a:alpha val="46000"/>
            </a:srgb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</a:rPr>
              <a:t>на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</a:rPr>
              <a:t>выплату компенсации части родительской платы за присмотр и уход  за ребенком –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</a:rPr>
              <a:t>1,6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</a:rPr>
              <a:t>млн. рублей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29395" y="3423721"/>
            <a:ext cx="2466014" cy="1595021"/>
          </a:xfrm>
          <a:prstGeom prst="cube">
            <a:avLst/>
          </a:prstGeom>
          <a:solidFill>
            <a:srgbClr val="CCECFF">
              <a:alpha val="45882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</a:rPr>
              <a:t>на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</a:rPr>
              <a:t>оздоровление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</a:rPr>
              <a:t>детей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</a:rPr>
              <a:t>и на проведение мероприятий во время каникулярного отдыха–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</a:rPr>
              <a:t>3,2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</a:rPr>
              <a:t>млн. рублей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2598" y="1701680"/>
            <a:ext cx="2265107" cy="1595021"/>
          </a:xfrm>
          <a:prstGeom prst="cube">
            <a:avLst/>
          </a:prstGeom>
          <a:solidFill>
            <a:schemeClr val="bg2">
              <a:alpha val="46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</a:rPr>
              <a:t>другие вопросы в области образования (аппарат управления, методкабинет, ЦБ) –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</a:rPr>
              <a:t>46,8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</a:rPr>
              <a:t>млн. рублей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5" y="4793740"/>
            <a:ext cx="2664296" cy="1922205"/>
          </a:xfrm>
          <a:prstGeom prst="cube">
            <a:avLst/>
          </a:prstGeom>
          <a:solidFill>
            <a:srgbClr val="FFFF99">
              <a:alpha val="46000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расходы за счет субсидии 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  <a:latin typeface="Calibri"/>
              <a:ea typeface="Calibri"/>
            </a:endParaRP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по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антитеррористической защищенности объектов образования (с учетом софинансирования) - 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9,4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млн. рублей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5395932"/>
            <a:ext cx="2422216" cy="1349633"/>
          </a:xfrm>
          <a:prstGeom prst="cube">
            <a:avLst/>
          </a:prstGeom>
          <a:solidFill>
            <a:schemeClr val="accent2">
              <a:lumMod val="40000"/>
              <a:lumOff val="60000"/>
              <a:alpha val="46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расходы за счет субвенции по опеке и попечительству –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0,6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млн. рублей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2144" y="5235110"/>
            <a:ext cx="2400517" cy="1349633"/>
          </a:xfrm>
          <a:prstGeom prst="cube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расходы за счет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субвен-ции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по аттестации педработников –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0,8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</a:rPr>
              <a:t>млн. рублей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6354" y1="22500" x2="96354" y2="22500"/>
                        <a14:foregroundMark x1="97396" y1="26250" x2="97396" y2="26250"/>
                        <a14:foregroundMark x1="89063" y1="17917" x2="89063" y2="17917"/>
                        <a14:foregroundMark x1="84896" y1="85417" x2="84896" y2="8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37" y="3296701"/>
            <a:ext cx="2016224" cy="18982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41353" y="3933056"/>
            <a:ext cx="2447954" cy="1349633"/>
          </a:xfrm>
          <a:prstGeom prst="cube">
            <a:avLst/>
          </a:prstGeom>
          <a:solidFill>
            <a:srgbClr val="CCECFF">
              <a:alpha val="46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</a:rPr>
              <a:t>на содержание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</a:rPr>
              <a:t>учрежде-ний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</a:rPr>
              <a:t>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</a:rPr>
              <a:t>дополнительного образования детей –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</a:rPr>
              <a:t>17,9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</a:rPr>
              <a:t>млн. рублей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967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259632" y="116632"/>
            <a:ext cx="4752528" cy="120608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rgbClr val="65542D"/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Муниципальная программа «Развитие культуры, туризма, молодежной политики и спорта Воскресенского муниципального округа Нижегородской области» </a:t>
            </a:r>
          </a:p>
          <a:p>
            <a:pPr algn="ctr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23882" y="4023459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81614" y="4427579"/>
            <a:ext cx="4248472" cy="622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2023 год      137,7 млн. рублей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74442" y="5229200"/>
            <a:ext cx="4248473" cy="6460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2024 год      133,9 млн. рублей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81614" y="6021288"/>
            <a:ext cx="4262748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2025 год      135,4  млн. рублей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3606" y="2204864"/>
            <a:ext cx="5328593" cy="1815882"/>
          </a:xfrm>
          <a:prstGeom prst="rect">
            <a:avLst/>
          </a:prstGeom>
          <a:solidFill>
            <a:srgbClr val="EAFAFC">
              <a:alpha val="4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64305">
                    <a:lumMod val="75000"/>
                  </a:srgbClr>
                </a:solidFill>
                <a:latin typeface="Calibri"/>
                <a:ea typeface="Calibri"/>
              </a:rPr>
              <a:t>                        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В 2023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году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 в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рамках подпрограммы </a:t>
            </a:r>
            <a:endParaRPr lang="ru-RU" sz="1400" b="1" dirty="0" smtClean="0">
              <a:solidFill>
                <a:schemeClr val="accent4">
                  <a:lumMod val="50000"/>
                </a:schemeClr>
              </a:solidFill>
              <a:latin typeface="Calibri"/>
              <a:ea typeface="Calibri"/>
            </a:endParaRP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"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Развитие культуры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в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Воскресенском муниципальном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  округе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"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выделено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средств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:   </a:t>
            </a:r>
          </a:p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на развитие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библиотечного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дела –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24,2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млн. рублей, на развитие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дополнительного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образования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в сфере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культуры -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 12,2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млн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. рублей, </a:t>
            </a:r>
          </a:p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на развитие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музейного дела –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19,6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млн. рублей, </a:t>
            </a:r>
          </a:p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на развитие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культурно-досуговой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деятельности  –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42,1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</a:rPr>
              <a:t>млн.рублей.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20" name="Picture 6" descr="https://sun9-20.userapi.com/impg/NJQO0ssQgZMxB7sSgaCjmLT7wqbV6cC15FsGGQ/SD27XpvSAUg.jpg?size=2560x1707&amp;quality=95&amp;sign=7b54fedb65e859f63bdb593cf9c3b3b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5515244"/>
            <a:ext cx="2160240" cy="129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sun1-57.userapi.com/impg/LC8q-Jd029D_t-GJCeL_P1UsXwqMWGAft22T2w/RGd8EqeDsmw.jpg?size=2560x1922&amp;quality=96&amp;sign=283ea49078f8a21d8a6a45d0343636f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30248"/>
            <a:ext cx="2016224" cy="141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283156"/>
            <a:ext cx="2472163" cy="187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s://sun9-57.userapi.com/impg/t7nPo_oSFMjBSY2DQRkDvdGKGh543VfJ4o8mMw/RMTBimbMtUs.jpg?size=2560x1707&amp;quality=95&amp;sign=ea761eb46456ea8c49772d33b079f56e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/>
          <a:stretch/>
        </p:blipFill>
        <p:spPr bwMode="auto">
          <a:xfrm>
            <a:off x="6414227" y="2367990"/>
            <a:ext cx="2430135" cy="148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1043607" y="1360829"/>
            <a:ext cx="523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Утверждена постановлением администрации Воскресенского муниципаль-ного района от 21.12.2022 № 1078 «Об утверждении  муниципальной программы </a:t>
            </a:r>
            <a:r>
              <a:rPr lang="ru-RU" sz="1200" i="1" dirty="0">
                <a:solidFill>
                  <a:srgbClr val="800000"/>
                </a:solidFill>
              </a:rPr>
              <a:t>"Развитие культуры, молодежной политики и спорта Воскресенского муниципального округа Нижегородской области"</a:t>
            </a:r>
            <a:endParaRPr lang="ru-RU" sz="1200" i="1" dirty="0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25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297059"/>
              </p:ext>
            </p:extLst>
          </p:nvPr>
        </p:nvGraphicFramePr>
        <p:xfrm>
          <a:off x="1115616" y="1628801"/>
          <a:ext cx="7904002" cy="3583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1906"/>
                <a:gridCol w="908763"/>
                <a:gridCol w="1168409"/>
                <a:gridCol w="908763"/>
                <a:gridCol w="958461"/>
                <a:gridCol w="843851"/>
                <a:gridCol w="843849"/>
              </a:tblGrid>
              <a:tr h="648071">
                <a:tc>
                  <a:txBody>
                    <a:bodyPr/>
                    <a:lstStyle/>
                    <a:p>
                      <a:endParaRPr lang="ru-RU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первонач. план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2022 году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2025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444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Общие расходы на реализацию программы </a:t>
                      </a:r>
                      <a:r>
                        <a:rPr lang="ru-RU" sz="13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300" b="1" dirty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в том числе на подпрограммы</a:t>
                      </a:r>
                      <a:endParaRPr lang="ru-RU" sz="1300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104,4</a:t>
                      </a:r>
                      <a:endParaRPr lang="ru-RU" sz="14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127,4</a:t>
                      </a:r>
                      <a:endParaRPr lang="ru-RU" sz="14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137,7</a:t>
                      </a:r>
                      <a:endParaRPr lang="ru-RU" sz="14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108,1</a:t>
                      </a:r>
                      <a:endParaRPr lang="ru-RU" sz="14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133,9</a:t>
                      </a:r>
                      <a:endParaRPr lang="ru-RU" sz="14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135,4</a:t>
                      </a:r>
                      <a:endParaRPr lang="ru-RU" sz="14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50019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"Развитие культуры в Воскресенском </a:t>
                      </a: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 округе"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76,6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96,3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98,1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101,9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96,6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96,7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64441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"Развитие молодёжной политики </a:t>
                      </a: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в Воскресенском округе"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в 9 раз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42960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«Развитие физкультуры и спорта»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в 3 раза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1,9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56868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"Обеспечение реализации муниципальной программы"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26,7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30,5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37,2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122,0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36,7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36,7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04348" y="908720"/>
            <a:ext cx="12023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млн.рублей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00587"/>
            <a:ext cx="2066400" cy="137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99" y="-4733924"/>
            <a:ext cx="2156400" cy="144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96150" y="-13263563"/>
            <a:ext cx="1828800" cy="25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259632" y="172401"/>
            <a:ext cx="5976664" cy="124037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Муниципальная программа «Развитие культуры, туризма, молодежной политики и спорта Воскресенского муниципального округа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Нижегородской области» </a:t>
            </a:r>
          </a:p>
          <a:p>
            <a:pPr algn="ctr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Час русского народного фольклора &amp;quot;Весенние традиции и обычаи&amp;quot;, 0+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53" y="247536"/>
            <a:ext cx="1509145" cy="10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storage.inovaco.ru/media/cache/e3/d2/e5/d8/b6/8f/e3d2e5d8b68f2a785182cd515bfac65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301209"/>
            <a:ext cx="2137560" cy="147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https://sun1-54.userapi.com/impg/5A0REV-uXZIKNKJYOv3qW1zBrDQ0aZGi7hKXEQ/VTvA-bNBNyM.jpg?size=539x400&amp;quality=95&amp;sign=a2485969708cfe68ed1bc4fd7ea1879f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314840"/>
            <a:ext cx="2304256" cy="147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sun9-86.userapi.com/impg/tM_EqKG3zJRxVFhhZPFIRdb9B4yf5V2Xx3aDhw/GHVY9JsRIec.jpg?size=2560x1707&amp;quality=95&amp;sign=80258bc302b9fbf303184015dd4a9e5b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319695"/>
            <a:ext cx="2232248" cy="147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84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05943" y="2060249"/>
            <a:ext cx="479781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300" b="1" u="sng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Цели программы:</a:t>
            </a:r>
          </a:p>
          <a:p>
            <a:r>
              <a:rPr lang="ru-RU" sz="1300" dirty="0" smtClean="0">
                <a:solidFill>
                  <a:srgbClr val="333300"/>
                </a:solidFill>
                <a:latin typeface="Calibri" panose="020F0502020204030204" pitchFamily="34" charset="0"/>
                <a:cs typeface="Times New Roman" pitchFamily="18" charset="0"/>
              </a:rPr>
              <a:t>  </a:t>
            </a:r>
            <a:r>
              <a:rPr lang="ru-RU" sz="13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- содействие </a:t>
            </a: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развитию агропромышленного комплекса </a:t>
            </a:r>
            <a:endParaRPr lang="ru-RU" sz="1300" dirty="0" smtClean="0">
              <a:solidFill>
                <a:srgbClr val="00206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ru-RU" sz="13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Воскресенского </a:t>
            </a: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муниципального </a:t>
            </a:r>
            <a:r>
              <a:rPr lang="ru-RU" sz="13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округа как </a:t>
            </a: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одной </a:t>
            </a:r>
            <a:endParaRPr lang="ru-RU" sz="1300" dirty="0" smtClean="0">
              <a:solidFill>
                <a:srgbClr val="00206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ru-RU" sz="13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из </a:t>
            </a: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важных </a:t>
            </a:r>
            <a:r>
              <a:rPr lang="ru-RU" sz="13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отраслей </a:t>
            </a: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экономики, обеспечивающей </a:t>
            </a:r>
            <a:r>
              <a:rPr lang="ru-RU" sz="13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население продовольствием и </a:t>
            </a: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занятость на селе;</a:t>
            </a:r>
          </a:p>
          <a:p>
            <a:r>
              <a:rPr lang="ru-RU" sz="13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 - обеспечение </a:t>
            </a: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эпизоотического благополучия </a:t>
            </a:r>
            <a:endParaRPr lang="ru-RU" sz="1300" dirty="0" smtClean="0">
              <a:solidFill>
                <a:srgbClr val="00206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ru-RU" sz="13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Воскресенского муниципального округа;</a:t>
            </a:r>
          </a:p>
          <a:p>
            <a:r>
              <a:rPr lang="ru-RU" sz="13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Times New Roman"/>
              </a:rPr>
              <a:t>  - создание </a:t>
            </a: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Times New Roman"/>
              </a:rPr>
              <a:t>условий для комплексного развития сельских территорий Воскресенского муниципального </a:t>
            </a:r>
            <a:r>
              <a:rPr lang="ru-RU" sz="1300" dirty="0" smtClean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Times New Roman"/>
              </a:rPr>
              <a:t>округа</a:t>
            </a:r>
            <a:endParaRPr lang="ru-RU" sz="1300" b="1" u="sng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83278" y="3928477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C32D2E">
                    <a:lumMod val="5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rgbClr val="C32D2E">
                  <a:lumMod val="5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66958" y="4365104"/>
            <a:ext cx="4032448" cy="5760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84AA33">
                    <a:lumMod val="5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2023 год      19,7 млн. рублей</a:t>
            </a:r>
            <a:endParaRPr lang="ru-RU" sz="2000" b="1" dirty="0">
              <a:solidFill>
                <a:srgbClr val="84AA33">
                  <a:lumMod val="50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83947" y="5157192"/>
            <a:ext cx="4028518" cy="5760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84AA33">
                    <a:lumMod val="5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2024 год      15,2 млн. рублей</a:t>
            </a:r>
            <a:endParaRPr lang="ru-RU" sz="2000" b="1" dirty="0">
              <a:solidFill>
                <a:srgbClr val="84AA33">
                  <a:lumMod val="50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22739" y="5949280"/>
            <a:ext cx="4041557" cy="618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84AA33">
                    <a:lumMod val="5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2025 год      20,9  млн. рублей</a:t>
            </a:r>
            <a:endParaRPr lang="ru-RU" sz="2000" b="1" dirty="0">
              <a:solidFill>
                <a:srgbClr val="84AA33">
                  <a:lumMod val="50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085184"/>
            <a:ext cx="2304256" cy="155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331639" y="206354"/>
            <a:ext cx="7471077" cy="990398"/>
          </a:xfrm>
          <a:prstGeom prst="roundRect">
            <a:avLst/>
          </a:prstGeom>
          <a:solidFill>
            <a:srgbClr val="FEFBDA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E7DEC9">
                    <a:lumMod val="25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Муниципальная программа «Развитие агропромышленного комплекса Воскресенского муниципального округа Нижегородской области»</a:t>
            </a:r>
          </a:p>
          <a:p>
            <a:pPr algn="ctr"/>
            <a:endParaRPr lang="ru-RU" sz="2000" dirty="0" smtClean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03980"/>
            <a:ext cx="2287028" cy="171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85184"/>
            <a:ext cx="2334955" cy="158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 flipH="1">
            <a:off x="3785414" y="1268760"/>
            <a:ext cx="523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Утверждена постановлением администрации Воскресенского муниципаль-ного района от 23.12.2022 № 1084 «Об утверждении  муниципальной программы </a:t>
            </a:r>
            <a:r>
              <a:rPr lang="ru-RU" sz="1200" i="1" dirty="0">
                <a:solidFill>
                  <a:srgbClr val="800000"/>
                </a:solidFill>
              </a:rPr>
              <a:t>"Развитие агропромышленного комплекса Воскресенского муниципального округа Нижегородской области"</a:t>
            </a:r>
            <a:endParaRPr lang="ru-RU" sz="1200" i="1" dirty="0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3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759675"/>
              </p:ext>
            </p:extLst>
          </p:nvPr>
        </p:nvGraphicFramePr>
        <p:xfrm>
          <a:off x="1043608" y="2265259"/>
          <a:ext cx="7992890" cy="4469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3"/>
                <a:gridCol w="936104"/>
                <a:gridCol w="976644"/>
                <a:gridCol w="873173"/>
                <a:gridCol w="940340"/>
                <a:gridCol w="873173"/>
                <a:gridCol w="873173"/>
              </a:tblGrid>
              <a:tr h="716817">
                <a:tc>
                  <a:txBody>
                    <a:bodyPr/>
                    <a:lstStyle/>
                    <a:p>
                      <a:endParaRPr lang="ru-RU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первонач.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план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2022 году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2025 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</a:tr>
              <a:tr h="718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Общие расходы на реализацию программы </a:t>
                      </a:r>
                      <a:r>
                        <a:rPr lang="ru-RU" sz="13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b="1" dirty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в том числе на подпрограммы</a:t>
                      </a:r>
                      <a:endParaRPr lang="ru-RU" sz="1300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10,3</a:t>
                      </a:r>
                      <a:endParaRPr lang="ru-RU" sz="1400" b="1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18,0</a:t>
                      </a:r>
                      <a:endParaRPr lang="ru-RU" sz="1400" b="1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19,7</a:t>
                      </a:r>
                      <a:endParaRPr lang="ru-RU" sz="1400" b="1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109,4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15,2</a:t>
                      </a:r>
                      <a:endParaRPr lang="ru-RU" sz="1400" b="1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20,9</a:t>
                      </a:r>
                      <a:endParaRPr lang="ru-RU" sz="1400" b="1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</a:tr>
              <a:tr h="11221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"Развитие сельского хозяйства, пищевой и перерабатывающей промышленности Воскресенского муниципального </a:t>
                      </a: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округа"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6,9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13,6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12,1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89,0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10,8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13,9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894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"Эпизоотическое благополучие Воскресенского муниципального </a:t>
                      </a: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округа </a:t>
                      </a: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Нижегородской области</a:t>
                      </a: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"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679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«Комплексное развитие сельских территорий Воскресенского муниципального округа»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3,4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2,8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2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"Обеспечение реализации Программы"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3,2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4,2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4,1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4,1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noStrike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4,1</a:t>
                      </a:r>
                      <a:endParaRPr lang="ru-RU" sz="1400" strike="noStrike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38892" y="1772816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млн.рублей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C:\Users\%D0%9C%D0%BE%D1%80%D0%BE%D0%B7%D0%BE%D0%B2%D0%B0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499" y="-6134100"/>
            <a:ext cx="268924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0499" y="-12511088"/>
            <a:ext cx="268897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259632" y="344239"/>
            <a:ext cx="4824536" cy="15361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E7DEC9">
                    <a:lumMod val="25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Муниципальная программа «Развитие агропромышленного комплекса Воскресенского муниципального округа Нижегородской области»</a:t>
            </a:r>
          </a:p>
          <a:p>
            <a:pPr algn="ctr"/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100-faktov.ru/wp-content/uploads/2022/08/9e08d16b004685a6a4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4241"/>
            <a:ext cx="2410800" cy="15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2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2204865"/>
            <a:ext cx="7920880" cy="4524315"/>
          </a:xfrm>
          <a:prstGeom prst="rect">
            <a:avLst/>
          </a:prstGeom>
          <a:solidFill>
            <a:srgbClr val="FFFFCC">
              <a:alpha val="77647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          </a:t>
            </a:r>
            <a:r>
              <a:rPr lang="ru-RU" sz="1600" b="1" u="sng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 Основные направления расходов по программе в 2023 году:</a:t>
            </a:r>
            <a:r>
              <a:rPr lang="ru-RU" sz="1600" b="1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                                      </a:t>
            </a:r>
            <a:r>
              <a:rPr lang="ru-RU" sz="1600" b="1" u="sng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  </a:t>
            </a: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1) Капитальный ремонт автомобильных дорог местного значения в </a:t>
            </a:r>
            <a:r>
              <a:rPr lang="ru-RU" sz="1600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сумме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10,8 млн.  </a:t>
            </a:r>
          </a:p>
          <a:p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     рублей</a:t>
            </a:r>
            <a:r>
              <a:rPr lang="ru-RU" sz="1600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в том числе</a:t>
            </a:r>
            <a:r>
              <a:rPr lang="ru-RU" sz="1600" i="1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:          -</a:t>
            </a:r>
            <a:r>
              <a:rPr lang="ru-RU" sz="1600" i="1" dirty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за счет средств </a:t>
            </a:r>
            <a:r>
              <a:rPr lang="ru-RU" sz="1600" i="1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дорожного фонда – </a:t>
            </a:r>
            <a:r>
              <a:rPr lang="ru-RU" sz="1600" b="1" i="1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9,8 </a:t>
            </a:r>
            <a:r>
              <a:rPr lang="ru-RU" sz="1600" i="1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млн. рублей;</a:t>
            </a:r>
            <a:endParaRPr lang="ru-RU" sz="1600" i="1" dirty="0">
              <a:solidFill>
                <a:srgbClr val="000066"/>
              </a:solidFill>
              <a:latin typeface="Calibri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                                                 - за </a:t>
            </a:r>
            <a:r>
              <a:rPr lang="ru-RU" sz="1600" i="1" dirty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счет </a:t>
            </a:r>
            <a:r>
              <a:rPr lang="ru-RU" sz="1600" i="1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средств местного </a:t>
            </a:r>
            <a:r>
              <a:rPr lang="ru-RU" sz="1600" i="1" dirty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бюджета – </a:t>
            </a:r>
            <a:r>
              <a:rPr lang="ru-RU" sz="1600" b="1" i="1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1,0 </a:t>
            </a:r>
            <a:r>
              <a:rPr lang="ru-RU" sz="1600" i="1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млн. рублей.</a:t>
            </a:r>
            <a:endParaRPr lang="ru-RU" sz="1600" i="1" dirty="0">
              <a:solidFill>
                <a:srgbClr val="000066"/>
              </a:solidFill>
              <a:latin typeface="Calibri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2) </a:t>
            </a:r>
            <a:r>
              <a:rPr lang="ru-RU" sz="16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Содержание</a:t>
            </a:r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 автомобильных дорог местного значения (средства дорожного фонда)</a:t>
            </a:r>
          </a:p>
          <a:p>
            <a:r>
              <a:rPr lang="ru-RU" sz="1600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    </a:t>
            </a:r>
            <a:r>
              <a:rPr lang="ru-RU" sz="1600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– 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11,2 млн.рублей.</a:t>
            </a: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3) Реализация проекта «Вам решать!» (софинансирование с областным бюджетом) – </a:t>
            </a:r>
          </a:p>
          <a:p>
            <a:r>
              <a:rPr lang="ru-RU" sz="1600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  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9,1 млн.рублей.</a:t>
            </a: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4) Реализация проекта развития транспортной инфраструктуры (софинансирование) –  </a:t>
            </a:r>
          </a:p>
          <a:p>
            <a:r>
              <a:rPr lang="ru-RU" sz="1600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  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0,5 млн.рублей.</a:t>
            </a: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5) Установление архитектурно-художественного освещения зданий, находящихся в </a:t>
            </a:r>
          </a:p>
          <a:p>
            <a:r>
              <a:rPr lang="ru-RU" sz="1600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    муниципальной собственности –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0,5 млн.рублей.</a:t>
            </a: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6) Уличное освещение и ремонт уличного освещения</a:t>
            </a: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 –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10,7 млн.рублей.</a:t>
            </a: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7) Организация содержания мест захоронения –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4,4 млн.рублей</a:t>
            </a:r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, </a:t>
            </a:r>
          </a:p>
          <a:p>
            <a:r>
              <a:rPr lang="ru-RU" sz="1600" i="1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    в том числе  за счет средств областного бюджета в рамках </a:t>
            </a:r>
          </a:p>
          <a:p>
            <a:r>
              <a:rPr lang="ru-RU" sz="1600" i="1" dirty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   проекта «Память поколений» – 4,2 млн.рублей.</a:t>
            </a:r>
          </a:p>
          <a:p>
            <a:r>
              <a:rPr lang="ru-RU" sz="16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8) Уборка и спил аварийных деревьев –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1,0 млн.рублей.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70624" y="188640"/>
            <a:ext cx="6192688" cy="107984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Муниципальная программа «Благоустройство населенных пунктов Воскресенского муниципального округа  Нижегородской области» </a:t>
            </a:r>
          </a:p>
          <a:p>
            <a:pPr algn="ctr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3" descr="WhatsApp Image 2020-09-01 at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39"/>
            <a:ext cx="1651800" cy="107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storage.inovaco.ru/media/cache/a9/ff/f1/41/58/55/a9fff1415855ef153303afb02fa61b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955" y="5204905"/>
            <a:ext cx="2055357" cy="137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1407555" y="1412776"/>
            <a:ext cx="733260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Утверждена постановлением администрации Воскресенского муниципального района от 23.12.2022 № 1110 «Об утверждении  муниципальной программы «</a:t>
            </a:r>
            <a:r>
              <a:rPr lang="ru-RU" sz="13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Благоустройство населенных пунктов Воскресенского муниципального округа Нижегородской области на 2023-2028 г.г»</a:t>
            </a:r>
          </a:p>
        </p:txBody>
      </p:sp>
    </p:spTree>
    <p:extLst>
      <p:ext uri="{BB962C8B-B14F-4D97-AF65-F5344CB8AC3E}">
        <p14:creationId xmlns:p14="http://schemas.microsoft.com/office/powerpoint/2010/main" val="67873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1086714"/>
            <a:ext cx="8172400" cy="5740033"/>
          </a:xfrm>
          <a:prstGeom prst="rect">
            <a:avLst/>
          </a:prstGeom>
          <a:solidFill>
            <a:srgbClr val="FFFFCC">
              <a:alpha val="77255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9)</a:t>
            </a:r>
            <a:r>
              <a:rPr lang="ru-RU" sz="1600" b="1" dirty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 Финансирование по государственной программе «</a:t>
            </a:r>
            <a:r>
              <a:rPr lang="ru-RU" sz="16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Формирование </a:t>
            </a:r>
            <a:r>
              <a:rPr lang="ru-RU" sz="1600" b="1" dirty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комфортной городской среды» в сумме </a:t>
            </a:r>
            <a:r>
              <a:rPr lang="ru-RU" sz="1600" b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6,5 млн.рублей</a:t>
            </a:r>
            <a:r>
              <a:rPr lang="ru-RU" sz="1600" b="1" dirty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, </a:t>
            </a:r>
            <a:r>
              <a:rPr lang="ru-RU" sz="1500" i="1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из </a:t>
            </a:r>
            <a:r>
              <a:rPr lang="ru-RU" sz="1500" i="1" dirty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них за счет средств областного </a:t>
            </a:r>
            <a:endParaRPr lang="ru-RU" sz="1500" i="1" dirty="0" smtClean="0">
              <a:solidFill>
                <a:srgbClr val="000066"/>
              </a:solidFill>
              <a:latin typeface="Calibri"/>
              <a:cs typeface="Times New Roman" panose="02020603050405020304" pitchFamily="18" charset="0"/>
            </a:endParaRPr>
          </a:p>
          <a:p>
            <a:r>
              <a:rPr lang="ru-RU" sz="1500" i="1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бюджета </a:t>
            </a:r>
            <a:r>
              <a:rPr lang="ru-RU" sz="1500" i="1" dirty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– 4,4 млн.рублей</a:t>
            </a:r>
            <a:endParaRPr lang="ru-RU" sz="1600" b="1" dirty="0" smtClean="0">
              <a:solidFill>
                <a:srgbClr val="3B1D15"/>
              </a:solidFill>
              <a:latin typeface="Calibri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10) Проектирование </a:t>
            </a:r>
            <a:r>
              <a:rPr lang="ru-RU" sz="1600" b="1" dirty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и строительство газопровода в Парке </a:t>
            </a:r>
            <a:r>
              <a:rPr lang="ru-RU" sz="16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Победы </a:t>
            </a:r>
            <a:r>
              <a:rPr lang="ru-RU" sz="1600" b="1" dirty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к «</a:t>
            </a:r>
            <a:r>
              <a:rPr lang="ru-RU" sz="16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Вечному</a:t>
            </a:r>
          </a:p>
          <a:p>
            <a:r>
              <a:rPr lang="ru-RU" sz="16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огню» – </a:t>
            </a:r>
            <a:r>
              <a:rPr lang="ru-RU" sz="1600" b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0,2 млн.рублей.</a:t>
            </a: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11)</a:t>
            </a:r>
            <a:r>
              <a:rPr lang="ru-RU" sz="16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Содержание и ремонт прочих объектов </a:t>
            </a:r>
            <a:r>
              <a:rPr lang="ru-RU" sz="16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благоустройства  </a:t>
            </a:r>
            <a:r>
              <a:rPr lang="ru-RU" sz="1600" b="1" dirty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(детские площадки, фонтаны, зоны отдыха) – </a:t>
            </a:r>
            <a:r>
              <a:rPr lang="ru-RU" sz="1600" b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2,1 млн.рублей.</a:t>
            </a: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12) </a:t>
            </a:r>
            <a:r>
              <a:rPr lang="ru-RU" sz="1600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Содержание объектов озеленения и цветников – </a:t>
            </a:r>
            <a:r>
              <a:rPr lang="ru-RU" sz="1600" b="1" dirty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0,4 млн.рублей.</a:t>
            </a:r>
            <a:endParaRPr lang="ru-RU" sz="1600" b="1" dirty="0" smtClean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13) </a:t>
            </a:r>
            <a:r>
              <a:rPr lang="ru-RU" sz="1600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Снос, демонтаж гаражей, сараев, расположенных на территории </a:t>
            </a:r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р.п.Воскресенское </a:t>
            </a:r>
          </a:p>
          <a:p>
            <a:r>
              <a:rPr lang="ru-RU" sz="1600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0,1 </a:t>
            </a:r>
            <a:r>
              <a:rPr lang="ru-RU" sz="1600" b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млн.рублей</a:t>
            </a:r>
            <a:r>
              <a:rPr lang="ru-RU" sz="1600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14) </a:t>
            </a:r>
            <a:r>
              <a:rPr lang="ru-RU" sz="1600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Награждение победителей по итогам </a:t>
            </a:r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конкурсов </a:t>
            </a:r>
            <a:r>
              <a:rPr lang="ru-RU" sz="1600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по </a:t>
            </a:r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благоустройству</a:t>
            </a: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 –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0,2 </a:t>
            </a:r>
            <a:r>
              <a:rPr lang="ru-RU" sz="1600" b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млн.рублей.</a:t>
            </a: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15) </a:t>
            </a:r>
            <a:r>
              <a:rPr lang="ru-RU" sz="1600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Содержание транспорта по благоустройству населенных пунктов – </a:t>
            </a:r>
            <a:r>
              <a:rPr lang="ru-RU" sz="1600" b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3,5 млн.рублей</a:t>
            </a:r>
            <a:r>
              <a:rPr lang="ru-RU" sz="1600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16) Содержание рабочих по благоустройству –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12,4 млн.рублей.</a:t>
            </a: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17) Уборка и вывоз мусора с общественных пространств –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1,3 млн.рублей.</a:t>
            </a:r>
          </a:p>
          <a:p>
            <a:r>
              <a:rPr lang="ru-RU" sz="16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18) Акарицидная обработка и дератизация территорий кладбищ и  парков -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0,2 млн.руб.</a:t>
            </a:r>
          </a:p>
          <a:p>
            <a:r>
              <a:rPr lang="ru-RU" sz="16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19) Адресное хозяйство –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0,5 млн.рублей.</a:t>
            </a:r>
          </a:p>
          <a:p>
            <a:r>
              <a:rPr lang="ru-RU" sz="16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20) Капитальный ремонт фасадов зданий (в том числе ремонт</a:t>
            </a:r>
          </a:p>
          <a:p>
            <a:r>
              <a:rPr lang="ru-RU" sz="16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 крыши здания поселковой администрации) –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2,4 млн.рублей.</a:t>
            </a:r>
          </a:p>
          <a:p>
            <a:r>
              <a:rPr lang="ru-RU" sz="16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21) Софинансирование по государственной программе «Благо-</a:t>
            </a:r>
          </a:p>
          <a:p>
            <a:r>
              <a:rPr lang="ru-RU" sz="16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устройство сельских территорий» (ремонт дороги д.Чухломка</a:t>
            </a:r>
          </a:p>
          <a:p>
            <a:r>
              <a:rPr lang="ru-RU" sz="16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 ул.Зеленая) –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0,5 млн.рублей.</a:t>
            </a:r>
          </a:p>
          <a:p>
            <a:r>
              <a:rPr lang="ru-RU" sz="16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22) Приобретение спец.техники – </a:t>
            </a:r>
            <a:r>
              <a:rPr lang="ru-RU" sz="16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1,5 млн.рублей.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55775" y="76406"/>
            <a:ext cx="6412625" cy="9714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Муниципальная программа «Благоустройство населенных пунктов Воскресенского муниципального округа  Нижегородской области» </a:t>
            </a:r>
          </a:p>
          <a:p>
            <a:pPr algn="ctr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http://storage.inovaco.ru/media/cache/29/37/e1/89/d4/70/2937e189d4704bbdc83ec44ff168f8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t="9112" r="11469" b="12535"/>
          <a:stretch/>
        </p:blipFill>
        <p:spPr bwMode="auto">
          <a:xfrm>
            <a:off x="1043608" y="118540"/>
            <a:ext cx="1512168" cy="95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40" y="5085184"/>
            <a:ext cx="232010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71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52635" y="3645024"/>
            <a:ext cx="46487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solidFill>
                  <a:srgbClr val="8064A2">
                    <a:lumMod val="75000"/>
                  </a:srgbClr>
                </a:solidFill>
                <a:latin typeface="Calibri"/>
                <a:cs typeface="Times New Roman" pitchFamily="18" charset="0"/>
              </a:rPr>
              <a:t>Запланировано средств по программе: </a:t>
            </a:r>
            <a:endParaRPr lang="ru-RU" sz="2000" u="sng" dirty="0">
              <a:solidFill>
                <a:srgbClr val="8064A2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36964" y="4149080"/>
            <a:ext cx="4389810" cy="674479"/>
          </a:xfrm>
          <a:prstGeom prst="roundRect">
            <a:avLst/>
          </a:prstGeom>
          <a:solidFill>
            <a:srgbClr val="FFFFCC">
              <a:alpha val="72157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891A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E7DEC9">
                    <a:lumMod val="25000"/>
                  </a:srgbClr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2023 год      14,8 млн. рублей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55976" y="5013176"/>
            <a:ext cx="4418275" cy="665170"/>
          </a:xfrm>
          <a:prstGeom prst="roundRect">
            <a:avLst/>
          </a:prstGeom>
          <a:solidFill>
            <a:srgbClr val="FFFFCC">
              <a:alpha val="72157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891A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E7DEC9">
                    <a:lumMod val="25000"/>
                  </a:srgbClr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2024 год      12,6 млн. рублей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55976" y="5877272"/>
            <a:ext cx="4442061" cy="675855"/>
          </a:xfrm>
          <a:prstGeom prst="roundRect">
            <a:avLst/>
          </a:prstGeom>
          <a:solidFill>
            <a:srgbClr val="FFFFCC">
              <a:alpha val="72157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891A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E7DEC9">
                    <a:lumMod val="25000"/>
                  </a:srgbClr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2025 год      12,7 млн. рублей</a:t>
            </a:r>
          </a:p>
        </p:txBody>
      </p:sp>
      <p:pic>
        <p:nvPicPr>
          <p:cNvPr id="8" name="Picture 15" descr="http://storage.inovaco.ru/media/cache/02/9e/98/a9/48/26/029e98a948269ed8be1521e784e1337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17406"/>
            <a:ext cx="2088233" cy="142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3662861"/>
            <a:ext cx="2151777" cy="150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301208"/>
            <a:ext cx="2160240" cy="131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https://sun1-98.userapi.com/impg/HVtF0vnIMR3q_O-kU92nv8AvrFEqw7aB-_TzTQ/umXHd-23xls.jpg?size=1024x500&amp;quality=95&amp;sign=425f12e8ad907ae82bb6558654cd3d4d&amp;c_uniq_tag=ZXp_Cu5uVOTrZj0pA9r-tgNilCliAjSPUPbtCpIqzNQ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6"/>
          <a:stretch/>
        </p:blipFill>
        <p:spPr bwMode="auto">
          <a:xfrm>
            <a:off x="1619671" y="2217406"/>
            <a:ext cx="2151776" cy="132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39"/>
          <a:stretch/>
        </p:blipFill>
        <p:spPr bwMode="auto">
          <a:xfrm>
            <a:off x="6680184" y="2227885"/>
            <a:ext cx="1852256" cy="140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187623" y="173250"/>
            <a:ext cx="7520555" cy="1278430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Муниципальная программа «Развитие жилищно-коммунального хозяйства и охрана окружающей среды Воскресенского муниципального округа 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1187622" y="1412776"/>
            <a:ext cx="77137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Утверждена постановлением администрации Воскресенского муниципального района от 23.12.2022 № 1111 «Об утверждении  муниципальной программы «</a:t>
            </a:r>
            <a:r>
              <a:rPr lang="ru-RU" sz="13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Развитие жилищно-коммунального хозяйства и охраны окружающей </a:t>
            </a:r>
            <a:r>
              <a:rPr lang="ru-RU" sz="13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среды Воскресенского </a:t>
            </a:r>
            <a:r>
              <a:rPr lang="ru-RU" sz="13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муниципального округа Нижегородской области»</a:t>
            </a:r>
          </a:p>
          <a:p>
            <a:endParaRPr lang="ru-RU" sz="13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8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102895"/>
              </p:ext>
            </p:extLst>
          </p:nvPr>
        </p:nvGraphicFramePr>
        <p:xfrm>
          <a:off x="1043608" y="1463798"/>
          <a:ext cx="8100392" cy="5378235"/>
        </p:xfrm>
        <a:graphic>
          <a:graphicData uri="http://schemas.openxmlformats.org/drawingml/2006/table">
            <a:tbl>
              <a:tblPr firstRow="1" bandRow="1"/>
              <a:tblGrid>
                <a:gridCol w="3245141"/>
                <a:gridCol w="834465"/>
                <a:gridCol w="1019902"/>
                <a:gridCol w="805148"/>
                <a:gridCol w="771063"/>
                <a:gridCol w="741746"/>
                <a:gridCol w="682927"/>
              </a:tblGrid>
              <a:tr h="795293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endParaRPr lang="ru-RU" sz="12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2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первонач. план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ru-RU" sz="12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</a:t>
                      </a:r>
                      <a:endParaRPr lang="ru-RU" sz="12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2022 году</a:t>
                      </a:r>
                      <a:endParaRPr lang="ru-RU" sz="12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</a:t>
                      </a:r>
                      <a:endParaRPr lang="ru-RU" sz="12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2025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</a:t>
                      </a:r>
                      <a:endParaRPr lang="ru-RU" sz="12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20000"/>
                        <a:lumOff val="80000"/>
                      </a:srgbClr>
                    </a:solidFill>
                  </a:tcPr>
                </a:tc>
              </a:tr>
              <a:tr h="46560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в том числе на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мероприятия</a:t>
                      </a:r>
                      <a:endParaRPr lang="ru-RU" sz="1200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12,9</a:t>
                      </a:r>
                      <a:endParaRPr lang="ru-RU" sz="13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9,0</a:t>
                      </a:r>
                      <a:endParaRPr lang="ru-RU" sz="13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14,8</a:t>
                      </a:r>
                      <a:endParaRPr lang="ru-RU" sz="13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164,4</a:t>
                      </a:r>
                      <a:endParaRPr lang="ru-RU" sz="13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12,6</a:t>
                      </a:r>
                      <a:endParaRPr lang="ru-RU" sz="13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12,7</a:t>
                      </a:r>
                      <a:endParaRPr lang="ru-RU" sz="1300" b="1" dirty="0">
                        <a:solidFill>
                          <a:srgbClr val="33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58001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 приобретение и установка энергосберегающих насосов на водопроводных сетях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114,3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58001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 приобретение АСУ для</a:t>
                      </a:r>
                      <a:r>
                        <a:rPr lang="ru-RU" sz="1200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 замены башен Рожновского на муниципальных системах водоснабжения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26435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 приобретение экскаватора (2 ед.)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3,7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4281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 приобретение спец.техники (машина вакуумная)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48194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 разработка</a:t>
                      </a:r>
                      <a:r>
                        <a:rPr lang="ru-RU" sz="1200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 проекта на муниципальных котельных «Нормы допустимых выбросов»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38691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 организация на муниципальных котельных санитарно-защитной зоны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38691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 капитальный ремонт и АВР на водопроводных сетях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6,2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2,0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3,5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175,0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5050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 взносы на капремонт по муниципальному жилфонду многоквартирных домов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25311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 расходы на погашение убытков бани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1,0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25085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 реконструкция очистных сооружений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2,5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259631" y="116632"/>
            <a:ext cx="7520555" cy="1278430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Муниципальная программа «Развитие жилищно-коммунального хозяйства и охрана окружающей среды Воскресенского муниципального округа 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https://sun1-98.userapi.com/impg/HVtF0vnIMR3q_O-kU92nv8AvrFEqw7aB-_TzTQ/umXHd-23xls.jpg?size=1024x500&amp;quality=95&amp;sign=425f12e8ad907ae82bb6558654cd3d4d&amp;c_uniq_tag=ZXp_Cu5uVOTrZj0pA9r-tgNilCliAjSPUPbtCpIqzNQ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6"/>
          <a:stretch/>
        </p:blipFill>
        <p:spPr bwMode="auto">
          <a:xfrm>
            <a:off x="1907704" y="1460646"/>
            <a:ext cx="1257427" cy="75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87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school2.centerstart.ru/sites/oldschool2.centerstart.ru/files/tmp/all-img/6f7546c02887bd98ff5ecdc39d535160_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89" y="158055"/>
            <a:ext cx="1409808" cy="140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78154" y="263069"/>
            <a:ext cx="5148969" cy="599890"/>
          </a:xfrm>
          <a:prstGeom prst="rect">
            <a:avLst/>
          </a:prstGeom>
          <a:solidFill>
            <a:srgbClr val="FFFFCC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31550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Что такое Бюджет</a:t>
            </a:r>
            <a:endParaRPr lang="ru-RU" sz="2800" b="1" dirty="0" smtClean="0">
              <a:ln w="31550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6601" y="1034565"/>
            <a:ext cx="604867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spc="-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Бюджет</a:t>
            </a:r>
            <a:r>
              <a:rPr lang="ru-RU" sz="2000" b="1" spc="-95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(от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старо - нормандского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buogette - сумка, кошелек, мешок с деньгами) </a:t>
            </a:r>
            <a:r>
              <a:rPr lang="ru-RU" b="1" spc="-15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b="1" spc="-145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план  доходов и расходов определённого объекта (семьи, бизнеса, организации, государства и т.д.), устанавливаемый на определённый период времени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7904" y="2609905"/>
            <a:ext cx="5256584" cy="11079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pc="-1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  <a:r>
              <a:rPr lang="ru-RU" b="1" spc="-1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Бюджет   муниципального   округа</a:t>
            </a:r>
          </a:p>
          <a:p>
            <a:pPr>
              <a:lnSpc>
                <a:spcPct val="100000"/>
              </a:lnSpc>
            </a:pPr>
            <a:r>
              <a:rPr lang="ru-RU" sz="16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600" spc="-2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ж</a:t>
            </a:r>
            <a:r>
              <a:rPr lang="ru-RU" sz="1600" spc="-2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600" spc="-2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ейший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sz="1600" spc="-4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600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ru-RU" sz="1600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600" spc="-1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600" spc="-2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ru-RU" sz="1600" spc="-3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й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док</a:t>
            </a:r>
            <a:r>
              <a:rPr lang="ru-RU" sz="1600" spc="-3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1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600" spc="-1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1600" spc="-2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600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муниципального округа</a:t>
            </a:r>
            <a:r>
              <a:rPr lang="ru-RU" sz="1600" spc="-2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600" spc="-2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предназначенный</a:t>
            </a:r>
            <a:r>
              <a:rPr lang="ru-RU" sz="1600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1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ru-RU" sz="1600" spc="-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2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финансового</a:t>
            </a:r>
            <a:r>
              <a:rPr lang="ru-RU" sz="1600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обеспечения</a:t>
            </a:r>
            <a:r>
              <a:rPr lang="ru-RU" sz="16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2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задач</a:t>
            </a:r>
            <a:r>
              <a:rPr lang="ru-RU" sz="1600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2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600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функций</a:t>
            </a:r>
            <a:r>
              <a:rPr lang="ru-RU" sz="1600" spc="3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местного самоуправления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5805264"/>
            <a:ext cx="5256583" cy="86177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spc="-1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      Семейный   бюджет </a:t>
            </a:r>
          </a:p>
          <a:p>
            <a:r>
              <a:rPr lang="ru-RU" sz="16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План доходов и расходов семьи на определенный промежуток</a:t>
            </a:r>
          </a:p>
          <a:p>
            <a:r>
              <a:rPr lang="ru-RU" sz="16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времени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8296" y="3974028"/>
            <a:ext cx="5256584" cy="16004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pc="-1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b="1" spc="-1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Бюджет   организации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412750" algn="ctr">
              <a:lnSpc>
                <a:spcPct val="100000"/>
              </a:lnSpc>
              <a:tabLst>
                <a:tab pos="2662555" algn="l"/>
                <a:tab pos="4162425" algn="l"/>
                <a:tab pos="5394325" algn="l"/>
              </a:tabLst>
            </a:pPr>
            <a:r>
              <a:rPr lang="ru-RU" sz="16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Календарный план доходов и расходов организации, сформулированный в стоимостных и количественных величинах, для принятия решений, планирования и контроля в процессе управления деятельностью организации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14" y="2852936"/>
            <a:ext cx="2477092" cy="149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13" y="4774247"/>
            <a:ext cx="2477092" cy="160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166302"/>
              </p:ext>
            </p:extLst>
          </p:nvPr>
        </p:nvGraphicFramePr>
        <p:xfrm>
          <a:off x="1043608" y="1552025"/>
          <a:ext cx="8100392" cy="4757295"/>
        </p:xfrm>
        <a:graphic>
          <a:graphicData uri="http://schemas.openxmlformats.org/drawingml/2006/table">
            <a:tbl>
              <a:tblPr firstRow="1" bandRow="1"/>
              <a:tblGrid>
                <a:gridCol w="3188924"/>
                <a:gridCol w="844127"/>
                <a:gridCol w="1031710"/>
                <a:gridCol w="844127"/>
                <a:gridCol w="750335"/>
                <a:gridCol w="750335"/>
                <a:gridCol w="690834"/>
              </a:tblGrid>
              <a:tr h="716084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endParaRPr lang="ru-RU" sz="105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2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первонач. план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ru-RU" sz="12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</a:t>
                      </a:r>
                      <a:endParaRPr lang="ru-RU" sz="12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2022 году</a:t>
                      </a:r>
                      <a:endParaRPr lang="ru-RU" sz="12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</a:t>
                      </a:r>
                      <a:endParaRPr lang="ru-RU" sz="12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2025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год</a:t>
                      </a:r>
                      <a:endParaRPr lang="ru-RU" sz="1200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20000"/>
                        <a:lumOff val="80000"/>
                      </a:srgbClr>
                    </a:solidFill>
                  </a:tcPr>
                </a:tc>
              </a:tr>
              <a:tr h="38285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 приобретение труб для замены водопроводных сетей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1,0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3650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 расходы на лабораторный контроль качества</a:t>
                      </a:r>
                      <a:r>
                        <a:rPr lang="ru-RU" sz="1200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 питьевой воды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0,3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0,3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150,0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46627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приобретение</a:t>
                      </a:r>
                      <a:r>
                        <a:rPr lang="ru-RU" sz="1200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 контейнеров для ТКО,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i="1" baseline="0" dirty="0" smtClean="0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в т.ч. за счет областного бюджета</a:t>
                      </a:r>
                      <a:endParaRPr lang="ru-RU" sz="1200" i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i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0,3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i="1" dirty="0" smtClean="0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0,3</a:t>
                      </a:r>
                      <a:endParaRPr lang="ru-RU" sz="1300" i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150,0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0,4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1" dirty="0" smtClean="0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0,4</a:t>
                      </a:r>
                      <a:endParaRPr lang="ru-RU" sz="1300" b="0" i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0,4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1" dirty="0" smtClean="0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0,4</a:t>
                      </a:r>
                      <a:endParaRPr lang="ru-RU" sz="1300" b="0" i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46627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 приобретение бункеров для накопления крупногабаритных коммунальных отходов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0,2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0,2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54200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создание</a:t>
                      </a:r>
                      <a:r>
                        <a:rPr lang="ru-RU" sz="1200" i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(обустройство) мест</a:t>
                      </a:r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 (площадок) </a:t>
                      </a:r>
                      <a:r>
                        <a:rPr lang="ru-RU" sz="1200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накопления ТКО,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1200" i="1" dirty="0" smtClean="0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в т.ч. за счет областного бюджета</a:t>
                      </a:r>
                      <a:endParaRPr lang="ru-RU" sz="1200" i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0" i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rgbClr val="3333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1,2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1" dirty="0" smtClean="0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1,2</a:t>
                      </a:r>
                      <a:endParaRPr lang="ru-RU" sz="1300" b="0" i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6,9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1" dirty="0" smtClean="0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6,6</a:t>
                      </a:r>
                      <a:endParaRPr lang="ru-RU" sz="1300" b="0" i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6,9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1" dirty="0" smtClean="0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6,6</a:t>
                      </a:r>
                      <a:endParaRPr lang="ru-RU" sz="1300" b="0" i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54200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расходы на ликвидацию свалок и объектов размещения отходов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1200" i="1" dirty="0" smtClean="0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в т.ч. за счет областного бюджета</a:t>
                      </a:r>
                      <a:endParaRPr lang="ru-RU" sz="1200" i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i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i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5,0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i="1" dirty="0" smtClean="0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1,6</a:t>
                      </a:r>
                      <a:endParaRPr lang="ru-RU" sz="1300" i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161,3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3,0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1" dirty="0" smtClean="0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3,0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1" dirty="0" smtClean="0"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6216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 расходы на проведение госэкпертизы</a:t>
                      </a:r>
                      <a:r>
                        <a:rPr lang="ru-RU" sz="1200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 проектной документации на ликвидацию свалки ТКО р.п.Воскресенское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41799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 обеспечение безопасности захоронений сибиреязвенных скотомогильников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0,1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  <a:tr h="22309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itchFamily="18" charset="0"/>
                        </a:rPr>
                        <a:t>- прочие мероприятия по водоснабжению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1,5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0,9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DEC9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BDA"/>
                    </a:solidFill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259631" y="116632"/>
            <a:ext cx="7520555" cy="1368152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Муниципальная программа «Развитие жилищно-коммунального хозяйства и охрана окружающей среды Воскресенского муниципального округа 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https://sun1-98.userapi.com/impg/HVtF0vnIMR3q_O-kU92nv8AvrFEqw7aB-_TzTQ/umXHd-23xls.jpg?size=1024x500&amp;quality=95&amp;sign=425f12e8ad907ae82bb6558654cd3d4d&amp;c_uniq_tag=ZXp_Cu5uVOTrZj0pA9r-tgNilCliAjSPUPbtCpIqzNQ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6"/>
          <a:stretch/>
        </p:blipFill>
        <p:spPr bwMode="auto">
          <a:xfrm>
            <a:off x="2085010" y="1556792"/>
            <a:ext cx="1080121" cy="66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6357361"/>
            <a:ext cx="8182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anose="020F0502020204030204" pitchFamily="34" charset="0"/>
              </a:rPr>
              <a:t>Данные за 2021 и 2022 год приведены только по программе «Развитие ЖКХ», расходы по уборке мусора и ликвидации свалок отражались по другой муниципальной программе. В 2023 году данные программы объединены в одну.</a:t>
            </a:r>
            <a:endParaRPr lang="ru-RU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47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524001"/>
            <a:ext cx="2736304" cy="153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44008" y="1412776"/>
            <a:ext cx="39608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8064A2">
                    <a:lumMod val="75000"/>
                  </a:srgbClr>
                </a:solidFill>
                <a:latin typeface="Calibri"/>
                <a:cs typeface="Times New Roman" pitchFamily="18" charset="0"/>
              </a:rPr>
              <a:t>Запланировано средств </a:t>
            </a:r>
          </a:p>
          <a:p>
            <a:pPr algn="ctr"/>
            <a:r>
              <a:rPr lang="ru-RU" sz="2000" b="1" u="sng" dirty="0" smtClean="0">
                <a:solidFill>
                  <a:srgbClr val="8064A2">
                    <a:lumMod val="75000"/>
                  </a:srgbClr>
                </a:solidFill>
                <a:latin typeface="Calibri"/>
                <a:cs typeface="Times New Roman" pitchFamily="18" charset="0"/>
              </a:rPr>
              <a:t>по программе на  2023 год:</a:t>
            </a:r>
            <a:endParaRPr lang="ru-RU" sz="2000" u="sng" dirty="0">
              <a:solidFill>
                <a:srgbClr val="8064A2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5419" y="3140968"/>
            <a:ext cx="7901273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z="1600" b="1" u="sng" dirty="0" smtClean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Основные </a:t>
            </a:r>
            <a:r>
              <a:rPr lang="ru-RU" sz="1600" b="1" u="sng" dirty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направления расходов по программе в 2023 году:</a:t>
            </a:r>
            <a:r>
              <a:rPr lang="ru-RU" sz="1600" b="1" dirty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                                      </a:t>
            </a:r>
            <a:r>
              <a:rPr lang="ru-RU" sz="1600" b="1" u="sng" dirty="0">
                <a:solidFill>
                  <a:srgbClr val="000066"/>
                </a:solidFill>
                <a:latin typeface="Calibri"/>
                <a:cs typeface="Times New Roman" panose="02020603050405020304" pitchFamily="18" charset="0"/>
              </a:rPr>
              <a:t>  </a:t>
            </a:r>
          </a:p>
          <a:p>
            <a:endParaRPr lang="ru-RU" sz="1000" b="1" dirty="0" smtClean="0">
              <a:solidFill>
                <a:srgbClr val="4F271C">
                  <a:lumMod val="75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r>
              <a:rPr lang="ru-RU" sz="15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1) Целевой резерв на предупреждение ГО и ЧС – </a:t>
            </a:r>
            <a:r>
              <a:rPr lang="ru-RU" sz="15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0,3 </a:t>
            </a:r>
            <a:r>
              <a:rPr lang="ru-RU" sz="1500" b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млн.рублей.</a:t>
            </a:r>
          </a:p>
          <a:p>
            <a:r>
              <a:rPr lang="ru-RU" sz="15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2) Поддержание в готовности муниципального сегмента РАСЦО на территории Воскресенского муниципального округа </a:t>
            </a:r>
            <a:r>
              <a:rPr lang="ru-RU" sz="1500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– </a:t>
            </a:r>
            <a:r>
              <a:rPr lang="ru-RU" sz="15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0,5 </a:t>
            </a:r>
            <a:r>
              <a:rPr lang="ru-RU" sz="1500" b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млн.рублей.</a:t>
            </a:r>
          </a:p>
          <a:p>
            <a:r>
              <a:rPr lang="ru-RU" sz="1500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3) Ремонт колодцев, приобретение, ремонт и установка пожарных гидрантов </a:t>
            </a:r>
            <a:r>
              <a:rPr lang="ru-RU" sz="1500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- </a:t>
            </a:r>
            <a:r>
              <a:rPr lang="ru-RU" sz="15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0,6 </a:t>
            </a:r>
            <a:r>
              <a:rPr lang="ru-RU" sz="1500" b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млн.рублей.</a:t>
            </a:r>
          </a:p>
          <a:p>
            <a:r>
              <a:rPr lang="ru-RU" sz="15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4) Оборудование минерализованных полос (опашка) вокруг населенных пунктов </a:t>
            </a:r>
            <a:r>
              <a:rPr lang="ru-RU" sz="1500" b="1" dirty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– </a:t>
            </a:r>
            <a:r>
              <a:rPr lang="ru-RU" sz="15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0,4 </a:t>
            </a:r>
            <a:r>
              <a:rPr lang="ru-RU" sz="1500" b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млн.рублей.</a:t>
            </a:r>
          </a:p>
          <a:p>
            <a:r>
              <a:rPr lang="ru-RU" sz="15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5) Обеспечение деятельности муниципальной пожарной охраны </a:t>
            </a:r>
            <a:r>
              <a:rPr lang="ru-RU" sz="1500" b="1" dirty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– </a:t>
            </a:r>
            <a:r>
              <a:rPr lang="ru-RU" sz="15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25,0 </a:t>
            </a:r>
            <a:r>
              <a:rPr lang="ru-RU" sz="1500" b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млн.рублей.</a:t>
            </a:r>
          </a:p>
          <a:p>
            <a:r>
              <a:rPr lang="ru-RU" sz="15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6) Расходы на обеспечение деятельности ЕДДС </a:t>
            </a:r>
            <a:r>
              <a:rPr lang="ru-RU" sz="1500" b="1" dirty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– </a:t>
            </a:r>
            <a:r>
              <a:rPr lang="ru-RU" sz="15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4,8 </a:t>
            </a:r>
            <a:r>
              <a:rPr lang="ru-RU" sz="1500" b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млн.рублей.</a:t>
            </a:r>
          </a:p>
          <a:p>
            <a:r>
              <a:rPr lang="ru-RU" sz="1500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7) Расходы по подпрограмме «Повышение безопасности дорожного движения» (приобретение и распространение среди учащихся школ и населения округа световозвращающих элементов, изготовление и размещение баннеров наружной рекламы по тематике безопасности дорожного движения, приобретение призов победителям конкурсов по тематике БДД) – </a:t>
            </a:r>
            <a:r>
              <a:rPr lang="ru-RU" sz="1500" b="1" dirty="0" smtClean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0,2 млн.рублей</a:t>
            </a:r>
            <a:endParaRPr lang="ru-RU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59631" y="116632"/>
            <a:ext cx="7520555" cy="1224136"/>
          </a:xfrm>
          <a:prstGeom prst="roundRect">
            <a:avLst/>
          </a:prstGeom>
          <a:solidFill>
            <a:srgbClr val="FEFBDA">
              <a:alpha val="52157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Муниципальная программа «Защита населения и территории округа от ЧС, противодействие терроризму и экстремизму, обеспечение безопасности дорожного движения»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6056" y="2293739"/>
            <a:ext cx="3223214" cy="657331"/>
          </a:xfrm>
          <a:prstGeom prst="roundRect">
            <a:avLst/>
          </a:prstGeom>
          <a:solidFill>
            <a:srgbClr val="FFFFCC">
              <a:alpha val="72157"/>
            </a:srgbClr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 smtClean="0">
                <a:solidFill>
                  <a:srgbClr val="E7DEC9">
                    <a:lumMod val="25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31,8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4869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99664" y="2276872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solidFill>
                  <a:srgbClr val="8064A2">
                    <a:lumMod val="75000"/>
                  </a:srgbClr>
                </a:solidFill>
                <a:latin typeface="Calibri"/>
                <a:cs typeface="Times New Roman" pitchFamily="18" charset="0"/>
              </a:rPr>
              <a:t>Запланировано средств по программе: </a:t>
            </a:r>
            <a:endParaRPr lang="ru-RU" sz="2000" u="sng" dirty="0">
              <a:solidFill>
                <a:srgbClr val="8064A2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99664" y="2780928"/>
            <a:ext cx="4358405" cy="576064"/>
          </a:xfrm>
          <a:prstGeom prst="roundRect">
            <a:avLst/>
          </a:prstGeom>
          <a:solidFill>
            <a:srgbClr val="FFFFCC">
              <a:alpha val="72157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891A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E7DEC9">
                    <a:lumMod val="25000"/>
                  </a:srgbClr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2023 год      58,4 млн. рублей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95911" y="3512218"/>
            <a:ext cx="4340833" cy="504056"/>
          </a:xfrm>
          <a:prstGeom prst="roundRect">
            <a:avLst/>
          </a:prstGeom>
          <a:solidFill>
            <a:srgbClr val="FFFFCC">
              <a:alpha val="72157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891A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E7DEC9">
                    <a:lumMod val="25000"/>
                  </a:srgbClr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2024 год      46,5 млн. рублей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8361" y="4221088"/>
            <a:ext cx="4295767" cy="576064"/>
          </a:xfrm>
          <a:prstGeom prst="roundRect">
            <a:avLst/>
          </a:prstGeom>
          <a:solidFill>
            <a:srgbClr val="FFFFCC">
              <a:alpha val="72157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891A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E7DEC9">
                    <a:lumMod val="25000"/>
                  </a:srgbClr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2025 год      47,6 млн. рублей</a:t>
            </a:r>
          </a:p>
        </p:txBody>
      </p:sp>
      <p:pic>
        <p:nvPicPr>
          <p:cNvPr id="9" name="Picture 12" descr="http://storage.inovaco.ru/media/cache/93/de/25/45/89/ef/93de254589efab7d5269ec3dac1c5e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518" y="1123216"/>
            <a:ext cx="232345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499" y="4819977"/>
            <a:ext cx="2716476" cy="191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https://photo.foto-planeta.com/view/6/7/5/4/voskresenskoe-6754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2"/>
          <a:stretch/>
        </p:blipFill>
        <p:spPr bwMode="auto">
          <a:xfrm>
            <a:off x="1979712" y="4971734"/>
            <a:ext cx="3024338" cy="182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259631" y="206354"/>
            <a:ext cx="7448547" cy="9903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Муниципальная программа «Адресная инвестиционная программа Воскресенского муниципального округа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96" y="3068960"/>
            <a:ext cx="2716476" cy="162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 flipH="1">
            <a:off x="1259630" y="1279465"/>
            <a:ext cx="555892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Утверждена постановлением администрации Воскресенского муниципального района от 23.12.2022 № </a:t>
            </a:r>
            <a:r>
              <a:rPr lang="ru-RU" sz="13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1096 </a:t>
            </a:r>
            <a:r>
              <a:rPr lang="ru-RU" sz="13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«Об </a:t>
            </a:r>
            <a:r>
              <a:rPr lang="ru-RU" sz="13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утверждении муниципальной программы «Адресная инвестиционная программа Воскресенского муниципального округа Нижегородской области на </a:t>
            </a:r>
            <a:endParaRPr lang="ru-RU" sz="1300" i="1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ru-RU" sz="13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2023-2028 </a:t>
            </a:r>
            <a:r>
              <a:rPr lang="ru-RU" sz="13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годы»</a:t>
            </a:r>
          </a:p>
        </p:txBody>
      </p:sp>
    </p:spTree>
    <p:extLst>
      <p:ext uri="{BB962C8B-B14F-4D97-AF65-F5344CB8AC3E}">
        <p14:creationId xmlns:p14="http://schemas.microsoft.com/office/powerpoint/2010/main" val="41938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107" y="1412776"/>
            <a:ext cx="8100392" cy="5355312"/>
          </a:xfrm>
          <a:prstGeom prst="rect">
            <a:avLst/>
          </a:prstGeom>
          <a:solidFill>
            <a:srgbClr val="FFFFCC">
              <a:alpha val="77647"/>
            </a:srgb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891A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u="sng" dirty="0" smtClean="0">
                <a:solidFill>
                  <a:srgbClr val="3891A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solidFill>
                  <a:srgbClr val="003300"/>
                </a:solidFill>
                <a:latin typeface="Calibri"/>
                <a:cs typeface="Times New Roman" panose="02020603050405020304" pitchFamily="18" charset="0"/>
              </a:rPr>
              <a:t>Основные направления расходов по программе </a:t>
            </a:r>
          </a:p>
          <a:p>
            <a:r>
              <a:rPr lang="ru-RU" b="1" dirty="0" smtClean="0">
                <a:solidFill>
                  <a:srgbClr val="003300"/>
                </a:solidFill>
                <a:latin typeface="Calibri"/>
                <a:cs typeface="Times New Roman" panose="02020603050405020304" pitchFamily="18" charset="0"/>
              </a:rPr>
              <a:t>                                        </a:t>
            </a:r>
            <a:r>
              <a:rPr lang="ru-RU" b="1" u="sng" dirty="0" smtClean="0">
                <a:solidFill>
                  <a:srgbClr val="003300"/>
                </a:solidFill>
                <a:latin typeface="Calibri"/>
                <a:cs typeface="Times New Roman" panose="02020603050405020304" pitchFamily="18" charset="0"/>
              </a:rPr>
              <a:t> в 2023 году: </a:t>
            </a:r>
            <a:endParaRPr lang="ru-RU" b="1" dirty="0">
              <a:solidFill>
                <a:srgbClr val="3891A7">
                  <a:lumMod val="5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1) На </a:t>
            </a:r>
            <a:r>
              <a:rPr lang="ru-RU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выполнение государственных обязательств по </a:t>
            </a:r>
            <a:r>
              <a:rPr lang="ru-RU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обеспечению</a:t>
            </a:r>
          </a:p>
          <a:p>
            <a:r>
              <a:rPr lang="ru-RU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жильём </a:t>
            </a:r>
            <a:r>
              <a:rPr lang="ru-RU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отдельных категорий граждан</a:t>
            </a:r>
            <a:r>
              <a:rPr lang="ru-RU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установленных </a:t>
            </a:r>
            <a:r>
              <a:rPr lang="ru-RU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законодательством</a:t>
            </a:r>
          </a:p>
          <a:p>
            <a:r>
              <a:rPr lang="ru-RU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Нижегородской </a:t>
            </a:r>
            <a:r>
              <a:rPr lang="ru-RU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области в сумме </a:t>
            </a:r>
            <a:r>
              <a:rPr lang="ru-RU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27,1 млн. рублей</a:t>
            </a:r>
            <a:r>
              <a:rPr lang="ru-RU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в том числе</a:t>
            </a:r>
            <a:r>
              <a:rPr lang="ru-RU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1.1. Расходы </a:t>
            </a:r>
            <a:r>
              <a:rPr lang="ru-RU" dirty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на обеспечение детей-сирот и детей, оставшихся без </a:t>
            </a:r>
            <a:r>
              <a:rPr lang="ru-RU" dirty="0" smtClean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попечения</a:t>
            </a:r>
          </a:p>
          <a:p>
            <a:r>
              <a:rPr lang="ru-RU" dirty="0" smtClean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родителей, лиц из числа детей-сирот и детей, оставшихся без </a:t>
            </a:r>
            <a:r>
              <a:rPr lang="ru-RU" dirty="0" smtClean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попечения</a:t>
            </a:r>
          </a:p>
          <a:p>
            <a:r>
              <a:rPr lang="ru-RU" dirty="0" smtClean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родителей, жилыми </a:t>
            </a:r>
            <a:r>
              <a:rPr lang="ru-RU" dirty="0" smtClean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помещениями, в том числе:</a:t>
            </a:r>
            <a:endParaRPr lang="ru-RU" dirty="0">
              <a:solidFill>
                <a:srgbClr val="84AA33">
                  <a:lumMod val="50000"/>
                </a:srgbClr>
              </a:solidFill>
              <a:latin typeface="Calibri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- за </a:t>
            </a:r>
            <a:r>
              <a:rPr lang="ru-RU" dirty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счет </a:t>
            </a:r>
            <a:r>
              <a:rPr lang="ru-RU" dirty="0" smtClean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средств областного </a:t>
            </a:r>
            <a:r>
              <a:rPr lang="ru-RU" dirty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бюджета – </a:t>
            </a:r>
            <a:r>
              <a:rPr lang="ru-RU" dirty="0" smtClean="0">
                <a:solidFill>
                  <a:srgbClr val="425519"/>
                </a:solidFill>
                <a:latin typeface="Calibri"/>
                <a:cs typeface="Times New Roman" panose="02020603050405020304" pitchFamily="18" charset="0"/>
              </a:rPr>
              <a:t>27,1</a:t>
            </a:r>
            <a:r>
              <a:rPr lang="ru-RU" b="1" dirty="0" smtClean="0">
                <a:solidFill>
                  <a:srgbClr val="425519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425519"/>
                </a:solidFill>
                <a:latin typeface="Calibri"/>
                <a:cs typeface="Times New Roman" panose="02020603050405020304" pitchFamily="18" charset="0"/>
              </a:rPr>
              <a:t>млн. рублей.</a:t>
            </a:r>
          </a:p>
          <a:p>
            <a:r>
              <a:rPr lang="ru-RU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2) На </a:t>
            </a:r>
            <a:r>
              <a:rPr lang="ru-RU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реализацию государственной программы "Обеспечение граждан Нижегородской области доступным и комфортным жильём на период до 2024 года» </a:t>
            </a:r>
            <a:r>
              <a:rPr lang="ru-RU" dirty="0" smtClean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(инженерная и дорожная </a:t>
            </a:r>
            <a:r>
              <a:rPr lang="ru-RU" dirty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инфраструктура территории микрорайона малоэтажной застройки Северо-Западный </a:t>
            </a:r>
            <a:r>
              <a:rPr lang="ru-RU" dirty="0" smtClean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р.п.Воскресенское Нижегородской </a:t>
            </a:r>
            <a:r>
              <a:rPr lang="ru-RU" dirty="0" smtClean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области) </a:t>
            </a:r>
            <a:r>
              <a:rPr lang="ru-RU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–</a:t>
            </a:r>
            <a:r>
              <a:rPr lang="ru-RU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4,4 </a:t>
            </a:r>
            <a:r>
              <a:rPr lang="ru-RU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млн.рублей</a:t>
            </a:r>
            <a:r>
              <a:rPr lang="ru-RU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3) </a:t>
            </a:r>
            <a:r>
              <a:rPr lang="ru-RU" b="1" dirty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На обеспечение территорий документами территориального планирования и реализации архитектурной деятельности </a:t>
            </a:r>
            <a:r>
              <a:rPr lang="ru-RU" dirty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(техпаспорта на вводимые объекты, </a:t>
            </a:r>
            <a:r>
              <a:rPr lang="ru-RU" dirty="0" smtClean="0">
                <a:solidFill>
                  <a:srgbClr val="84AA33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межевание земельных участков, подготовка карт (планов) границ населенных пунктов и границ территориальных зон (схем) территориального планирования) </a:t>
            </a:r>
            <a:r>
              <a:rPr lang="ru-RU" dirty="0" smtClean="0">
                <a:solidFill>
                  <a:srgbClr val="4F271C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5,1 </a:t>
            </a:r>
            <a:r>
              <a:rPr lang="ru-RU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млн.рублей.</a:t>
            </a:r>
            <a:endParaRPr lang="ru-RU" dirty="0" smtClean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107639"/>
            <a:ext cx="5904656" cy="1124704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Муниципальная программа «Адресная инвестиционная программа Воскресенского муниципального округа Нижегородской области»</a:t>
            </a:r>
          </a:p>
          <a:p>
            <a:pPr algn="ctr"/>
            <a:endParaRPr lang="ru-RU" sz="2000" dirty="0" smtClean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nedvio.com/wp-content/uploads/2018/04/proektno-smetnaya-dokumentatsi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237" y="142513"/>
            <a:ext cx="1914934" cy="127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85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altay/961502/2a00000168a2fd490fd14c96552eb40262c1/X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6632"/>
            <a:ext cx="198140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502688"/>
            <a:ext cx="8030992" cy="5355312"/>
          </a:xfrm>
          <a:prstGeom prst="rect">
            <a:avLst/>
          </a:prstGeom>
          <a:solidFill>
            <a:srgbClr val="FFFFCC">
              <a:alpha val="62745"/>
            </a:srgb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4) </a:t>
            </a:r>
            <a:r>
              <a:rPr lang="ru-RU" b="1" dirty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На обеспечение технического обслуживания газопроводов </a:t>
            </a:r>
            <a:endParaRPr lang="ru-RU" b="1" dirty="0" smtClean="0">
              <a:solidFill>
                <a:srgbClr val="3B1D15"/>
              </a:solidFill>
              <a:latin typeface="Calibri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1,0 млн. </a:t>
            </a:r>
            <a:r>
              <a:rPr lang="ru-RU" b="1" dirty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рублей  </a:t>
            </a:r>
            <a:r>
              <a:rPr lang="ru-RU" dirty="0" smtClean="0">
                <a:solidFill>
                  <a:srgbClr val="425519"/>
                </a:solidFill>
                <a:latin typeface="Calibri"/>
                <a:cs typeface="Times New Roman" panose="02020603050405020304" pitchFamily="18" charset="0"/>
              </a:rPr>
              <a:t>(за </a:t>
            </a:r>
            <a:r>
              <a:rPr lang="ru-RU" dirty="0">
                <a:solidFill>
                  <a:srgbClr val="425519"/>
                </a:solidFill>
                <a:latin typeface="Calibri"/>
                <a:cs typeface="Times New Roman" panose="02020603050405020304" pitchFamily="18" charset="0"/>
              </a:rPr>
              <a:t>счет </a:t>
            </a:r>
            <a:r>
              <a:rPr lang="ru-RU" dirty="0" smtClean="0">
                <a:solidFill>
                  <a:srgbClr val="425519"/>
                </a:solidFill>
                <a:latin typeface="Calibri"/>
                <a:cs typeface="Times New Roman" panose="02020603050405020304" pitchFamily="18" charset="0"/>
              </a:rPr>
              <a:t>средств местного бюджета).</a:t>
            </a:r>
          </a:p>
          <a:p>
            <a:endParaRPr lang="ru-RU" sz="1200" dirty="0">
              <a:solidFill>
                <a:srgbClr val="425519"/>
              </a:solidFill>
              <a:latin typeface="Calibri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5) На проектирование строительства жилья по программе комплексного развития сельских территорий Нижегородской области – </a:t>
            </a:r>
            <a:r>
              <a:rPr lang="ru-RU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0,3 млн.рублей.</a:t>
            </a:r>
          </a:p>
          <a:p>
            <a:endParaRPr lang="ru-RU" sz="1200" b="1" dirty="0">
              <a:solidFill>
                <a:srgbClr val="3B1D15"/>
              </a:solidFill>
              <a:latin typeface="Calibri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6) На изготовление ПСД для участия в программе «Формирование современной городской среды на территории Нижегородской области на 2018-2024 годы»  – </a:t>
            </a:r>
            <a:r>
              <a:rPr lang="ru-RU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0,1 млн.рублей.</a:t>
            </a:r>
          </a:p>
          <a:p>
            <a:endParaRPr lang="ru-RU" sz="1200" b="1" dirty="0" smtClean="0">
              <a:solidFill>
                <a:srgbClr val="3B1D15"/>
              </a:solidFill>
              <a:latin typeface="Calibri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7) На ремонт кровли Глуховского СДК – </a:t>
            </a:r>
            <a:r>
              <a:rPr lang="ru-RU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0,9 млн.рублей</a:t>
            </a:r>
            <a:r>
              <a:rPr lang="ru-RU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solidFill>
                <a:srgbClr val="3B1D15"/>
              </a:solidFill>
              <a:latin typeface="Calibri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8) На капитальный ремонт стены в здании деткой библиотеки – </a:t>
            </a:r>
            <a:r>
              <a:rPr lang="ru-RU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1,8 млн.руб.</a:t>
            </a:r>
          </a:p>
          <a:p>
            <a:endParaRPr lang="ru-RU" b="1" dirty="0">
              <a:solidFill>
                <a:srgbClr val="3B1D15"/>
              </a:solidFill>
              <a:latin typeface="Calibri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9) На ремонт фасада, крыши здания МТК «Китеж» – </a:t>
            </a:r>
            <a:r>
              <a:rPr lang="ru-RU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1,0 млн.рублей.</a:t>
            </a:r>
          </a:p>
          <a:p>
            <a:endParaRPr lang="ru-RU" b="1" dirty="0">
              <a:solidFill>
                <a:srgbClr val="3B1D15"/>
              </a:solidFill>
              <a:latin typeface="Calibri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10) На капитальный ремонт образовательных организаций, реализующих общеобразовательные программы  - </a:t>
            </a:r>
            <a:r>
              <a:rPr lang="ru-RU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9,6 млн.рублей</a:t>
            </a:r>
            <a:r>
              <a:rPr lang="ru-RU" b="1" dirty="0" smtClean="0">
                <a:solidFill>
                  <a:srgbClr val="3B1D15"/>
                </a:solidFill>
                <a:latin typeface="Calibri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425519"/>
                </a:solidFill>
                <a:latin typeface="Calibri"/>
                <a:cs typeface="Times New Roman" panose="02020603050405020304" pitchFamily="18" charset="0"/>
              </a:rPr>
              <a:t>в том числе:</a:t>
            </a:r>
          </a:p>
          <a:p>
            <a:r>
              <a:rPr lang="ru-RU" dirty="0">
                <a:solidFill>
                  <a:srgbClr val="425519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425519"/>
                </a:solidFill>
                <a:latin typeface="Calibri"/>
                <a:cs typeface="Times New Roman" panose="02020603050405020304" pitchFamily="18" charset="0"/>
              </a:rPr>
              <a:t>        - за счет средств областного бюджета – 9,1 млн.рублей,</a:t>
            </a:r>
          </a:p>
          <a:p>
            <a:r>
              <a:rPr lang="ru-RU" dirty="0">
                <a:solidFill>
                  <a:srgbClr val="425519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425519"/>
                </a:solidFill>
                <a:latin typeface="Calibri"/>
                <a:cs typeface="Times New Roman" panose="02020603050405020304" pitchFamily="18" charset="0"/>
              </a:rPr>
              <a:t>        - за счет средств местного бюджета – 0,5 млн.рублей.</a:t>
            </a:r>
            <a:endParaRPr lang="ru-RU" b="1" dirty="0">
              <a:solidFill>
                <a:srgbClr val="4F271C">
                  <a:lumMod val="75000"/>
                </a:srgbClr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116347"/>
            <a:ext cx="5904656" cy="1124704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Муниципальная программа «Адресная инвестиционная программа Воскресенского муниципального округа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9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Box 7"/>
          <p:cNvSpPr txBox="1">
            <a:spLocks noChangeArrowheads="1"/>
          </p:cNvSpPr>
          <p:nvPr/>
        </p:nvSpPr>
        <p:spPr bwMode="auto">
          <a:xfrm>
            <a:off x="7755897" y="1234658"/>
            <a:ext cx="883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рублях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23286"/>
              </p:ext>
            </p:extLst>
          </p:nvPr>
        </p:nvGraphicFramePr>
        <p:xfrm>
          <a:off x="1043609" y="1556791"/>
          <a:ext cx="7992886" cy="36810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7066"/>
                <a:gridCol w="1441522"/>
                <a:gridCol w="1378788"/>
                <a:gridCol w="1307213"/>
                <a:gridCol w="1388297"/>
              </a:tblGrid>
              <a:tr h="9328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Вид  долгового </a:t>
                      </a:r>
                      <a:r>
                        <a:rPr lang="ru-RU" sz="1400" b="1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 обязательства</a:t>
                      </a:r>
                      <a:endParaRPr lang="ru-RU" sz="14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Величина муниципального долга </a:t>
                      </a:r>
                    </a:p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на 01.01.2023</a:t>
                      </a:r>
                      <a:endParaRPr lang="ru-RU" sz="14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Предельный объем </a:t>
                      </a:r>
                    </a:p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привлечения в 2023 году</a:t>
                      </a:r>
                      <a:endParaRPr lang="ru-RU" sz="14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Предельный объем </a:t>
                      </a:r>
                    </a:p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погашения в </a:t>
                      </a:r>
                    </a:p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2023 году</a:t>
                      </a:r>
                      <a:endParaRPr lang="ru-RU" sz="14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Верхний предел муниципального</a:t>
                      </a:r>
                      <a:r>
                        <a:rPr lang="ru-RU" sz="1400" b="1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 долга </a:t>
                      </a:r>
                      <a:r>
                        <a:rPr lang="ru-RU" sz="14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 на 01.01.2024</a:t>
                      </a:r>
                      <a:r>
                        <a:rPr lang="ru-RU" sz="14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5329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Кредиты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 кредитных организаций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</a:tr>
              <a:tr h="45329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Муниципальные ценные бумаги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</a:tr>
              <a:tr h="89668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Бюджетные кредиты, полученные от других бюджетов бюджетной системы Российской Федерации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</a:tr>
              <a:tr h="4724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Муниципальные гарантии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 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</a:tr>
              <a:tr h="4724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Итого объем муниципального долга</a:t>
                      </a:r>
                      <a:endParaRPr lang="ru-RU" sz="14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1055574" y="5237833"/>
            <a:ext cx="7980921" cy="1600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2">
                <a:lumMod val="90000"/>
              </a:schemeClr>
            </a:solidFill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alt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Верхний предел  муниципального долга  Воскресенского муниципального округа на 01.01.2024 года утвержден в размере 0 рублей, в т.ч. верхний предел долга по муниципальным гарантиям – в размере 0 рублей   (что соответствует требованиям БК РФ)</a:t>
            </a:r>
          </a:p>
          <a:p>
            <a:pPr algn="ctr">
              <a:defRPr/>
            </a:pPr>
            <a:endParaRPr lang="ru-RU" altLang="ru-RU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Предельный объем расходов на обслуживание муниципального долга  в 2023 году не утвержден в связи с фактическим отсутствием муниципального долга</a:t>
            </a:r>
            <a:endParaRPr lang="ru-RU" altLang="ru-RU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31640" y="94803"/>
            <a:ext cx="5472608" cy="1280170"/>
          </a:xfrm>
          <a:prstGeom prst="roundRect">
            <a:avLst/>
          </a:prstGeom>
          <a:solidFill>
            <a:srgbClr val="FFFFCC">
              <a:alpha val="4902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sp3d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Times New Roman" pitchFamily="18" charset="0"/>
              </a:rPr>
              <a:t>Структура муниципального долга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Times New Roman" pitchFamily="18" charset="0"/>
              </a:rPr>
              <a:t>Воскресенского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Times New Roman" pitchFamily="18" charset="0"/>
              </a:rPr>
              <a:t>муниципального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cs typeface="Times New Roman" pitchFamily="18" charset="0"/>
              </a:rPr>
              <a:t>округа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89910"/>
            <a:ext cx="1944214" cy="128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50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5976" y="1052736"/>
            <a:ext cx="4287962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Разработчиком презентации «Бюджет для граждан» является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управление  финансов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администрации Воскресенского муниципального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округа.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15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Основные задачи управления финансов: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Составление проекта бюджета на очередной финансовый год и плановый период;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Организация исполнения бюджета;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Организация финансового контроля за исполнением бюджета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733617"/>
              </p:ext>
            </p:extLst>
          </p:nvPr>
        </p:nvGraphicFramePr>
        <p:xfrm>
          <a:off x="1331640" y="3788380"/>
          <a:ext cx="7429774" cy="2890233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714887"/>
                <a:gridCol w="3714887"/>
              </a:tblGrid>
              <a:tr h="35791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libri" panose="020F0502020204030204" pitchFamily="34" charset="0"/>
                        </a:rPr>
                        <a:t>Контактная</a:t>
                      </a:r>
                      <a:r>
                        <a:rPr lang="ru-RU" sz="1800" baseline="0" dirty="0" smtClean="0">
                          <a:latin typeface="Calibri" panose="020F0502020204030204" pitchFamily="34" charset="0"/>
                        </a:rPr>
                        <a:t> информация</a:t>
                      </a:r>
                      <a:endParaRPr lang="ru-RU" sz="18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941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anose="020F0502020204030204" pitchFamily="34" charset="0"/>
                        </a:rPr>
                        <a:t>Начальник управления финансов</a:t>
                      </a:r>
                      <a:endParaRPr lang="ru-RU" sz="14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anose="020F0502020204030204" pitchFamily="34" charset="0"/>
                        </a:rPr>
                        <a:t>Мясникова  Наталия  Вячеславовна</a:t>
                      </a:r>
                      <a:endParaRPr lang="ru-RU" sz="14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  <a:tr h="50009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anose="020F0502020204030204" pitchFamily="34" charset="0"/>
                        </a:rPr>
                        <a:t>Адрес</a:t>
                      </a:r>
                      <a:endParaRPr lang="ru-RU" sz="14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anose="020F0502020204030204" pitchFamily="34" charset="0"/>
                        </a:rPr>
                        <a:t>606730, Нижегородская обл.,</a:t>
                      </a:r>
                      <a:r>
                        <a:rPr lang="ru-RU" sz="1400" baseline="0" dirty="0" smtClean="0">
                          <a:latin typeface="Calibri" panose="020F0502020204030204" pitchFamily="34" charset="0"/>
                        </a:rPr>
                        <a:t> р.п. Воскресенское, пл.Ленина, д.1</a:t>
                      </a:r>
                      <a:endParaRPr lang="ru-RU" sz="14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  <a:tr h="3072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anose="020F0502020204030204" pitchFamily="34" charset="0"/>
                        </a:rPr>
                        <a:t>Телефон, факс</a:t>
                      </a:r>
                      <a:endParaRPr lang="ru-RU" sz="14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anose="020F0502020204030204" pitchFamily="34" charset="0"/>
                        </a:rPr>
                        <a:t>(83163) 9-22-50</a:t>
                      </a:r>
                      <a:endParaRPr lang="ru-RU" sz="14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  <a:tr h="2941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anose="020F0502020204030204" pitchFamily="34" charset="0"/>
                        </a:rPr>
                        <a:t>Адрес электронной почты</a:t>
                      </a:r>
                      <a:endParaRPr lang="ru-RU" sz="14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336600"/>
                          </a:solidFill>
                          <a:latin typeface="Calibri" panose="020F0502020204030204" pitchFamily="34" charset="0"/>
                        </a:rPr>
                        <a:t>finance-vsk@mts-nn.ru</a:t>
                      </a:r>
                      <a:endParaRPr lang="en-US" sz="1400" dirty="0" smtClean="0">
                        <a:solidFill>
                          <a:srgbClr val="336600"/>
                        </a:solidFill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  <a:tr h="35791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anose="020F0502020204030204" pitchFamily="34" charset="0"/>
                        </a:rPr>
                        <a:t>Информационный ресурс</a:t>
                      </a:r>
                      <a:endParaRPr lang="ru-RU" sz="14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http://www.voskresenskoe-adm.ru</a:t>
                      </a:r>
                      <a:endParaRPr lang="ru-RU" sz="14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  <a:tr h="70602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anose="020F0502020204030204" pitchFamily="34" charset="0"/>
                        </a:rPr>
                        <a:t>Режим работы</a:t>
                      </a:r>
                      <a:endParaRPr lang="ru-RU" sz="14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" panose="020F0502020204030204" pitchFamily="34" charset="0"/>
                        </a:rPr>
                        <a:t>С 8-00 до 17-00 (Пт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ru-RU" sz="1400" baseline="0" dirty="0" smtClean="0">
                          <a:latin typeface="Calibri" panose="020F0502020204030204" pitchFamily="34" charset="0"/>
                        </a:rPr>
                        <a:t> – до 16-00)</a:t>
                      </a:r>
                    </a:p>
                    <a:p>
                      <a:r>
                        <a:rPr lang="ru-RU" sz="1400" baseline="0" dirty="0" smtClean="0">
                          <a:latin typeface="Calibri" panose="020F0502020204030204" pitchFamily="34" charset="0"/>
                        </a:rPr>
                        <a:t>Перерыв на обед с 12-00 до 13-00</a:t>
                      </a:r>
                    </a:p>
                    <a:p>
                      <a:r>
                        <a:rPr lang="ru-RU" sz="1400" baseline="0" dirty="0" smtClean="0">
                          <a:latin typeface="Calibri" panose="020F0502020204030204" pitchFamily="34" charset="0"/>
                        </a:rPr>
                        <a:t>Выходные дни – Сб</a:t>
                      </a:r>
                      <a:r>
                        <a:rPr lang="en-US" sz="1400" baseline="0" dirty="0" smtClean="0"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ru-RU" sz="1400" baseline="0" dirty="0" smtClean="0">
                          <a:latin typeface="Calibri" panose="020F0502020204030204" pitchFamily="34" charset="0"/>
                        </a:rPr>
                        <a:t>, Вс</a:t>
                      </a:r>
                      <a:r>
                        <a:rPr lang="en-US" sz="1400" baseline="0" dirty="0" smtClean="0">
                          <a:latin typeface="Calibri" panose="020F0502020204030204" pitchFamily="34" charset="0"/>
                        </a:rPr>
                        <a:t>.</a:t>
                      </a:r>
                      <a:endParaRPr lang="ru-RU" sz="14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2051720" y="327398"/>
            <a:ext cx="6408712" cy="576062"/>
          </a:xfrm>
          <a:prstGeom prst="roundRect">
            <a:avLst/>
          </a:prstGeom>
          <a:solidFill>
            <a:srgbClr val="FFFFCC">
              <a:alpha val="52941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  УПРАВЛЕНИИ ФИНАНСОВ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4610100"/>
            <a:ext cx="319905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4610100"/>
            <a:ext cx="319905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Морозова\Desktop\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39409"/>
            <a:ext cx="2275290" cy="205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79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43608" y="1196975"/>
            <a:ext cx="7992888" cy="5400675"/>
          </a:xfrm>
          <a:ln>
            <a:noFill/>
          </a:ln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b="1" dirty="0" smtClean="0">
                <a:latin typeface="Calibri" panose="020F0502020204030204" pitchFamily="34" charset="0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Официальный сайт администрации</a:t>
            </a:r>
          </a:p>
          <a:p>
            <a:pPr algn="just">
              <a:buNone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 Воскресенского муниципального района  </a:t>
            </a:r>
            <a:r>
              <a:rPr lang="ru-RU" sz="1600" b="1" dirty="0" smtClean="0">
                <a:solidFill>
                  <a:srgbClr val="B38EF6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  <a:hlinkClick r:id="rId2"/>
              </a:rPr>
              <a:t>http</a:t>
            </a:r>
            <a:r>
              <a:rPr lang="ru-RU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  <a:hlinkClick r:id="rId2"/>
              </a:rPr>
              <a:t>:</a:t>
            </a:r>
            <a:r>
              <a:rPr lang="en-US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  <a:hlinkClick r:id="rId2"/>
              </a:rPr>
              <a:t>//voskresenskoe-adm.ru</a:t>
            </a:r>
            <a:endParaRPr lang="ru-RU" sz="1800" b="1" dirty="0" smtClean="0">
              <a:solidFill>
                <a:srgbClr val="8C8EE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                             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Интернет портал государственных и муниципальных услуг 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800" b="1" dirty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    </a:t>
            </a:r>
            <a:r>
              <a:rPr lang="ru-RU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                            </a:t>
            </a:r>
            <a:r>
              <a:rPr lang="en-US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https</a:t>
            </a:r>
            <a:r>
              <a:rPr lang="ru-RU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:</a:t>
            </a:r>
            <a:r>
              <a:rPr lang="en-US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//gosuslugi.ru</a:t>
            </a:r>
            <a:r>
              <a:rPr lang="ru-RU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  </a:t>
            </a:r>
            <a:r>
              <a:rPr lang="en-US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или    </a:t>
            </a:r>
            <a:r>
              <a:rPr lang="en-US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https://gu.nnov.ru</a:t>
            </a:r>
            <a:endParaRPr lang="ru-RU" sz="1800" b="1" dirty="0" smtClean="0">
              <a:solidFill>
                <a:srgbClr val="8C8EE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Официальный сайт единой информационной системы в сфере закупок</a:t>
            </a:r>
          </a:p>
          <a:p>
            <a:pPr algn="just">
              <a:buNone/>
            </a:pPr>
            <a:r>
              <a:rPr lang="en-US" sz="16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     </a:t>
            </a:r>
            <a:r>
              <a:rPr lang="en-US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https</a:t>
            </a:r>
            <a:r>
              <a:rPr lang="ru-RU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:</a:t>
            </a:r>
            <a:r>
              <a:rPr lang="en-US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//zakupki.gov.ru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                                Официальный сайт для размещения информации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о государственных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                             и муниципальных учреждениях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     </a:t>
            </a:r>
            <a:r>
              <a:rPr lang="en-US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https</a:t>
            </a:r>
            <a:r>
              <a:rPr lang="ru-RU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:</a:t>
            </a:r>
            <a:r>
              <a:rPr lang="en-US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//bus.gov.ru</a:t>
            </a:r>
            <a:endParaRPr lang="ru-RU" sz="1800" b="1" u="sng" dirty="0" smtClean="0">
              <a:solidFill>
                <a:srgbClr val="8C8EE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dirty="0" smtClean="0">
                <a:latin typeface="Calibri" panose="020F0502020204030204" pitchFamily="34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Единый портал бюджетной системы Российской Федерации</a:t>
            </a:r>
          </a:p>
          <a:p>
            <a:pPr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Электронный бюджет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 </a:t>
            </a:r>
            <a:r>
              <a:rPr lang="en-US" sz="1800" b="1" dirty="0" smtClean="0">
                <a:solidFill>
                  <a:srgbClr val="8C8EE0"/>
                </a:solidFill>
                <a:latin typeface="Calibri" panose="020F0502020204030204" pitchFamily="34" charset="0"/>
                <a:cs typeface="Times New Roman" pitchFamily="18" charset="0"/>
              </a:rPr>
              <a:t>http://budget.gov.ru</a:t>
            </a:r>
            <a:endParaRPr lang="ru-RU" sz="1800" b="1" dirty="0">
              <a:solidFill>
                <a:srgbClr val="8C8EE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46230" y="188640"/>
            <a:ext cx="6768752" cy="864096"/>
          </a:xfrm>
          <a:prstGeom prst="roundRect">
            <a:avLst/>
          </a:prstGeom>
          <a:solidFill>
            <a:srgbClr val="FEFBD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ОТКРЫТЫЕ     МУНИЦИПАЛЬНЫЕ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ИНФОРМАЦИОННЫЕ    РЕСУРСЫ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developer73.ru/pics/d5b070a1d1a7337180eb96b7d02a2f8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837476"/>
            <a:ext cx="2429108" cy="17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guadagnareconunblog.com/wp-content/uploads/dominio-hosting-economic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41846"/>
            <a:ext cx="2640261" cy="168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849" y="404664"/>
            <a:ext cx="735922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9849" y="4869160"/>
            <a:ext cx="7359223" cy="1631216"/>
          </a:xfrm>
          <a:prstGeom prst="rect">
            <a:avLst/>
          </a:prstGeom>
          <a:solidFill>
            <a:srgbClr val="FFFFCC">
              <a:alpha val="70980"/>
            </a:srgb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ru-RU" sz="3200" dirty="0" smtClean="0">
              <a:solidFill>
                <a:prstClr val="black"/>
              </a:solidFill>
              <a:latin typeface="Calibri"/>
            </a:endParaRPr>
          </a:p>
          <a:p>
            <a:r>
              <a:rPr lang="ru-RU" sz="3200" dirty="0" smtClean="0">
                <a:solidFill>
                  <a:prstClr val="black"/>
                </a:solidFill>
                <a:latin typeface="Calibri"/>
              </a:rPr>
              <a:t>    </a:t>
            </a:r>
            <a:r>
              <a:rPr lang="ru-RU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 ВНИМАНИЕ!</a:t>
            </a:r>
          </a:p>
          <a:p>
            <a:endParaRPr lang="ru-RU" sz="3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488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thumbs.dreamstime.com/b/learning-owl-books-cartoon-glasses-hand-drawn-illustration-sitting-top-727444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1818"/>
            <a:ext cx="1340598" cy="112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188640"/>
            <a:ext cx="6408712" cy="578882"/>
          </a:xfrm>
          <a:prstGeom prst="roundRect">
            <a:avLst/>
          </a:prstGeom>
          <a:solidFill>
            <a:srgbClr val="FFFFCC"/>
          </a:solidFill>
          <a:ln w="19050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Определения используемых терминов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37910" y="1196752"/>
            <a:ext cx="5294002" cy="7773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Поступающие в бюджет денежные средства, за исключением средств, являющихся источниками финансирования дефицита бюджета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37910" y="3088402"/>
            <a:ext cx="5305050" cy="504056"/>
          </a:xfrm>
          <a:prstGeom prst="rect">
            <a:avLst/>
          </a:prstGeom>
          <a:solidFill>
            <a:srgbClr val="EAFAF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ревышение расходов бюджета над его доходами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60006" y="3832842"/>
            <a:ext cx="5282954" cy="471052"/>
          </a:xfrm>
          <a:prstGeom prst="rect">
            <a:avLst/>
          </a:prstGeom>
          <a:solidFill>
            <a:srgbClr val="EAFAF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Превышение доходов бюджета над его расходами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37910" y="4437112"/>
            <a:ext cx="5294002" cy="825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37910" y="5445224"/>
            <a:ext cx="5282562" cy="1279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37910" y="2132856"/>
            <a:ext cx="5305050" cy="7920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1356098" y="2210959"/>
            <a:ext cx="1979036" cy="683264"/>
          </a:xfrm>
          <a:prstGeom prst="homePlate">
            <a:avLst/>
          </a:prstGeom>
          <a:solidFill>
            <a:srgbClr val="FEFBDA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Расходы бюджета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1367566" y="3096624"/>
            <a:ext cx="2033712" cy="537181"/>
          </a:xfrm>
          <a:prstGeom prst="homePlate">
            <a:avLst/>
          </a:prstGeom>
          <a:solidFill>
            <a:srgbClr val="FEFBDA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Дефицит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1367566" y="3832842"/>
            <a:ext cx="1967567" cy="537181"/>
          </a:xfrm>
          <a:prstGeom prst="homePlate">
            <a:avLst/>
          </a:prstGeom>
          <a:solidFill>
            <a:srgbClr val="FEFBDA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Профицит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>
            <a:off x="1367565" y="4581128"/>
            <a:ext cx="1967568" cy="681197"/>
          </a:xfrm>
          <a:prstGeom prst="homePlate">
            <a:avLst/>
          </a:prstGeom>
          <a:solidFill>
            <a:srgbClr val="FEFBDA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Межбюджетные трансферты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1367565" y="5733256"/>
            <a:ext cx="1967568" cy="792088"/>
          </a:xfrm>
          <a:prstGeom prst="homePlate">
            <a:avLst/>
          </a:prstGeom>
          <a:solidFill>
            <a:srgbClr val="FEFBDA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Муниципальная программа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1356098" y="1214659"/>
            <a:ext cx="1979035" cy="777397"/>
          </a:xfrm>
          <a:prstGeom prst="homePlate">
            <a:avLst/>
          </a:prstGeom>
          <a:solidFill>
            <a:srgbClr val="FEFBDA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Доходы бюджета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95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250693" y="5132197"/>
            <a:ext cx="4473435" cy="12012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99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Сбалансированный бюджет 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бюджет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 котором расходы 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равны 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доходам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859842" y="1772816"/>
            <a:ext cx="3062574" cy="2664296"/>
          </a:xfrm>
          <a:prstGeom prst="round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99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Дефицит бюджета </a:t>
            </a:r>
            <a:r>
              <a:rPr lang="ru-RU" b="1" i="1" dirty="0" smtClean="0">
                <a:solidFill>
                  <a:srgbClr val="99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превышение расходов бюджета над его доходами (необходимы источники покрытия 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дефицита, можно, например, 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использовать остатки средств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на начало года или привлечь  кредиты) </a:t>
            </a:r>
          </a:p>
          <a:p>
            <a:pPr algn="ctr">
              <a:defRPr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49463" y="1932040"/>
            <a:ext cx="2736304" cy="2474378"/>
          </a:xfrm>
          <a:prstGeom prst="round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99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Профицит бюджета </a:t>
            </a:r>
            <a:r>
              <a:rPr lang="ru-RU" b="1" i="1" dirty="0" smtClean="0">
                <a:solidFill>
                  <a:srgbClr val="99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превышение доходов над его расходами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(можно накапливать резервы, 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погашать имеющиеся долги, 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увеличивать расходы)</a:t>
            </a:r>
          </a:p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Текст 4"/>
          <p:cNvSpPr txBox="1">
            <a:spLocks/>
          </p:cNvSpPr>
          <p:nvPr/>
        </p:nvSpPr>
        <p:spPr>
          <a:xfrm>
            <a:off x="1364013" y="332656"/>
            <a:ext cx="7388800" cy="1080120"/>
          </a:xfrm>
          <a:prstGeom prst="rect">
            <a:avLst/>
          </a:prstGeom>
          <a:solidFill>
            <a:srgbClr val="FFFFCC">
              <a:alpha val="51000"/>
            </a:srgb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Times New Roman" pitchFamily="18" charset="0"/>
              </a:rPr>
              <a:t>Сбалансированность бюджета по доходам и расходам - основополагающее требование, предъявляемое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Times New Roman" pitchFamily="18" charset="0"/>
              </a:rPr>
              <a:t> к органам,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Times New Roman" pitchFamily="18" charset="0"/>
              </a:rPr>
              <a:t> составляющим и утверждающим бюджет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42" y="2132856"/>
            <a:ext cx="2094306" cy="23042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19" y="4725144"/>
            <a:ext cx="3017353" cy="187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87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760358" y="548680"/>
            <a:ext cx="4993506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lnSpc>
                <a:spcPts val="1458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Бюджетное по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слание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Президента Российской</a:t>
            </a:r>
            <a:r>
              <a:rPr spc="-11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pc="-1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458"/>
              </a:lnSpc>
            </a:pPr>
            <a:r>
              <a:rPr lang="ru-RU" spc="-11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pc="-1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 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Федерации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Федеральному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собранию 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Calibri"/>
              <a:cs typeface="Times New Roman" panose="02020603050405020304" pitchFamily="18" charset="0"/>
            </a:endParaRPr>
          </a:p>
          <a:p>
            <a:pPr>
              <a:lnSpc>
                <a:spcPts val="1458"/>
              </a:lnSpc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    Р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оссийской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Федерации</a:t>
            </a:r>
            <a:endParaRPr dirty="0">
              <a:solidFill>
                <a:schemeClr val="tx2">
                  <a:lumMod val="75000"/>
                </a:schemeClr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5" name="object 8"/>
          <p:cNvSpPr txBox="1"/>
          <p:nvPr/>
        </p:nvSpPr>
        <p:spPr>
          <a:xfrm>
            <a:off x="3724010" y="1484784"/>
            <a:ext cx="5279602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0" indent="-171450">
              <a:lnSpc>
                <a:spcPts val="1458"/>
              </a:lnSpc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192E40"/>
                </a:solidFill>
                <a:latin typeface="Calibri"/>
                <a:cs typeface="Times New Roman" panose="02020603050405020304" pitchFamily="18" charset="0"/>
              </a:rPr>
              <a:t> 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Указы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Президента Российской</a:t>
            </a:r>
            <a:r>
              <a:rPr spc="-11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Федерации от 7 мая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2012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г.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№ 597 «О мероприятиях по реализации государственной социальной политики»,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от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7 мая 2018</a:t>
            </a:r>
            <a:r>
              <a:rPr spc="-11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г. №</a:t>
            </a:r>
            <a:r>
              <a:rPr spc="15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204</a:t>
            </a:r>
            <a:r>
              <a:rPr spc="-13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«О</a:t>
            </a:r>
            <a:r>
              <a:rPr spc="18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национальных целях</a:t>
            </a:r>
            <a:r>
              <a:rPr spc="18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стратегических</a:t>
            </a:r>
            <a:r>
              <a:rPr spc="-19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задачах</a:t>
            </a:r>
            <a:r>
              <a:rPr spc="30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развития</a:t>
            </a:r>
            <a:r>
              <a:rPr spc="11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Российской</a:t>
            </a:r>
            <a:r>
              <a:rPr spc="-11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Федерации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на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период до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20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24</a:t>
            </a:r>
            <a:r>
              <a:rPr spc="-13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года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»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и от 21 июля 2020 года № 474 «О национальных целях развития Российской Федерации на период до 2030 года» </a:t>
            </a:r>
            <a:endParaRPr dirty="0">
              <a:solidFill>
                <a:schemeClr val="tx2">
                  <a:lumMod val="75000"/>
                </a:schemeClr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3789215" y="4365104"/>
            <a:ext cx="4935341" cy="78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0" indent="-171450">
              <a:lnSpc>
                <a:spcPts val="1461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IOAGID+Verdana"/>
                <a:cs typeface="IOAGID+Verdana"/>
              </a:rPr>
              <a:t>  О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сновные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направления</a:t>
            </a:r>
            <a:r>
              <a:rPr spc="10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бюджетной 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налоговой</a:t>
            </a:r>
            <a:r>
              <a:rPr spc="-24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политики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Воскресенском муниципальном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округе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на 202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3</a:t>
            </a:r>
            <a:r>
              <a:rPr spc="-13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год и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на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плановый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период</a:t>
            </a:r>
            <a:r>
              <a:rPr spc="-16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4</a:t>
            </a:r>
            <a:r>
              <a:rPr spc="-14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и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5</a:t>
            </a:r>
            <a:r>
              <a:rPr spc="-25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годов</a:t>
            </a:r>
            <a:endParaRPr dirty="0">
              <a:solidFill>
                <a:schemeClr val="tx2">
                  <a:lumMod val="75000"/>
                </a:schemeClr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7" name="object 10"/>
          <p:cNvSpPr txBox="1"/>
          <p:nvPr/>
        </p:nvSpPr>
        <p:spPr>
          <a:xfrm>
            <a:off x="3745589" y="3421003"/>
            <a:ext cx="5023044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0" indent="-171450">
              <a:lnSpc>
                <a:spcPts val="1458"/>
              </a:lnSpc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192E40"/>
                </a:solidFill>
                <a:latin typeface="Calibri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П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рогноз</a:t>
            </a:r>
            <a:r>
              <a:rPr spc="-19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социально-экономического</a:t>
            </a:r>
            <a:r>
              <a:rPr spc="-25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развития</a:t>
            </a:r>
            <a:r>
              <a:rPr spc="11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pc="1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458"/>
              </a:lnSpc>
            </a:pPr>
            <a:r>
              <a:rPr lang="ru-RU" spc="11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spc="1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  Воскресенского муниципального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округа на 202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3</a:t>
            </a:r>
          </a:p>
          <a:p>
            <a:pPr>
              <a:lnSpc>
                <a:spcPts val="1458"/>
              </a:lnSpc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 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год и на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плановый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период 202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4</a:t>
            </a:r>
            <a:r>
              <a:rPr spc="-26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и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5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годов</a:t>
            </a:r>
            <a:endParaRPr dirty="0">
              <a:solidFill>
                <a:schemeClr val="tx2">
                  <a:lumMod val="75000"/>
                </a:schemeClr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3768310" y="5379778"/>
            <a:ext cx="5132122" cy="397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0" indent="-171450">
              <a:lnSpc>
                <a:spcPts val="1458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Муниципальные программы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Воскресенского муниципального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округа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(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20 программ)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1600" y="-10705"/>
            <a:ext cx="2593712" cy="68634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3600" dirty="0" smtClean="0">
              <a:latin typeface="Calibri" panose="020F0502020204030204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На чем основано составление проекта бюджета муниципального округа</a:t>
            </a:r>
          </a:p>
          <a:p>
            <a:endParaRPr lang="ru-RU" sz="3600" dirty="0">
              <a:latin typeface="Calibri" panose="020F0502020204030204" pitchFamily="34" charset="0"/>
            </a:endParaRPr>
          </a:p>
          <a:p>
            <a:endParaRPr lang="ru-RU" sz="3600" dirty="0" smtClean="0">
              <a:latin typeface="Calibri" panose="020F0502020204030204" pitchFamily="34" charset="0"/>
            </a:endParaRPr>
          </a:p>
          <a:p>
            <a:endParaRPr lang="ru-RU" sz="3600" dirty="0">
              <a:latin typeface="Calibri" panose="020F0502020204030204" pitchFamily="34" charset="0"/>
            </a:endParaRPr>
          </a:p>
          <a:p>
            <a:endParaRPr lang="ru-RU" sz="3600" dirty="0" smtClean="0">
              <a:latin typeface="Calibri" panose="020F0502020204030204" pitchFamily="34" charset="0"/>
            </a:endParaRPr>
          </a:p>
          <a:p>
            <a:endParaRPr lang="ru-RU" sz="3600" dirty="0">
              <a:latin typeface="Calibri" panose="020F0502020204030204" pitchFamily="34" charset="0"/>
            </a:endParaRPr>
          </a:p>
        </p:txBody>
      </p:sp>
      <p:sp>
        <p:nvSpPr>
          <p:cNvPr id="10" name="object 6"/>
          <p:cNvSpPr txBox="1"/>
          <p:nvPr/>
        </p:nvSpPr>
        <p:spPr>
          <a:xfrm>
            <a:off x="3789216" y="6048041"/>
            <a:ext cx="4815232" cy="397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0" indent="-171450">
              <a:lnSpc>
                <a:spcPts val="1458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IOAGID+Verdana"/>
              </a:rPr>
              <a:t>  О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ценка исполнения консолидированного бюджета за 2022 год</a:t>
            </a:r>
            <a:endParaRPr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s://files.books.ru/pic/386001-387000/386823/3868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30" y="4365104"/>
            <a:ext cx="1825451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24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одержимое 1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239348083"/>
              </p:ext>
            </p:extLst>
          </p:nvPr>
        </p:nvGraphicFramePr>
        <p:xfrm>
          <a:off x="5857875" y="1928813"/>
          <a:ext cx="3286125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59634" y="324000"/>
            <a:ext cx="7560838" cy="578882"/>
          </a:xfrm>
          <a:prstGeom prst="roundRect">
            <a:avLst/>
          </a:prstGeom>
          <a:solidFill>
            <a:srgbClr val="FEFBDA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Как происходит составление проекта бюджета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object 4"/>
          <p:cNvGrpSpPr/>
          <p:nvPr/>
        </p:nvGrpSpPr>
        <p:grpSpPr>
          <a:xfrm>
            <a:off x="2501716" y="902882"/>
            <a:ext cx="6452251" cy="1218551"/>
            <a:chOff x="2898647" y="870203"/>
            <a:chExt cx="5628131" cy="1444751"/>
          </a:xfrm>
        </p:grpSpPr>
        <p:pic>
          <p:nvPicPr>
            <p:cNvPr id="8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8647" y="870203"/>
              <a:ext cx="5628131" cy="1444751"/>
            </a:xfrm>
            <a:prstGeom prst="rect">
              <a:avLst/>
            </a:prstGeom>
          </p:spPr>
        </p:pic>
        <p:sp>
          <p:nvSpPr>
            <p:cNvPr id="9" name="object 6"/>
            <p:cNvSpPr/>
            <p:nvPr/>
          </p:nvSpPr>
          <p:spPr>
            <a:xfrm>
              <a:off x="3142488" y="1072895"/>
              <a:ext cx="5140960" cy="1039494"/>
            </a:xfrm>
            <a:custGeom>
              <a:avLst/>
              <a:gdLst/>
              <a:ahLst/>
              <a:cxnLst/>
              <a:rect l="l" t="t" r="r" b="b"/>
              <a:pathLst>
                <a:path w="5140959" h="1039494">
                  <a:moveTo>
                    <a:pt x="4620768" y="0"/>
                  </a:moveTo>
                  <a:lnTo>
                    <a:pt x="519684" y="0"/>
                  </a:lnTo>
                  <a:lnTo>
                    <a:pt x="472383" y="2123"/>
                  </a:lnTo>
                  <a:lnTo>
                    <a:pt x="426271" y="8372"/>
                  </a:lnTo>
                  <a:lnTo>
                    <a:pt x="381533" y="18563"/>
                  </a:lnTo>
                  <a:lnTo>
                    <a:pt x="338351" y="32512"/>
                  </a:lnTo>
                  <a:lnTo>
                    <a:pt x="296910" y="50035"/>
                  </a:lnTo>
                  <a:lnTo>
                    <a:pt x="257392" y="70950"/>
                  </a:lnTo>
                  <a:lnTo>
                    <a:pt x="219981" y="95073"/>
                  </a:lnTo>
                  <a:lnTo>
                    <a:pt x="184860" y="122221"/>
                  </a:lnTo>
                  <a:lnTo>
                    <a:pt x="152214" y="152209"/>
                  </a:lnTo>
                  <a:lnTo>
                    <a:pt x="122225" y="184855"/>
                  </a:lnTo>
                  <a:lnTo>
                    <a:pt x="95077" y="219975"/>
                  </a:lnTo>
                  <a:lnTo>
                    <a:pt x="70953" y="257386"/>
                  </a:lnTo>
                  <a:lnTo>
                    <a:pt x="50037" y="296904"/>
                  </a:lnTo>
                  <a:lnTo>
                    <a:pt x="32513" y="338346"/>
                  </a:lnTo>
                  <a:lnTo>
                    <a:pt x="18564" y="381529"/>
                  </a:lnTo>
                  <a:lnTo>
                    <a:pt x="8373" y="426268"/>
                  </a:lnTo>
                  <a:lnTo>
                    <a:pt x="2123" y="472381"/>
                  </a:lnTo>
                  <a:lnTo>
                    <a:pt x="0" y="519684"/>
                  </a:lnTo>
                  <a:lnTo>
                    <a:pt x="2123" y="566984"/>
                  </a:lnTo>
                  <a:lnTo>
                    <a:pt x="8373" y="613096"/>
                  </a:lnTo>
                  <a:lnTo>
                    <a:pt x="18564" y="657834"/>
                  </a:lnTo>
                  <a:lnTo>
                    <a:pt x="32513" y="701016"/>
                  </a:lnTo>
                  <a:lnTo>
                    <a:pt x="50037" y="742457"/>
                  </a:lnTo>
                  <a:lnTo>
                    <a:pt x="70953" y="781975"/>
                  </a:lnTo>
                  <a:lnTo>
                    <a:pt x="95077" y="819386"/>
                  </a:lnTo>
                  <a:lnTo>
                    <a:pt x="122225" y="854507"/>
                  </a:lnTo>
                  <a:lnTo>
                    <a:pt x="152214" y="887153"/>
                  </a:lnTo>
                  <a:lnTo>
                    <a:pt x="184860" y="917142"/>
                  </a:lnTo>
                  <a:lnTo>
                    <a:pt x="219981" y="944290"/>
                  </a:lnTo>
                  <a:lnTo>
                    <a:pt x="257392" y="968414"/>
                  </a:lnTo>
                  <a:lnTo>
                    <a:pt x="296910" y="989330"/>
                  </a:lnTo>
                  <a:lnTo>
                    <a:pt x="338351" y="1006854"/>
                  </a:lnTo>
                  <a:lnTo>
                    <a:pt x="381533" y="1020803"/>
                  </a:lnTo>
                  <a:lnTo>
                    <a:pt x="426271" y="1030994"/>
                  </a:lnTo>
                  <a:lnTo>
                    <a:pt x="472383" y="1037244"/>
                  </a:lnTo>
                  <a:lnTo>
                    <a:pt x="519684" y="1039368"/>
                  </a:lnTo>
                  <a:lnTo>
                    <a:pt x="4620768" y="1039368"/>
                  </a:lnTo>
                  <a:lnTo>
                    <a:pt x="4668068" y="1037244"/>
                  </a:lnTo>
                  <a:lnTo>
                    <a:pt x="4714180" y="1030994"/>
                  </a:lnTo>
                  <a:lnTo>
                    <a:pt x="4758918" y="1020803"/>
                  </a:lnTo>
                  <a:lnTo>
                    <a:pt x="4802100" y="1006854"/>
                  </a:lnTo>
                  <a:lnTo>
                    <a:pt x="4843541" y="989330"/>
                  </a:lnTo>
                  <a:lnTo>
                    <a:pt x="4883059" y="968414"/>
                  </a:lnTo>
                  <a:lnTo>
                    <a:pt x="4920470" y="944290"/>
                  </a:lnTo>
                  <a:lnTo>
                    <a:pt x="4955591" y="917142"/>
                  </a:lnTo>
                  <a:lnTo>
                    <a:pt x="4988237" y="887153"/>
                  </a:lnTo>
                  <a:lnTo>
                    <a:pt x="5018226" y="854507"/>
                  </a:lnTo>
                  <a:lnTo>
                    <a:pt x="5045374" y="819386"/>
                  </a:lnTo>
                  <a:lnTo>
                    <a:pt x="5069498" y="781975"/>
                  </a:lnTo>
                  <a:lnTo>
                    <a:pt x="5090414" y="742457"/>
                  </a:lnTo>
                  <a:lnTo>
                    <a:pt x="5107938" y="701016"/>
                  </a:lnTo>
                  <a:lnTo>
                    <a:pt x="5121887" y="657834"/>
                  </a:lnTo>
                  <a:lnTo>
                    <a:pt x="5132078" y="613096"/>
                  </a:lnTo>
                  <a:lnTo>
                    <a:pt x="5138328" y="566984"/>
                  </a:lnTo>
                  <a:lnTo>
                    <a:pt x="5140452" y="519684"/>
                  </a:lnTo>
                  <a:lnTo>
                    <a:pt x="5138328" y="472381"/>
                  </a:lnTo>
                  <a:lnTo>
                    <a:pt x="5132078" y="426268"/>
                  </a:lnTo>
                  <a:lnTo>
                    <a:pt x="5121887" y="381529"/>
                  </a:lnTo>
                  <a:lnTo>
                    <a:pt x="5107938" y="338346"/>
                  </a:lnTo>
                  <a:lnTo>
                    <a:pt x="5090414" y="296904"/>
                  </a:lnTo>
                  <a:lnTo>
                    <a:pt x="5069498" y="257386"/>
                  </a:lnTo>
                  <a:lnTo>
                    <a:pt x="5045374" y="219975"/>
                  </a:lnTo>
                  <a:lnTo>
                    <a:pt x="5018226" y="184855"/>
                  </a:lnTo>
                  <a:lnTo>
                    <a:pt x="4988237" y="152209"/>
                  </a:lnTo>
                  <a:lnTo>
                    <a:pt x="4955591" y="122221"/>
                  </a:lnTo>
                  <a:lnTo>
                    <a:pt x="4920470" y="95073"/>
                  </a:lnTo>
                  <a:lnTo>
                    <a:pt x="4883059" y="70950"/>
                  </a:lnTo>
                  <a:lnTo>
                    <a:pt x="4843541" y="50035"/>
                  </a:lnTo>
                  <a:lnTo>
                    <a:pt x="4802100" y="32512"/>
                  </a:lnTo>
                  <a:lnTo>
                    <a:pt x="4758918" y="18563"/>
                  </a:lnTo>
                  <a:lnTo>
                    <a:pt x="4714180" y="8372"/>
                  </a:lnTo>
                  <a:lnTo>
                    <a:pt x="4668068" y="2123"/>
                  </a:lnTo>
                  <a:lnTo>
                    <a:pt x="462076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0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8095" y="1165859"/>
              <a:ext cx="3596639" cy="86258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377007" y="1337082"/>
            <a:ext cx="1067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Июль  Август</a:t>
            </a:r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6" b="92562" l="9220" r="92908">
                        <a14:foregroundMark x1="25532" y1="77686" x2="25532" y2="7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216" y="1340882"/>
            <a:ext cx="592678" cy="50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74950" y="1216540"/>
            <a:ext cx="356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Разработка основных показателей прогноза социально-экономического развития муниципального округа на трехлетний период</a:t>
            </a:r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14" name="object 4"/>
          <p:cNvGrpSpPr/>
          <p:nvPr/>
        </p:nvGrpSpPr>
        <p:grpSpPr>
          <a:xfrm rot="10800000">
            <a:off x="151175" y="1772816"/>
            <a:ext cx="6132932" cy="1373772"/>
            <a:chOff x="2898647" y="870203"/>
            <a:chExt cx="5628131" cy="1444751"/>
          </a:xfrm>
        </p:grpSpPr>
        <p:pic>
          <p:nvPicPr>
            <p:cNvPr id="1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8647" y="870203"/>
              <a:ext cx="5628131" cy="1444751"/>
            </a:xfrm>
            <a:prstGeom prst="rect">
              <a:avLst/>
            </a:prstGeom>
          </p:spPr>
        </p:pic>
        <p:sp>
          <p:nvSpPr>
            <p:cNvPr id="16" name="object 6"/>
            <p:cNvSpPr/>
            <p:nvPr/>
          </p:nvSpPr>
          <p:spPr>
            <a:xfrm>
              <a:off x="3142488" y="1072895"/>
              <a:ext cx="5140960" cy="1039494"/>
            </a:xfrm>
            <a:custGeom>
              <a:avLst/>
              <a:gdLst/>
              <a:ahLst/>
              <a:cxnLst/>
              <a:rect l="l" t="t" r="r" b="b"/>
              <a:pathLst>
                <a:path w="5140959" h="1039494">
                  <a:moveTo>
                    <a:pt x="4620768" y="0"/>
                  </a:moveTo>
                  <a:lnTo>
                    <a:pt x="519684" y="0"/>
                  </a:lnTo>
                  <a:lnTo>
                    <a:pt x="472383" y="2123"/>
                  </a:lnTo>
                  <a:lnTo>
                    <a:pt x="426271" y="8372"/>
                  </a:lnTo>
                  <a:lnTo>
                    <a:pt x="381533" y="18563"/>
                  </a:lnTo>
                  <a:lnTo>
                    <a:pt x="338351" y="32512"/>
                  </a:lnTo>
                  <a:lnTo>
                    <a:pt x="296910" y="50035"/>
                  </a:lnTo>
                  <a:lnTo>
                    <a:pt x="257392" y="70950"/>
                  </a:lnTo>
                  <a:lnTo>
                    <a:pt x="219981" y="95073"/>
                  </a:lnTo>
                  <a:lnTo>
                    <a:pt x="184860" y="122221"/>
                  </a:lnTo>
                  <a:lnTo>
                    <a:pt x="152214" y="152209"/>
                  </a:lnTo>
                  <a:lnTo>
                    <a:pt x="122225" y="184855"/>
                  </a:lnTo>
                  <a:lnTo>
                    <a:pt x="95077" y="219975"/>
                  </a:lnTo>
                  <a:lnTo>
                    <a:pt x="70953" y="257386"/>
                  </a:lnTo>
                  <a:lnTo>
                    <a:pt x="50037" y="296904"/>
                  </a:lnTo>
                  <a:lnTo>
                    <a:pt x="32513" y="338346"/>
                  </a:lnTo>
                  <a:lnTo>
                    <a:pt x="18564" y="381529"/>
                  </a:lnTo>
                  <a:lnTo>
                    <a:pt x="8373" y="426268"/>
                  </a:lnTo>
                  <a:lnTo>
                    <a:pt x="2123" y="472381"/>
                  </a:lnTo>
                  <a:lnTo>
                    <a:pt x="0" y="519684"/>
                  </a:lnTo>
                  <a:lnTo>
                    <a:pt x="2123" y="566984"/>
                  </a:lnTo>
                  <a:lnTo>
                    <a:pt x="8373" y="613096"/>
                  </a:lnTo>
                  <a:lnTo>
                    <a:pt x="18564" y="657834"/>
                  </a:lnTo>
                  <a:lnTo>
                    <a:pt x="32513" y="701016"/>
                  </a:lnTo>
                  <a:lnTo>
                    <a:pt x="50037" y="742457"/>
                  </a:lnTo>
                  <a:lnTo>
                    <a:pt x="70953" y="781975"/>
                  </a:lnTo>
                  <a:lnTo>
                    <a:pt x="95077" y="819386"/>
                  </a:lnTo>
                  <a:lnTo>
                    <a:pt x="122225" y="854507"/>
                  </a:lnTo>
                  <a:lnTo>
                    <a:pt x="152214" y="887153"/>
                  </a:lnTo>
                  <a:lnTo>
                    <a:pt x="184860" y="917142"/>
                  </a:lnTo>
                  <a:lnTo>
                    <a:pt x="219981" y="944290"/>
                  </a:lnTo>
                  <a:lnTo>
                    <a:pt x="257392" y="968414"/>
                  </a:lnTo>
                  <a:lnTo>
                    <a:pt x="296910" y="989330"/>
                  </a:lnTo>
                  <a:lnTo>
                    <a:pt x="338351" y="1006854"/>
                  </a:lnTo>
                  <a:lnTo>
                    <a:pt x="381533" y="1020803"/>
                  </a:lnTo>
                  <a:lnTo>
                    <a:pt x="426271" y="1030994"/>
                  </a:lnTo>
                  <a:lnTo>
                    <a:pt x="472383" y="1037244"/>
                  </a:lnTo>
                  <a:lnTo>
                    <a:pt x="519684" y="1039368"/>
                  </a:lnTo>
                  <a:lnTo>
                    <a:pt x="4620768" y="1039368"/>
                  </a:lnTo>
                  <a:lnTo>
                    <a:pt x="4668068" y="1037244"/>
                  </a:lnTo>
                  <a:lnTo>
                    <a:pt x="4714180" y="1030994"/>
                  </a:lnTo>
                  <a:lnTo>
                    <a:pt x="4758918" y="1020803"/>
                  </a:lnTo>
                  <a:lnTo>
                    <a:pt x="4802100" y="1006854"/>
                  </a:lnTo>
                  <a:lnTo>
                    <a:pt x="4843541" y="989330"/>
                  </a:lnTo>
                  <a:lnTo>
                    <a:pt x="4883059" y="968414"/>
                  </a:lnTo>
                  <a:lnTo>
                    <a:pt x="4920470" y="944290"/>
                  </a:lnTo>
                  <a:lnTo>
                    <a:pt x="4955591" y="917142"/>
                  </a:lnTo>
                  <a:lnTo>
                    <a:pt x="4988237" y="887153"/>
                  </a:lnTo>
                  <a:lnTo>
                    <a:pt x="5018226" y="854507"/>
                  </a:lnTo>
                  <a:lnTo>
                    <a:pt x="5045374" y="819386"/>
                  </a:lnTo>
                  <a:lnTo>
                    <a:pt x="5069498" y="781975"/>
                  </a:lnTo>
                  <a:lnTo>
                    <a:pt x="5090414" y="742457"/>
                  </a:lnTo>
                  <a:lnTo>
                    <a:pt x="5107938" y="701016"/>
                  </a:lnTo>
                  <a:lnTo>
                    <a:pt x="5121887" y="657834"/>
                  </a:lnTo>
                  <a:lnTo>
                    <a:pt x="5132078" y="613096"/>
                  </a:lnTo>
                  <a:lnTo>
                    <a:pt x="5138328" y="566984"/>
                  </a:lnTo>
                  <a:lnTo>
                    <a:pt x="5140452" y="519684"/>
                  </a:lnTo>
                  <a:lnTo>
                    <a:pt x="5138328" y="472381"/>
                  </a:lnTo>
                  <a:lnTo>
                    <a:pt x="5132078" y="426268"/>
                  </a:lnTo>
                  <a:lnTo>
                    <a:pt x="5121887" y="381529"/>
                  </a:lnTo>
                  <a:lnTo>
                    <a:pt x="5107938" y="338346"/>
                  </a:lnTo>
                  <a:lnTo>
                    <a:pt x="5090414" y="296904"/>
                  </a:lnTo>
                  <a:lnTo>
                    <a:pt x="5069498" y="257386"/>
                  </a:lnTo>
                  <a:lnTo>
                    <a:pt x="5045374" y="219975"/>
                  </a:lnTo>
                  <a:lnTo>
                    <a:pt x="5018226" y="184855"/>
                  </a:lnTo>
                  <a:lnTo>
                    <a:pt x="4988237" y="152209"/>
                  </a:lnTo>
                  <a:lnTo>
                    <a:pt x="4955591" y="122221"/>
                  </a:lnTo>
                  <a:lnTo>
                    <a:pt x="4920470" y="95073"/>
                  </a:lnTo>
                  <a:lnTo>
                    <a:pt x="4883059" y="70950"/>
                  </a:lnTo>
                  <a:lnTo>
                    <a:pt x="4843541" y="50035"/>
                  </a:lnTo>
                  <a:lnTo>
                    <a:pt x="4802100" y="32512"/>
                  </a:lnTo>
                  <a:lnTo>
                    <a:pt x="4758918" y="18563"/>
                  </a:lnTo>
                  <a:lnTo>
                    <a:pt x="4714180" y="8372"/>
                  </a:lnTo>
                  <a:lnTo>
                    <a:pt x="4668068" y="2123"/>
                  </a:lnTo>
                  <a:lnTo>
                    <a:pt x="4620768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8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8095" y="1165859"/>
              <a:ext cx="3596639" cy="862583"/>
            </a:xfrm>
            <a:prstGeom prst="rect">
              <a:avLst/>
            </a:prstGeom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6" b="92562" l="9220" r="92908">
                        <a14:foregroundMark x1="25532" y1="77686" x2="25532" y2="7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313" y="2234131"/>
            <a:ext cx="592678" cy="50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754030" y="2239256"/>
            <a:ext cx="117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Сентябрь  Октябрь</a:t>
            </a:r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1298" y="2121433"/>
            <a:ext cx="397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Определение основных </a:t>
            </a: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направлений 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бюджетной </a:t>
            </a:r>
            <a:endParaRPr lang="ru-RU" sz="1200" b="1" dirty="0" smtClean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и </a:t>
            </a: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налоговой 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политики </a:t>
            </a: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на 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трехлетний </a:t>
            </a: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период.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Определение основных параметров бюджета</a:t>
            </a:r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25" name="object 4"/>
          <p:cNvGrpSpPr/>
          <p:nvPr/>
        </p:nvGrpSpPr>
        <p:grpSpPr>
          <a:xfrm>
            <a:off x="2338839" y="2742741"/>
            <a:ext cx="6773988" cy="1406339"/>
            <a:chOff x="2898647" y="870203"/>
            <a:chExt cx="5628131" cy="1444751"/>
          </a:xfrm>
        </p:grpSpPr>
        <p:pic>
          <p:nvPicPr>
            <p:cNvPr id="26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8647" y="870203"/>
              <a:ext cx="5628131" cy="1444751"/>
            </a:xfrm>
            <a:prstGeom prst="rect">
              <a:avLst/>
            </a:prstGeom>
          </p:spPr>
        </p:pic>
        <p:sp>
          <p:nvSpPr>
            <p:cNvPr id="27" name="object 6"/>
            <p:cNvSpPr/>
            <p:nvPr/>
          </p:nvSpPr>
          <p:spPr>
            <a:xfrm>
              <a:off x="3142488" y="1072895"/>
              <a:ext cx="5140960" cy="1039494"/>
            </a:xfrm>
            <a:custGeom>
              <a:avLst/>
              <a:gdLst/>
              <a:ahLst/>
              <a:cxnLst/>
              <a:rect l="l" t="t" r="r" b="b"/>
              <a:pathLst>
                <a:path w="5140959" h="1039494">
                  <a:moveTo>
                    <a:pt x="4620768" y="0"/>
                  </a:moveTo>
                  <a:lnTo>
                    <a:pt x="519684" y="0"/>
                  </a:lnTo>
                  <a:lnTo>
                    <a:pt x="472383" y="2123"/>
                  </a:lnTo>
                  <a:lnTo>
                    <a:pt x="426271" y="8372"/>
                  </a:lnTo>
                  <a:lnTo>
                    <a:pt x="381533" y="18563"/>
                  </a:lnTo>
                  <a:lnTo>
                    <a:pt x="338351" y="32512"/>
                  </a:lnTo>
                  <a:lnTo>
                    <a:pt x="296910" y="50035"/>
                  </a:lnTo>
                  <a:lnTo>
                    <a:pt x="257392" y="70950"/>
                  </a:lnTo>
                  <a:lnTo>
                    <a:pt x="219981" y="95073"/>
                  </a:lnTo>
                  <a:lnTo>
                    <a:pt x="184860" y="122221"/>
                  </a:lnTo>
                  <a:lnTo>
                    <a:pt x="152214" y="152209"/>
                  </a:lnTo>
                  <a:lnTo>
                    <a:pt x="122225" y="184855"/>
                  </a:lnTo>
                  <a:lnTo>
                    <a:pt x="95077" y="219975"/>
                  </a:lnTo>
                  <a:lnTo>
                    <a:pt x="70953" y="257386"/>
                  </a:lnTo>
                  <a:lnTo>
                    <a:pt x="50037" y="296904"/>
                  </a:lnTo>
                  <a:lnTo>
                    <a:pt x="32513" y="338346"/>
                  </a:lnTo>
                  <a:lnTo>
                    <a:pt x="18564" y="381529"/>
                  </a:lnTo>
                  <a:lnTo>
                    <a:pt x="8373" y="426268"/>
                  </a:lnTo>
                  <a:lnTo>
                    <a:pt x="2123" y="472381"/>
                  </a:lnTo>
                  <a:lnTo>
                    <a:pt x="0" y="519684"/>
                  </a:lnTo>
                  <a:lnTo>
                    <a:pt x="2123" y="566984"/>
                  </a:lnTo>
                  <a:lnTo>
                    <a:pt x="8373" y="613096"/>
                  </a:lnTo>
                  <a:lnTo>
                    <a:pt x="18564" y="657834"/>
                  </a:lnTo>
                  <a:lnTo>
                    <a:pt x="32513" y="701016"/>
                  </a:lnTo>
                  <a:lnTo>
                    <a:pt x="50037" y="742457"/>
                  </a:lnTo>
                  <a:lnTo>
                    <a:pt x="70953" y="781975"/>
                  </a:lnTo>
                  <a:lnTo>
                    <a:pt x="95077" y="819386"/>
                  </a:lnTo>
                  <a:lnTo>
                    <a:pt x="122225" y="854507"/>
                  </a:lnTo>
                  <a:lnTo>
                    <a:pt x="152214" y="887153"/>
                  </a:lnTo>
                  <a:lnTo>
                    <a:pt x="184860" y="917142"/>
                  </a:lnTo>
                  <a:lnTo>
                    <a:pt x="219981" y="944290"/>
                  </a:lnTo>
                  <a:lnTo>
                    <a:pt x="257392" y="968414"/>
                  </a:lnTo>
                  <a:lnTo>
                    <a:pt x="296910" y="989330"/>
                  </a:lnTo>
                  <a:lnTo>
                    <a:pt x="338351" y="1006854"/>
                  </a:lnTo>
                  <a:lnTo>
                    <a:pt x="381533" y="1020803"/>
                  </a:lnTo>
                  <a:lnTo>
                    <a:pt x="426271" y="1030994"/>
                  </a:lnTo>
                  <a:lnTo>
                    <a:pt x="472383" y="1037244"/>
                  </a:lnTo>
                  <a:lnTo>
                    <a:pt x="519684" y="1039368"/>
                  </a:lnTo>
                  <a:lnTo>
                    <a:pt x="4620768" y="1039368"/>
                  </a:lnTo>
                  <a:lnTo>
                    <a:pt x="4668068" y="1037244"/>
                  </a:lnTo>
                  <a:lnTo>
                    <a:pt x="4714180" y="1030994"/>
                  </a:lnTo>
                  <a:lnTo>
                    <a:pt x="4758918" y="1020803"/>
                  </a:lnTo>
                  <a:lnTo>
                    <a:pt x="4802100" y="1006854"/>
                  </a:lnTo>
                  <a:lnTo>
                    <a:pt x="4843541" y="989330"/>
                  </a:lnTo>
                  <a:lnTo>
                    <a:pt x="4883059" y="968414"/>
                  </a:lnTo>
                  <a:lnTo>
                    <a:pt x="4920470" y="944290"/>
                  </a:lnTo>
                  <a:lnTo>
                    <a:pt x="4955591" y="917142"/>
                  </a:lnTo>
                  <a:lnTo>
                    <a:pt x="4988237" y="887153"/>
                  </a:lnTo>
                  <a:lnTo>
                    <a:pt x="5018226" y="854507"/>
                  </a:lnTo>
                  <a:lnTo>
                    <a:pt x="5045374" y="819386"/>
                  </a:lnTo>
                  <a:lnTo>
                    <a:pt x="5069498" y="781975"/>
                  </a:lnTo>
                  <a:lnTo>
                    <a:pt x="5090414" y="742457"/>
                  </a:lnTo>
                  <a:lnTo>
                    <a:pt x="5107938" y="701016"/>
                  </a:lnTo>
                  <a:lnTo>
                    <a:pt x="5121887" y="657834"/>
                  </a:lnTo>
                  <a:lnTo>
                    <a:pt x="5132078" y="613096"/>
                  </a:lnTo>
                  <a:lnTo>
                    <a:pt x="5138328" y="566984"/>
                  </a:lnTo>
                  <a:lnTo>
                    <a:pt x="5140452" y="519684"/>
                  </a:lnTo>
                  <a:lnTo>
                    <a:pt x="5138328" y="472381"/>
                  </a:lnTo>
                  <a:lnTo>
                    <a:pt x="5132078" y="426268"/>
                  </a:lnTo>
                  <a:lnTo>
                    <a:pt x="5121887" y="381529"/>
                  </a:lnTo>
                  <a:lnTo>
                    <a:pt x="5107938" y="338346"/>
                  </a:lnTo>
                  <a:lnTo>
                    <a:pt x="5090414" y="296904"/>
                  </a:lnTo>
                  <a:lnTo>
                    <a:pt x="5069498" y="257386"/>
                  </a:lnTo>
                  <a:lnTo>
                    <a:pt x="5045374" y="219975"/>
                  </a:lnTo>
                  <a:lnTo>
                    <a:pt x="5018226" y="184855"/>
                  </a:lnTo>
                  <a:lnTo>
                    <a:pt x="4988237" y="152209"/>
                  </a:lnTo>
                  <a:lnTo>
                    <a:pt x="4955591" y="122221"/>
                  </a:lnTo>
                  <a:lnTo>
                    <a:pt x="4920470" y="95073"/>
                  </a:lnTo>
                  <a:lnTo>
                    <a:pt x="4883059" y="70950"/>
                  </a:lnTo>
                  <a:lnTo>
                    <a:pt x="4843541" y="50035"/>
                  </a:lnTo>
                  <a:lnTo>
                    <a:pt x="4802100" y="32512"/>
                  </a:lnTo>
                  <a:lnTo>
                    <a:pt x="4758918" y="18563"/>
                  </a:lnTo>
                  <a:lnTo>
                    <a:pt x="4714180" y="8372"/>
                  </a:lnTo>
                  <a:lnTo>
                    <a:pt x="4668068" y="2123"/>
                  </a:lnTo>
                  <a:lnTo>
                    <a:pt x="4620768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28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46664" y="1165859"/>
              <a:ext cx="3528069" cy="862583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3329484" y="3196195"/>
            <a:ext cx="1162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Сентябрь  Октябрь</a:t>
            </a:r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6" b="92562" l="9220" r="92908">
                        <a14:foregroundMark x1="25532" y1="77686" x2="25532" y2="7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044" y="3162797"/>
            <a:ext cx="592678" cy="50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4501076" y="3162797"/>
            <a:ext cx="4172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Работа </a:t>
            </a: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с субъектами бюджетного планирования 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по подготовке </a:t>
            </a: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обоснований 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бюджетных </a:t>
            </a: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ассигнований 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и бюджетных </a:t>
            </a: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заявок. Формирование проекта бюджета</a:t>
            </a:r>
            <a:endParaRPr lang="ru-RU" sz="1200" b="1" dirty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32" name="object 4"/>
          <p:cNvGrpSpPr/>
          <p:nvPr/>
        </p:nvGrpSpPr>
        <p:grpSpPr>
          <a:xfrm rot="10800000">
            <a:off x="-67038" y="3762709"/>
            <a:ext cx="6443503" cy="1604505"/>
            <a:chOff x="2898647" y="870203"/>
            <a:chExt cx="5628131" cy="1444751"/>
          </a:xfrm>
        </p:grpSpPr>
        <p:pic>
          <p:nvPicPr>
            <p:cNvPr id="33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8647" y="870203"/>
              <a:ext cx="5628131" cy="1444751"/>
            </a:xfrm>
            <a:prstGeom prst="rect">
              <a:avLst/>
            </a:prstGeom>
          </p:spPr>
        </p:pic>
        <p:sp>
          <p:nvSpPr>
            <p:cNvPr id="34" name="object 6"/>
            <p:cNvSpPr/>
            <p:nvPr/>
          </p:nvSpPr>
          <p:spPr>
            <a:xfrm>
              <a:off x="3142487" y="1072895"/>
              <a:ext cx="5140960" cy="1039494"/>
            </a:xfrm>
            <a:custGeom>
              <a:avLst/>
              <a:gdLst/>
              <a:ahLst/>
              <a:cxnLst/>
              <a:rect l="l" t="t" r="r" b="b"/>
              <a:pathLst>
                <a:path w="5140959" h="1039494">
                  <a:moveTo>
                    <a:pt x="4620768" y="0"/>
                  </a:moveTo>
                  <a:lnTo>
                    <a:pt x="519684" y="0"/>
                  </a:lnTo>
                  <a:lnTo>
                    <a:pt x="472383" y="2123"/>
                  </a:lnTo>
                  <a:lnTo>
                    <a:pt x="426271" y="8372"/>
                  </a:lnTo>
                  <a:lnTo>
                    <a:pt x="381533" y="18563"/>
                  </a:lnTo>
                  <a:lnTo>
                    <a:pt x="338351" y="32512"/>
                  </a:lnTo>
                  <a:lnTo>
                    <a:pt x="296910" y="50035"/>
                  </a:lnTo>
                  <a:lnTo>
                    <a:pt x="257392" y="70950"/>
                  </a:lnTo>
                  <a:lnTo>
                    <a:pt x="219981" y="95073"/>
                  </a:lnTo>
                  <a:lnTo>
                    <a:pt x="184860" y="122221"/>
                  </a:lnTo>
                  <a:lnTo>
                    <a:pt x="152214" y="152209"/>
                  </a:lnTo>
                  <a:lnTo>
                    <a:pt x="122225" y="184855"/>
                  </a:lnTo>
                  <a:lnTo>
                    <a:pt x="95077" y="219975"/>
                  </a:lnTo>
                  <a:lnTo>
                    <a:pt x="70953" y="257386"/>
                  </a:lnTo>
                  <a:lnTo>
                    <a:pt x="50037" y="296904"/>
                  </a:lnTo>
                  <a:lnTo>
                    <a:pt x="32513" y="338346"/>
                  </a:lnTo>
                  <a:lnTo>
                    <a:pt x="18564" y="381529"/>
                  </a:lnTo>
                  <a:lnTo>
                    <a:pt x="8373" y="426268"/>
                  </a:lnTo>
                  <a:lnTo>
                    <a:pt x="2123" y="472381"/>
                  </a:lnTo>
                  <a:lnTo>
                    <a:pt x="0" y="519684"/>
                  </a:lnTo>
                  <a:lnTo>
                    <a:pt x="2123" y="566984"/>
                  </a:lnTo>
                  <a:lnTo>
                    <a:pt x="8373" y="613096"/>
                  </a:lnTo>
                  <a:lnTo>
                    <a:pt x="18564" y="657834"/>
                  </a:lnTo>
                  <a:lnTo>
                    <a:pt x="32513" y="701016"/>
                  </a:lnTo>
                  <a:lnTo>
                    <a:pt x="50037" y="742457"/>
                  </a:lnTo>
                  <a:lnTo>
                    <a:pt x="70953" y="781975"/>
                  </a:lnTo>
                  <a:lnTo>
                    <a:pt x="95077" y="819386"/>
                  </a:lnTo>
                  <a:lnTo>
                    <a:pt x="122225" y="854507"/>
                  </a:lnTo>
                  <a:lnTo>
                    <a:pt x="152214" y="887153"/>
                  </a:lnTo>
                  <a:lnTo>
                    <a:pt x="184860" y="917142"/>
                  </a:lnTo>
                  <a:lnTo>
                    <a:pt x="219981" y="944290"/>
                  </a:lnTo>
                  <a:lnTo>
                    <a:pt x="257392" y="968414"/>
                  </a:lnTo>
                  <a:lnTo>
                    <a:pt x="296910" y="989330"/>
                  </a:lnTo>
                  <a:lnTo>
                    <a:pt x="338351" y="1006854"/>
                  </a:lnTo>
                  <a:lnTo>
                    <a:pt x="381533" y="1020803"/>
                  </a:lnTo>
                  <a:lnTo>
                    <a:pt x="426271" y="1030994"/>
                  </a:lnTo>
                  <a:lnTo>
                    <a:pt x="472383" y="1037244"/>
                  </a:lnTo>
                  <a:lnTo>
                    <a:pt x="519684" y="1039368"/>
                  </a:lnTo>
                  <a:lnTo>
                    <a:pt x="4620768" y="1039368"/>
                  </a:lnTo>
                  <a:lnTo>
                    <a:pt x="4668068" y="1037244"/>
                  </a:lnTo>
                  <a:lnTo>
                    <a:pt x="4714180" y="1030994"/>
                  </a:lnTo>
                  <a:lnTo>
                    <a:pt x="4758918" y="1020803"/>
                  </a:lnTo>
                  <a:lnTo>
                    <a:pt x="4802100" y="1006854"/>
                  </a:lnTo>
                  <a:lnTo>
                    <a:pt x="4843541" y="989330"/>
                  </a:lnTo>
                  <a:lnTo>
                    <a:pt x="4883059" y="968414"/>
                  </a:lnTo>
                  <a:lnTo>
                    <a:pt x="4920470" y="944290"/>
                  </a:lnTo>
                  <a:lnTo>
                    <a:pt x="4955591" y="917142"/>
                  </a:lnTo>
                  <a:lnTo>
                    <a:pt x="4988237" y="887153"/>
                  </a:lnTo>
                  <a:lnTo>
                    <a:pt x="5018226" y="854507"/>
                  </a:lnTo>
                  <a:lnTo>
                    <a:pt x="5045374" y="819386"/>
                  </a:lnTo>
                  <a:lnTo>
                    <a:pt x="5069498" y="781975"/>
                  </a:lnTo>
                  <a:lnTo>
                    <a:pt x="5090414" y="742457"/>
                  </a:lnTo>
                  <a:lnTo>
                    <a:pt x="5107938" y="701016"/>
                  </a:lnTo>
                  <a:lnTo>
                    <a:pt x="5121887" y="657834"/>
                  </a:lnTo>
                  <a:lnTo>
                    <a:pt x="5132078" y="613096"/>
                  </a:lnTo>
                  <a:lnTo>
                    <a:pt x="5138328" y="566984"/>
                  </a:lnTo>
                  <a:lnTo>
                    <a:pt x="5140452" y="519684"/>
                  </a:lnTo>
                  <a:lnTo>
                    <a:pt x="5138328" y="472381"/>
                  </a:lnTo>
                  <a:lnTo>
                    <a:pt x="5132078" y="426268"/>
                  </a:lnTo>
                  <a:lnTo>
                    <a:pt x="5121887" y="381529"/>
                  </a:lnTo>
                  <a:lnTo>
                    <a:pt x="5107938" y="338346"/>
                  </a:lnTo>
                  <a:lnTo>
                    <a:pt x="5090414" y="296904"/>
                  </a:lnTo>
                  <a:lnTo>
                    <a:pt x="5069498" y="257386"/>
                  </a:lnTo>
                  <a:lnTo>
                    <a:pt x="5045374" y="219975"/>
                  </a:lnTo>
                  <a:lnTo>
                    <a:pt x="5018226" y="184855"/>
                  </a:lnTo>
                  <a:lnTo>
                    <a:pt x="4988237" y="152209"/>
                  </a:lnTo>
                  <a:lnTo>
                    <a:pt x="4955591" y="122221"/>
                  </a:lnTo>
                  <a:lnTo>
                    <a:pt x="4920470" y="95073"/>
                  </a:lnTo>
                  <a:lnTo>
                    <a:pt x="4883059" y="70950"/>
                  </a:lnTo>
                  <a:lnTo>
                    <a:pt x="4843541" y="50035"/>
                  </a:lnTo>
                  <a:lnTo>
                    <a:pt x="4802100" y="32512"/>
                  </a:lnTo>
                  <a:lnTo>
                    <a:pt x="4758918" y="18563"/>
                  </a:lnTo>
                  <a:lnTo>
                    <a:pt x="4714180" y="8372"/>
                  </a:lnTo>
                  <a:lnTo>
                    <a:pt x="4668068" y="2123"/>
                  </a:lnTo>
                  <a:lnTo>
                    <a:pt x="4620768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pic>
          <p:nvPicPr>
            <p:cNvPr id="35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8095" y="1165859"/>
              <a:ext cx="3596639" cy="862583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4812764" y="4216498"/>
            <a:ext cx="1162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Октябрь  Ноябрь</a:t>
            </a:r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6" b="92562" l="9220" r="92908">
                        <a14:foregroundMark x1="25532" y1="77686" x2="25532" y2="7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345" y="4207818"/>
            <a:ext cx="592678" cy="50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659785" y="4057130"/>
            <a:ext cx="47342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Рассмотрение проекта бюджета </a:t>
            </a: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администрацией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муниципального округа,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внесение 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проекта бюджета </a:t>
            </a: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в Совет депутатов муниципального округа,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endParaRPr lang="ru-RU" sz="1200" b="1" dirty="0" smtClean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рассмотрение  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проекта бюджета </a:t>
            </a: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на 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заседаниях </a:t>
            </a:r>
            <a:endParaRPr lang="ru-RU" sz="1200" b="1" dirty="0" smtClean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комиссий Совета депутатов муниципального округа </a:t>
            </a:r>
            <a:endParaRPr lang="ru-RU" sz="1200" dirty="0">
              <a:solidFill>
                <a:prstClr val="black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39" name="object 4"/>
          <p:cNvGrpSpPr/>
          <p:nvPr/>
        </p:nvGrpSpPr>
        <p:grpSpPr>
          <a:xfrm>
            <a:off x="2632325" y="4990760"/>
            <a:ext cx="6079388" cy="1153972"/>
            <a:chOff x="2898647" y="870203"/>
            <a:chExt cx="5628131" cy="1444751"/>
          </a:xfrm>
        </p:grpSpPr>
        <p:pic>
          <p:nvPicPr>
            <p:cNvPr id="40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8647" y="870203"/>
              <a:ext cx="5628131" cy="1444751"/>
            </a:xfrm>
            <a:prstGeom prst="rect">
              <a:avLst/>
            </a:prstGeom>
          </p:spPr>
        </p:pic>
        <p:sp>
          <p:nvSpPr>
            <p:cNvPr id="41" name="object 6"/>
            <p:cNvSpPr/>
            <p:nvPr/>
          </p:nvSpPr>
          <p:spPr>
            <a:xfrm>
              <a:off x="3208562" y="1077403"/>
              <a:ext cx="5140960" cy="1039494"/>
            </a:xfrm>
            <a:custGeom>
              <a:avLst/>
              <a:gdLst/>
              <a:ahLst/>
              <a:cxnLst/>
              <a:rect l="l" t="t" r="r" b="b"/>
              <a:pathLst>
                <a:path w="5140959" h="1039494">
                  <a:moveTo>
                    <a:pt x="4620768" y="0"/>
                  </a:moveTo>
                  <a:lnTo>
                    <a:pt x="519684" y="0"/>
                  </a:lnTo>
                  <a:lnTo>
                    <a:pt x="472383" y="2123"/>
                  </a:lnTo>
                  <a:lnTo>
                    <a:pt x="426271" y="8372"/>
                  </a:lnTo>
                  <a:lnTo>
                    <a:pt x="381533" y="18563"/>
                  </a:lnTo>
                  <a:lnTo>
                    <a:pt x="338351" y="32512"/>
                  </a:lnTo>
                  <a:lnTo>
                    <a:pt x="296910" y="50035"/>
                  </a:lnTo>
                  <a:lnTo>
                    <a:pt x="257392" y="70950"/>
                  </a:lnTo>
                  <a:lnTo>
                    <a:pt x="219981" y="95073"/>
                  </a:lnTo>
                  <a:lnTo>
                    <a:pt x="184860" y="122221"/>
                  </a:lnTo>
                  <a:lnTo>
                    <a:pt x="152214" y="152209"/>
                  </a:lnTo>
                  <a:lnTo>
                    <a:pt x="122225" y="184855"/>
                  </a:lnTo>
                  <a:lnTo>
                    <a:pt x="95077" y="219975"/>
                  </a:lnTo>
                  <a:lnTo>
                    <a:pt x="70953" y="257386"/>
                  </a:lnTo>
                  <a:lnTo>
                    <a:pt x="50037" y="296904"/>
                  </a:lnTo>
                  <a:lnTo>
                    <a:pt x="32513" y="338346"/>
                  </a:lnTo>
                  <a:lnTo>
                    <a:pt x="18564" y="381529"/>
                  </a:lnTo>
                  <a:lnTo>
                    <a:pt x="8373" y="426268"/>
                  </a:lnTo>
                  <a:lnTo>
                    <a:pt x="2123" y="472381"/>
                  </a:lnTo>
                  <a:lnTo>
                    <a:pt x="0" y="519684"/>
                  </a:lnTo>
                  <a:lnTo>
                    <a:pt x="2123" y="566984"/>
                  </a:lnTo>
                  <a:lnTo>
                    <a:pt x="8373" y="613096"/>
                  </a:lnTo>
                  <a:lnTo>
                    <a:pt x="18564" y="657834"/>
                  </a:lnTo>
                  <a:lnTo>
                    <a:pt x="32513" y="701016"/>
                  </a:lnTo>
                  <a:lnTo>
                    <a:pt x="50037" y="742457"/>
                  </a:lnTo>
                  <a:lnTo>
                    <a:pt x="70953" y="781975"/>
                  </a:lnTo>
                  <a:lnTo>
                    <a:pt x="95077" y="819386"/>
                  </a:lnTo>
                  <a:lnTo>
                    <a:pt x="122225" y="854507"/>
                  </a:lnTo>
                  <a:lnTo>
                    <a:pt x="152214" y="887153"/>
                  </a:lnTo>
                  <a:lnTo>
                    <a:pt x="184860" y="917142"/>
                  </a:lnTo>
                  <a:lnTo>
                    <a:pt x="219981" y="944290"/>
                  </a:lnTo>
                  <a:lnTo>
                    <a:pt x="257392" y="968414"/>
                  </a:lnTo>
                  <a:lnTo>
                    <a:pt x="296910" y="989330"/>
                  </a:lnTo>
                  <a:lnTo>
                    <a:pt x="338351" y="1006854"/>
                  </a:lnTo>
                  <a:lnTo>
                    <a:pt x="381533" y="1020803"/>
                  </a:lnTo>
                  <a:lnTo>
                    <a:pt x="426271" y="1030994"/>
                  </a:lnTo>
                  <a:lnTo>
                    <a:pt x="472383" y="1037244"/>
                  </a:lnTo>
                  <a:lnTo>
                    <a:pt x="519684" y="1039368"/>
                  </a:lnTo>
                  <a:lnTo>
                    <a:pt x="4620768" y="1039368"/>
                  </a:lnTo>
                  <a:lnTo>
                    <a:pt x="4668068" y="1037244"/>
                  </a:lnTo>
                  <a:lnTo>
                    <a:pt x="4714180" y="1030994"/>
                  </a:lnTo>
                  <a:lnTo>
                    <a:pt x="4758918" y="1020803"/>
                  </a:lnTo>
                  <a:lnTo>
                    <a:pt x="4802100" y="1006854"/>
                  </a:lnTo>
                  <a:lnTo>
                    <a:pt x="4843541" y="989330"/>
                  </a:lnTo>
                  <a:lnTo>
                    <a:pt x="4883059" y="968414"/>
                  </a:lnTo>
                  <a:lnTo>
                    <a:pt x="4920470" y="944290"/>
                  </a:lnTo>
                  <a:lnTo>
                    <a:pt x="4955591" y="917142"/>
                  </a:lnTo>
                  <a:lnTo>
                    <a:pt x="4988237" y="887153"/>
                  </a:lnTo>
                  <a:lnTo>
                    <a:pt x="5018226" y="854507"/>
                  </a:lnTo>
                  <a:lnTo>
                    <a:pt x="5045374" y="819386"/>
                  </a:lnTo>
                  <a:lnTo>
                    <a:pt x="5069498" y="781975"/>
                  </a:lnTo>
                  <a:lnTo>
                    <a:pt x="5090414" y="742457"/>
                  </a:lnTo>
                  <a:lnTo>
                    <a:pt x="5107938" y="701016"/>
                  </a:lnTo>
                  <a:lnTo>
                    <a:pt x="5121887" y="657834"/>
                  </a:lnTo>
                  <a:lnTo>
                    <a:pt x="5132078" y="613096"/>
                  </a:lnTo>
                  <a:lnTo>
                    <a:pt x="5138328" y="566984"/>
                  </a:lnTo>
                  <a:lnTo>
                    <a:pt x="5140452" y="519684"/>
                  </a:lnTo>
                  <a:lnTo>
                    <a:pt x="5138328" y="472381"/>
                  </a:lnTo>
                  <a:lnTo>
                    <a:pt x="5132078" y="426268"/>
                  </a:lnTo>
                  <a:lnTo>
                    <a:pt x="5121887" y="381529"/>
                  </a:lnTo>
                  <a:lnTo>
                    <a:pt x="5107938" y="338346"/>
                  </a:lnTo>
                  <a:lnTo>
                    <a:pt x="5090414" y="296904"/>
                  </a:lnTo>
                  <a:lnTo>
                    <a:pt x="5069498" y="257386"/>
                  </a:lnTo>
                  <a:lnTo>
                    <a:pt x="5045374" y="219975"/>
                  </a:lnTo>
                  <a:lnTo>
                    <a:pt x="5018226" y="184855"/>
                  </a:lnTo>
                  <a:lnTo>
                    <a:pt x="4988237" y="152209"/>
                  </a:lnTo>
                  <a:lnTo>
                    <a:pt x="4955591" y="122221"/>
                  </a:lnTo>
                  <a:lnTo>
                    <a:pt x="4920470" y="95073"/>
                  </a:lnTo>
                  <a:lnTo>
                    <a:pt x="4883059" y="70950"/>
                  </a:lnTo>
                  <a:lnTo>
                    <a:pt x="4843541" y="50035"/>
                  </a:lnTo>
                  <a:lnTo>
                    <a:pt x="4802100" y="32512"/>
                  </a:lnTo>
                  <a:lnTo>
                    <a:pt x="4758918" y="18563"/>
                  </a:lnTo>
                  <a:lnTo>
                    <a:pt x="4714180" y="8372"/>
                  </a:lnTo>
                  <a:lnTo>
                    <a:pt x="4668068" y="2123"/>
                  </a:lnTo>
                  <a:lnTo>
                    <a:pt x="4620768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pic>
          <p:nvPicPr>
            <p:cNvPr id="42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8095" y="1165859"/>
              <a:ext cx="3596639" cy="862583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3459039" y="5350787"/>
            <a:ext cx="1162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Декабрь</a:t>
            </a:r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6" b="92562" l="9220" r="92908">
                        <a14:foregroundMark x1="25532" y1="77686" x2="25532" y2="7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45" y="5241829"/>
            <a:ext cx="592678" cy="50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4456668" y="5241829"/>
            <a:ext cx="3980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Публичные слушания по проекту бюджета. Принятие 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проекта бюджета </a:t>
            </a:r>
            <a:r>
              <a:rPr lang="ru-RU" sz="1200" b="1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Советом депутатов Воскресенского муниципального округа  Нижегородской </a:t>
            </a:r>
            <a:r>
              <a:rPr lang="ru-RU" sz="12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области</a:t>
            </a:r>
          </a:p>
        </p:txBody>
      </p:sp>
      <p:grpSp>
        <p:nvGrpSpPr>
          <p:cNvPr id="46" name="object 4"/>
          <p:cNvGrpSpPr/>
          <p:nvPr/>
        </p:nvGrpSpPr>
        <p:grpSpPr>
          <a:xfrm rot="10800000">
            <a:off x="176240" y="5848973"/>
            <a:ext cx="6132932" cy="1141902"/>
            <a:chOff x="2898647" y="870203"/>
            <a:chExt cx="5628131" cy="1444751"/>
          </a:xfrm>
        </p:grpSpPr>
        <p:pic>
          <p:nvPicPr>
            <p:cNvPr id="47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8647" y="870203"/>
              <a:ext cx="5628131" cy="1444751"/>
            </a:xfrm>
            <a:prstGeom prst="rect">
              <a:avLst/>
            </a:prstGeom>
          </p:spPr>
        </p:pic>
        <p:sp>
          <p:nvSpPr>
            <p:cNvPr id="48" name="object 6"/>
            <p:cNvSpPr/>
            <p:nvPr/>
          </p:nvSpPr>
          <p:spPr>
            <a:xfrm>
              <a:off x="3142489" y="1072894"/>
              <a:ext cx="5140960" cy="1039495"/>
            </a:xfrm>
            <a:custGeom>
              <a:avLst/>
              <a:gdLst/>
              <a:ahLst/>
              <a:cxnLst/>
              <a:rect l="l" t="t" r="r" b="b"/>
              <a:pathLst>
                <a:path w="5140959" h="1039494">
                  <a:moveTo>
                    <a:pt x="4620768" y="0"/>
                  </a:moveTo>
                  <a:lnTo>
                    <a:pt x="519684" y="0"/>
                  </a:lnTo>
                  <a:lnTo>
                    <a:pt x="472383" y="2123"/>
                  </a:lnTo>
                  <a:lnTo>
                    <a:pt x="426271" y="8372"/>
                  </a:lnTo>
                  <a:lnTo>
                    <a:pt x="381533" y="18563"/>
                  </a:lnTo>
                  <a:lnTo>
                    <a:pt x="338351" y="32512"/>
                  </a:lnTo>
                  <a:lnTo>
                    <a:pt x="296910" y="50035"/>
                  </a:lnTo>
                  <a:lnTo>
                    <a:pt x="257392" y="70950"/>
                  </a:lnTo>
                  <a:lnTo>
                    <a:pt x="219981" y="95073"/>
                  </a:lnTo>
                  <a:lnTo>
                    <a:pt x="184860" y="122221"/>
                  </a:lnTo>
                  <a:lnTo>
                    <a:pt x="152214" y="152209"/>
                  </a:lnTo>
                  <a:lnTo>
                    <a:pt x="122225" y="184855"/>
                  </a:lnTo>
                  <a:lnTo>
                    <a:pt x="95077" y="219975"/>
                  </a:lnTo>
                  <a:lnTo>
                    <a:pt x="70953" y="257386"/>
                  </a:lnTo>
                  <a:lnTo>
                    <a:pt x="50037" y="296904"/>
                  </a:lnTo>
                  <a:lnTo>
                    <a:pt x="32513" y="338346"/>
                  </a:lnTo>
                  <a:lnTo>
                    <a:pt x="18564" y="381529"/>
                  </a:lnTo>
                  <a:lnTo>
                    <a:pt x="8373" y="426268"/>
                  </a:lnTo>
                  <a:lnTo>
                    <a:pt x="2123" y="472381"/>
                  </a:lnTo>
                  <a:lnTo>
                    <a:pt x="0" y="519684"/>
                  </a:lnTo>
                  <a:lnTo>
                    <a:pt x="2123" y="566984"/>
                  </a:lnTo>
                  <a:lnTo>
                    <a:pt x="8373" y="613096"/>
                  </a:lnTo>
                  <a:lnTo>
                    <a:pt x="18564" y="657834"/>
                  </a:lnTo>
                  <a:lnTo>
                    <a:pt x="32513" y="701016"/>
                  </a:lnTo>
                  <a:lnTo>
                    <a:pt x="50037" y="742457"/>
                  </a:lnTo>
                  <a:lnTo>
                    <a:pt x="70953" y="781975"/>
                  </a:lnTo>
                  <a:lnTo>
                    <a:pt x="95077" y="819386"/>
                  </a:lnTo>
                  <a:lnTo>
                    <a:pt x="122225" y="854507"/>
                  </a:lnTo>
                  <a:lnTo>
                    <a:pt x="152214" y="887153"/>
                  </a:lnTo>
                  <a:lnTo>
                    <a:pt x="184860" y="917142"/>
                  </a:lnTo>
                  <a:lnTo>
                    <a:pt x="219981" y="944290"/>
                  </a:lnTo>
                  <a:lnTo>
                    <a:pt x="257392" y="968414"/>
                  </a:lnTo>
                  <a:lnTo>
                    <a:pt x="296910" y="989330"/>
                  </a:lnTo>
                  <a:lnTo>
                    <a:pt x="338351" y="1006854"/>
                  </a:lnTo>
                  <a:lnTo>
                    <a:pt x="381533" y="1020803"/>
                  </a:lnTo>
                  <a:lnTo>
                    <a:pt x="426271" y="1030994"/>
                  </a:lnTo>
                  <a:lnTo>
                    <a:pt x="472383" y="1037244"/>
                  </a:lnTo>
                  <a:lnTo>
                    <a:pt x="519684" y="1039368"/>
                  </a:lnTo>
                  <a:lnTo>
                    <a:pt x="4620768" y="1039368"/>
                  </a:lnTo>
                  <a:lnTo>
                    <a:pt x="4668068" y="1037244"/>
                  </a:lnTo>
                  <a:lnTo>
                    <a:pt x="4714180" y="1030994"/>
                  </a:lnTo>
                  <a:lnTo>
                    <a:pt x="4758918" y="1020803"/>
                  </a:lnTo>
                  <a:lnTo>
                    <a:pt x="4802100" y="1006854"/>
                  </a:lnTo>
                  <a:lnTo>
                    <a:pt x="4843541" y="989330"/>
                  </a:lnTo>
                  <a:lnTo>
                    <a:pt x="4883059" y="968414"/>
                  </a:lnTo>
                  <a:lnTo>
                    <a:pt x="4920470" y="944290"/>
                  </a:lnTo>
                  <a:lnTo>
                    <a:pt x="4955591" y="917142"/>
                  </a:lnTo>
                  <a:lnTo>
                    <a:pt x="4988237" y="887153"/>
                  </a:lnTo>
                  <a:lnTo>
                    <a:pt x="5018226" y="854507"/>
                  </a:lnTo>
                  <a:lnTo>
                    <a:pt x="5045374" y="819386"/>
                  </a:lnTo>
                  <a:lnTo>
                    <a:pt x="5069498" y="781975"/>
                  </a:lnTo>
                  <a:lnTo>
                    <a:pt x="5090414" y="742457"/>
                  </a:lnTo>
                  <a:lnTo>
                    <a:pt x="5107938" y="701016"/>
                  </a:lnTo>
                  <a:lnTo>
                    <a:pt x="5121887" y="657834"/>
                  </a:lnTo>
                  <a:lnTo>
                    <a:pt x="5132078" y="613096"/>
                  </a:lnTo>
                  <a:lnTo>
                    <a:pt x="5138328" y="566984"/>
                  </a:lnTo>
                  <a:lnTo>
                    <a:pt x="5140452" y="519684"/>
                  </a:lnTo>
                  <a:lnTo>
                    <a:pt x="5138328" y="472381"/>
                  </a:lnTo>
                  <a:lnTo>
                    <a:pt x="5132078" y="426268"/>
                  </a:lnTo>
                  <a:lnTo>
                    <a:pt x="5121887" y="381529"/>
                  </a:lnTo>
                  <a:lnTo>
                    <a:pt x="5107938" y="338346"/>
                  </a:lnTo>
                  <a:lnTo>
                    <a:pt x="5090414" y="296904"/>
                  </a:lnTo>
                  <a:lnTo>
                    <a:pt x="5069498" y="257386"/>
                  </a:lnTo>
                  <a:lnTo>
                    <a:pt x="5045374" y="219975"/>
                  </a:lnTo>
                  <a:lnTo>
                    <a:pt x="5018226" y="184855"/>
                  </a:lnTo>
                  <a:lnTo>
                    <a:pt x="4988237" y="152209"/>
                  </a:lnTo>
                  <a:lnTo>
                    <a:pt x="4955591" y="122221"/>
                  </a:lnTo>
                  <a:lnTo>
                    <a:pt x="4920470" y="95073"/>
                  </a:lnTo>
                  <a:lnTo>
                    <a:pt x="4883059" y="70950"/>
                  </a:lnTo>
                  <a:lnTo>
                    <a:pt x="4843541" y="50035"/>
                  </a:lnTo>
                  <a:lnTo>
                    <a:pt x="4802100" y="32512"/>
                  </a:lnTo>
                  <a:lnTo>
                    <a:pt x="4758918" y="18563"/>
                  </a:lnTo>
                  <a:lnTo>
                    <a:pt x="4714180" y="8372"/>
                  </a:lnTo>
                  <a:lnTo>
                    <a:pt x="4668068" y="2123"/>
                  </a:lnTo>
                  <a:lnTo>
                    <a:pt x="4620768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49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8095" y="1165860"/>
              <a:ext cx="3596639" cy="862583"/>
            </a:xfrm>
            <a:prstGeom prst="rect">
              <a:avLst/>
            </a:prstGeom>
          </p:spPr>
        </p:pic>
      </p:grpSp>
      <p:sp>
        <p:nvSpPr>
          <p:cNvPr id="50" name="TextBox 49"/>
          <p:cNvSpPr txBox="1"/>
          <p:nvPr/>
        </p:nvSpPr>
        <p:spPr>
          <a:xfrm>
            <a:off x="4783473" y="6144732"/>
            <a:ext cx="1170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Январь</a:t>
            </a:r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6" b="92562" l="9220" r="92908">
                        <a14:foregroundMark x1="25532" y1="77686" x2="25532" y2="7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345" y="6051809"/>
            <a:ext cx="592678" cy="50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969835" y="6051809"/>
            <a:ext cx="342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Вступление в силу решения о бюджете муниципального округа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16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38801</TotalTime>
  <Words>6876</Words>
  <Application>Microsoft Office PowerPoint</Application>
  <PresentationFormat>Экран (4:3)</PresentationFormat>
  <Paragraphs>2009</Paragraphs>
  <Slides>58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 Михайловна</dc:creator>
  <cp:lastModifiedBy>Морозова Ирина Витальевна</cp:lastModifiedBy>
  <cp:revision>2805</cp:revision>
  <cp:lastPrinted>2023-01-11T13:13:37Z</cp:lastPrinted>
  <dcterms:created xsi:type="dcterms:W3CDTF">2013-11-18T11:27:07Z</dcterms:created>
  <dcterms:modified xsi:type="dcterms:W3CDTF">2023-01-12T07:54:47Z</dcterms:modified>
</cp:coreProperties>
</file>