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34"/>
  </p:notesMasterIdLst>
  <p:sldIdLst>
    <p:sldId id="278" r:id="rId3"/>
    <p:sldId id="275" r:id="rId4"/>
    <p:sldId id="258" r:id="rId5"/>
    <p:sldId id="277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9144000" cy="5143500" type="screen16x9"/>
  <p:notesSz cx="9926638" cy="6797675"/>
  <p:embeddedFontLst>
    <p:embeddedFont>
      <p:font typeface="IOAGID+Verdana" panose="020B0604020202020204" charset="0"/>
      <p:regular r:id="rId35"/>
    </p:embeddedFont>
    <p:embeddedFont>
      <p:font typeface="GHVUIM+Arial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Corbel" panose="020B0503020204020204" pitchFamily="34" charset="0"/>
      <p:regular r:id="rId45"/>
      <p:bold r:id="rId46"/>
      <p:italic r:id="rId47"/>
      <p:boldItalic r:id="rId48"/>
    </p:embeddedFont>
    <p:embeddedFont>
      <p:font typeface="KBCQMA+8 Bold" panose="020B0604020202020204" charset="-52"/>
      <p:regular r:id="rId49"/>
    </p:embeddedFont>
    <p:embeddedFont>
      <p:font typeface="WIETPP+8 Bold" panose="020B0604020202020204" charset="-52"/>
      <p:regular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AAE76"/>
    <a:srgbClr val="713204"/>
    <a:srgbClr val="0066FF"/>
    <a:srgbClr val="CCFFFF"/>
    <a:srgbClr val="3333CC"/>
    <a:srgbClr val="FFFFCC"/>
    <a:srgbClr val="FFFF99"/>
    <a:srgbClr val="3B1D1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7" autoAdjust="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71165245067864E-2"/>
          <c:y val="3.1291326053377581E-2"/>
          <c:w val="0.95305766950986426"/>
          <c:h val="0.75540105758858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Первоначальный план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885.2</c:v>
                </c:pt>
                <c:pt idx="1">
                  <c:v>987.8</c:v>
                </c:pt>
                <c:pt idx="2">
                  <c:v>930.4</c:v>
                </c:pt>
                <c:pt idx="3">
                  <c:v>949.2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Первоначальный план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892.3</c:v>
                </c:pt>
                <c:pt idx="1">
                  <c:v>987.8</c:v>
                </c:pt>
                <c:pt idx="2">
                  <c:v>930.4</c:v>
                </c:pt>
                <c:pt idx="3">
                  <c:v>949.2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Первоначальный план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249728"/>
        <c:axId val="500251264"/>
      </c:barChart>
      <c:catAx>
        <c:axId val="50024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500251264"/>
        <c:crosses val="autoZero"/>
        <c:auto val="1"/>
        <c:lblAlgn val="ctr"/>
        <c:lblOffset val="100"/>
        <c:noMultiLvlLbl val="0"/>
      </c:catAx>
      <c:valAx>
        <c:axId val="50025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0249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2024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28812572412589077"/>
          <c:y val="5.0391226371672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91226371672988E-2"/>
          <c:y val="0.2838581427460441"/>
          <c:w val="0.81103290110622628"/>
          <c:h val="0.378540624489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94.7</c:v>
                </c:pt>
                <c:pt idx="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5.1180483905449749E-2"/>
          <c:y val="0.67817720652402125"/>
          <c:w val="0.94881951609455029"/>
          <c:h val="0.232454329164357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2025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28812572412589077"/>
          <c:y val="5.0391226371672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91226371672988E-2"/>
          <c:y val="0.2838581427460441"/>
          <c:w val="0.81103290110622628"/>
          <c:h val="0.378540624489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94.7</c:v>
                </c:pt>
                <c:pt idx="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4688624340885"/>
          <c:y val="9.238417953560718E-2"/>
          <c:w val="0.76204406775315559"/>
          <c:h val="0.85180614852317993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7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8CC844"/>
              </a:solidFill>
            </c:spPr>
          </c:dPt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43437766174129"/>
          <c:y val="0"/>
          <c:w val="0.88856562233825875"/>
          <c:h val="1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7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8CC844"/>
              </a:solidFill>
            </c:spPr>
          </c:dPt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27632478101509"/>
          <c:w val="0.61252337703218174"/>
          <c:h val="0.70413741690998322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9"/>
          <c:dPt>
            <c:idx val="0"/>
            <c:bubble3D val="0"/>
            <c:spPr>
              <a:solidFill>
                <a:srgbClr val="7F7F7F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8CC844"/>
              </a:solidFill>
            </c:spPr>
          </c:dPt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317409176758141"/>
          <c:y val="0"/>
          <c:w val="0.39682590823241864"/>
          <c:h val="0.97038268000248495"/>
        </c:manualLayout>
      </c:layout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374664252991498E-2"/>
          <c:y val="0.1053430019680653"/>
          <c:w val="0.73588931295215565"/>
          <c:h val="0.84462751332511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rgbClr val="82C836"/>
              </a:solidFill>
            </c:spPr>
          </c:dPt>
          <c:dPt>
            <c:idx val="4"/>
            <c:bubble3D val="0"/>
            <c:spPr>
              <a:solidFill>
                <a:srgbClr val="FFFF66"/>
              </a:solidFill>
            </c:spPr>
          </c:dPt>
          <c:dPt>
            <c:idx val="5"/>
            <c:bubble3D val="0"/>
            <c:spPr>
              <a:solidFill>
                <a:srgbClr val="D5ABFF"/>
              </a:solidFill>
            </c:spPr>
          </c:dPt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сдачи в аренду имущества и земли</c:v>
                </c:pt>
                <c:pt idx="7">
                  <c:v>Доходы от продажи имущества и земли</c:v>
                </c:pt>
                <c:pt idx="8">
                  <c:v>Штрафы</c:v>
                </c:pt>
                <c:pt idx="9">
                  <c:v>Доходы от оказания платных услуг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</c:v>
                </c:pt>
                <c:pt idx="1">
                  <c:v>27</c:v>
                </c:pt>
                <c:pt idx="2">
                  <c:v>27</c:v>
                </c:pt>
                <c:pt idx="3">
                  <c:v>19</c:v>
                </c:pt>
                <c:pt idx="4">
                  <c:v>19</c:v>
                </c:pt>
                <c:pt idx="5">
                  <c:v>10</c:v>
                </c:pt>
                <c:pt idx="6">
                  <c:v>19</c:v>
                </c:pt>
                <c:pt idx="7">
                  <c:v>10</c:v>
                </c:pt>
                <c:pt idx="8">
                  <c:v>5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EFBDA">
            <a:alpha val="50000"/>
          </a:srgbClr>
        </a:solidFill>
      </c:spPr>
    </c:plotArea>
    <c:legend>
      <c:legendPos val="b"/>
      <c:layout>
        <c:manualLayout>
          <c:xMode val="edge"/>
          <c:yMode val="edge"/>
          <c:x val="0.72314056608089294"/>
          <c:y val="0"/>
          <c:w val="0.27473145344961669"/>
          <c:h val="1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  <a:alpha val="7000"/>
      </a:schemeClr>
    </a:solidFill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2024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год: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930,4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  <c:spPr>
        <a:solidFill>
          <a:srgbClr val="E9FBFD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7725937428139E-2"/>
          <c:y val="0.14964667225527131"/>
          <c:w val="0.8406301108662345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6"/>
            <c:bubble3D val="0"/>
            <c:spPr>
              <a:solidFill>
                <a:srgbClr val="9BBB59">
                  <a:lumMod val="20000"/>
                  <a:lumOff val="80000"/>
                </a:srgbClr>
              </a:solidFill>
            </c:spPr>
          </c:dPt>
          <c:dPt>
            <c:idx val="7"/>
            <c:bubble3D val="0"/>
            <c:spPr>
              <a:solidFill>
                <a:srgbClr val="FFFF99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Национальная оборона 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Отрасли социальной сферы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60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2025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год: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949,2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  <c:spPr>
        <a:solidFill>
          <a:srgbClr val="E9FBFD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7725937428139E-2"/>
          <c:y val="0.14964667225527131"/>
          <c:w val="0.8406301108662345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6"/>
            <c:bubble3D val="0"/>
            <c:spPr>
              <a:solidFill>
                <a:srgbClr val="9BBB59">
                  <a:lumMod val="20000"/>
                  <a:lumOff val="80000"/>
                </a:srgbClr>
              </a:solidFill>
            </c:spPr>
          </c:dPt>
          <c:dPt>
            <c:idx val="7"/>
            <c:bubble3D val="0"/>
            <c:spPr>
              <a:solidFill>
                <a:srgbClr val="FFFF99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Национальная оборона 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Отрасли социальной сферы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70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2023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год: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987,8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млн.рублей</a:t>
            </a:r>
          </a:p>
        </c:rich>
      </c:tx>
      <c:layout>
        <c:manualLayout>
          <c:xMode val="edge"/>
          <c:yMode val="edge"/>
          <c:x val="0.15013350022375502"/>
          <c:y val="0"/>
        </c:manualLayout>
      </c:layout>
      <c:overlay val="0"/>
      <c:spPr>
        <a:solidFill>
          <a:srgbClr val="E9FBFD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108889634252834"/>
          <c:w val="0.60974853804122775"/>
          <c:h val="0.603300866156750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6"/>
            <c:bubble3D val="0"/>
            <c:explosion val="26"/>
            <c:spPr>
              <a:solidFill>
                <a:srgbClr val="9BBB59">
                  <a:lumMod val="20000"/>
                  <a:lumOff val="80000"/>
                </a:srgbClr>
              </a:solidFill>
            </c:spPr>
          </c:dPt>
          <c:dPt>
            <c:idx val="7"/>
            <c:bubble3D val="0"/>
            <c:spPr>
              <a:solidFill>
                <a:srgbClr val="FFFF99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Национальная оборона 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70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14139027287564"/>
          <c:y val="3.1762043274652978E-2"/>
          <c:w val="0.36385860972712436"/>
          <c:h val="0.9682379961694139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2023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222721530783408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14709757792097E-2"/>
          <c:y val="0.29656800765484997"/>
          <c:w val="0.90761608498526614"/>
          <c:h val="0.38160535652644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94.5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6.31499927519725E-2"/>
          <c:y val="0.71751700207913405"/>
          <c:w val="0.93169335904745931"/>
          <c:h val="0.160340814866745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0.03629</cdr:x>
      <cdr:y>0.45161</cdr:y>
    </cdr:from>
    <cdr:to>
      <cdr:x>0.14518</cdr:x>
      <cdr:y>0.51613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2016224"/>
          <a:ext cx="64807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885,2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</cdr:x>
      <cdr:y>0.41935</cdr:y>
    </cdr:from>
    <cdr:to>
      <cdr:x>0.24196</cdr:x>
      <cdr:y>0.48387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3278" y="1872208"/>
          <a:ext cx="60688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892,3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0.27826</cdr:x>
      <cdr:y>0.01613</cdr:y>
    </cdr:from>
    <cdr:to>
      <cdr:x>0.38714</cdr:x>
      <cdr:y>0.08065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7200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987,8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0.38714</cdr:x>
      <cdr:y>0.01613</cdr:y>
    </cdr:from>
    <cdr:to>
      <cdr:x>0.49602</cdr:x>
      <cdr:y>0.09677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7200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987,8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0.52022</cdr:x>
      <cdr:y>0.25806</cdr:y>
    </cdr:from>
    <cdr:to>
      <cdr:x>0.6291</cdr:x>
      <cdr:y>0.30645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96344" y="115212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930,4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0.61717</cdr:x>
      <cdr:y>0.25627</cdr:y>
    </cdr:from>
    <cdr:to>
      <cdr:x>0.77064</cdr:x>
      <cdr:y>0.47901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73368" y="1144127"/>
          <a:ext cx="913440" cy="994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930,4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0.75009</cdr:x>
      <cdr:y>0.16147</cdr:y>
    </cdr:from>
    <cdr:to>
      <cdr:x>0.85897</cdr:x>
      <cdr:y>0.22581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64496" y="720902"/>
          <a:ext cx="648072" cy="28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949,2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0.85897</cdr:x>
      <cdr:y>0.16147</cdr:y>
    </cdr:from>
    <cdr:to>
      <cdr:x>0.97326</cdr:x>
      <cdr:y>0.22581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12568" y="720902"/>
          <a:ext cx="680270" cy="28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949,2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0.32643</cdr:x>
      <cdr:y>0.40087</cdr:y>
    </cdr:from>
    <cdr:to>
      <cdr:x>0.65286</cdr:x>
      <cdr:y>0.53466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863010"/>
          <a:ext cx="720079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92,3 %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0.32643</cdr:x>
      <cdr:y>0.16673</cdr:y>
    </cdr:from>
    <cdr:to>
      <cdr:x>0.628</cdr:x>
      <cdr:y>0.28102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358954"/>
          <a:ext cx="665237" cy="246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7,7 %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0.31153</cdr:x>
      <cdr:y>0.41922</cdr:y>
    </cdr:from>
    <cdr:to>
      <cdr:x>0.63913</cdr:x>
      <cdr:y>0.53351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536" y="935338"/>
          <a:ext cx="704098" cy="255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92,3 %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0.31153</cdr:x>
      <cdr:y>0.17327</cdr:y>
    </cdr:from>
    <cdr:to>
      <cdr:x>0.61307</cdr:x>
      <cdr:y>0.28756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9536" y="386593"/>
          <a:ext cx="648072" cy="255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7,7 %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0.11538</cdr:x>
      <cdr:y>0.45</cdr:y>
    </cdr:from>
    <cdr:to>
      <cdr:x>0.47829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3" y="648072"/>
          <a:ext cx="679435" cy="31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76,0 %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0.3555</cdr:x>
      <cdr:y>0.1</cdr:y>
    </cdr:from>
    <cdr:to>
      <cdr:x>0.70166</cdr:x>
      <cdr:y>0.3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578" y="14401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3,0 %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0.62474</cdr:x>
      <cdr:y>0.66667</cdr:y>
    </cdr:from>
    <cdr:to>
      <cdr:x>1</cdr:x>
      <cdr:y>0.85714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69634" y="1008112"/>
          <a:ext cx="70257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21,0 %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0.13636</cdr:x>
      <cdr:y>0.39286</cdr:y>
    </cdr:from>
    <cdr:to>
      <cdr:x>0.59091</cdr:x>
      <cdr:y>0.60126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663" y="792088"/>
          <a:ext cx="785541" cy="42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72,9 %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0.41667</cdr:x>
      <cdr:y>0.14286</cdr:y>
    </cdr:from>
    <cdr:to>
      <cdr:x>0.83333</cdr:x>
      <cdr:y>0.30952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288032"/>
          <a:ext cx="720079" cy="336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3,3 %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0.59091</cdr:x>
      <cdr:y>0.60714</cdr:y>
    </cdr:from>
    <cdr:to>
      <cdr:x>1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6104" y="122413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23,8 %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0.02778</cdr:x>
      <cdr:y>0.55266</cdr:y>
    </cdr:from>
    <cdr:to>
      <cdr:x>0.47829</cdr:x>
      <cdr:y>0.88816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711695"/>
          <a:ext cx="116785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71,8%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0.22222</cdr:x>
      <cdr:y>0.10532</cdr:y>
    </cdr:from>
    <cdr:to>
      <cdr:x>0.5</cdr:x>
      <cdr:y>0.38491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135631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3,4 %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0.38889</cdr:x>
      <cdr:y>0.80545</cdr:y>
    </cdr:from>
    <cdr:to>
      <cdr:x>0.63889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037221"/>
          <a:ext cx="648072" cy="250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000066"/>
              </a:solidFill>
              <a:latin typeface="Calibri" panose="020F0502020204030204" pitchFamily="34" charset="0"/>
            </a:rPr>
            <a:t>24,8 %</a:t>
          </a:r>
          <a:endParaRPr lang="ru-RU" sz="1300" b="1" dirty="0">
            <a:solidFill>
              <a:srgbClr val="000066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0.48235</cdr:x>
      <cdr:y>0.31343</cdr:y>
    </cdr:from>
    <cdr:to>
      <cdr:x>0.65421</cdr:x>
      <cdr:y>0.47901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512168"/>
          <a:ext cx="1051882" cy="798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61,0 %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0.18824</cdr:x>
      <cdr:y>0.59702</cdr:y>
    </cdr:from>
    <cdr:to>
      <cdr:x>0.40187</cdr:x>
      <cdr:y>0.68834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880320"/>
          <a:ext cx="1307590" cy="44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3,6 %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0.04706</cdr:x>
      <cdr:y>0.53731</cdr:y>
    </cdr:from>
    <cdr:to>
      <cdr:x>0.23529</cdr:x>
      <cdr:y>0.63182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" y="2592288"/>
          <a:ext cx="1152128" cy="45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4,5 %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0.29412</cdr:x>
      <cdr:y>0.1791</cdr:y>
    </cdr:from>
    <cdr:to>
      <cdr:x>0.43529</cdr:x>
      <cdr:y>0.28363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864097"/>
          <a:ext cx="864096" cy="50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6,6 %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0.12941</cdr:x>
      <cdr:y>0.191</cdr:y>
    </cdr:from>
    <cdr:to>
      <cdr:x>0.29412</cdr:x>
      <cdr:y>0.26866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088" y="921474"/>
          <a:ext cx="1008112" cy="37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0,3 %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0.03529</cdr:x>
      <cdr:y>0.23881</cdr:y>
    </cdr:from>
    <cdr:to>
      <cdr:x>0.17647</cdr:x>
      <cdr:y>0.31343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" y="115212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0,6 %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0.55294</cdr:x>
      <cdr:y>0.50746</cdr:y>
    </cdr:from>
    <cdr:to>
      <cdr:x>0.68235</cdr:x>
      <cdr:y>0.58209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4376" y="24482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8,9 %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0.36471</cdr:x>
      <cdr:y>0.61194</cdr:y>
    </cdr:from>
    <cdr:to>
      <cdr:x>0.50588</cdr:x>
      <cdr:y>0.67164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232248" y="295232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8,9 %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</cdr:x>
      <cdr:y>0.32836</cdr:y>
    </cdr:from>
    <cdr:to>
      <cdr:x>0.12941</cdr:x>
      <cdr:y>0.41791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0" y="1584176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5,0 %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</cdr:x>
      <cdr:y>0.43284</cdr:y>
    </cdr:from>
    <cdr:to>
      <cdr:x>0.12941</cdr:x>
      <cdr:y>0.49254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2088232"/>
          <a:ext cx="79208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0,6 %</a:t>
          </a:r>
          <a:endParaRPr lang="ru-RU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0.34884</cdr:x>
      <cdr:y>0.15152</cdr:y>
    </cdr:from>
    <cdr:to>
      <cdr:x>0.49121</cdr:x>
      <cdr:y>0.26471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360040"/>
          <a:ext cx="440836" cy="268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2,1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0.46512</cdr:x>
      <cdr:y>0.15152</cdr:y>
    </cdr:from>
    <cdr:to>
      <cdr:x>0.60465</cdr:x>
      <cdr:y>0.26471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360040"/>
          <a:ext cx="432048" cy="268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8,3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0.60465</cdr:x>
      <cdr:y>0.18182</cdr:y>
    </cdr:from>
    <cdr:to>
      <cdr:x>0.74419</cdr:x>
      <cdr:y>0.27273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432048"/>
          <a:ext cx="432048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6,8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0.74419</cdr:x>
      <cdr:y>0.21212</cdr:y>
    </cdr:from>
    <cdr:to>
      <cdr:x>0.88372</cdr:x>
      <cdr:y>0.32353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504056"/>
          <a:ext cx="432048" cy="264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0,1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0.81395</cdr:x>
      <cdr:y>0.30303</cdr:y>
    </cdr:from>
    <cdr:to>
      <cdr:x>0.97674</cdr:x>
      <cdr:y>0.41176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720079"/>
          <a:ext cx="504056" cy="25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3,3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0.86047</cdr:x>
      <cdr:y>0.42424</cdr:y>
    </cdr:from>
    <cdr:to>
      <cdr:x>1</cdr:x>
      <cdr:y>0.54545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4296" y="100811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5,3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0.81395</cdr:x>
      <cdr:y>0.66667</cdr:y>
    </cdr:from>
    <cdr:to>
      <cdr:x>0.98202</cdr:x>
      <cdr:y>0.76471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20279" y="1584184"/>
          <a:ext cx="520383" cy="23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0.2093</cdr:x>
      <cdr:y>0.54545</cdr:y>
    </cdr:from>
    <cdr:to>
      <cdr:x>0.4186</cdr:x>
      <cdr:y>0.73529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8064" y="1296133"/>
          <a:ext cx="648080" cy="45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73,8 %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0.34884</cdr:x>
      <cdr:y>0.1483</cdr:y>
    </cdr:from>
    <cdr:to>
      <cdr:x>0.48837</cdr:x>
      <cdr:y>0.26471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343630"/>
          <a:ext cx="432047" cy="26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3,6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0.46512</cdr:x>
      <cdr:y>0.1483</cdr:y>
    </cdr:from>
    <cdr:to>
      <cdr:x>0.60465</cdr:x>
      <cdr:y>0.26471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343630"/>
          <a:ext cx="432048" cy="26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8,2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0.60465</cdr:x>
      <cdr:y>0.17937</cdr:y>
    </cdr:from>
    <cdr:to>
      <cdr:x>0.74419</cdr:x>
      <cdr:y>0.29412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415638"/>
          <a:ext cx="432048" cy="265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6,7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0.72093</cdr:x>
      <cdr:y>0.21045</cdr:y>
    </cdr:from>
    <cdr:to>
      <cdr:x>0.88372</cdr:x>
      <cdr:y>0.32353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487646"/>
          <a:ext cx="504056" cy="26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0,1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0.7907</cdr:x>
      <cdr:y>0.27103</cdr:y>
    </cdr:from>
    <cdr:to>
      <cdr:x>0.94983</cdr:x>
      <cdr:y>0.3969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628037"/>
          <a:ext cx="492732" cy="291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3,2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0.86047</cdr:x>
      <cdr:y>0.37291</cdr:y>
    </cdr:from>
    <cdr:to>
      <cdr:x>1</cdr:x>
      <cdr:y>0.5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4296" y="864098"/>
          <a:ext cx="432048" cy="294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5,3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0.86047</cdr:x>
      <cdr:y>0.55936</cdr:y>
    </cdr:from>
    <cdr:to>
      <cdr:x>1</cdr:x>
      <cdr:y>0.73873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1296144"/>
          <a:ext cx="432048" cy="415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0.2093</cdr:x>
      <cdr:y>0.52941</cdr:y>
    </cdr:from>
    <cdr:to>
      <cdr:x>0.4186</cdr:x>
      <cdr:y>0.73529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8072" y="1226741"/>
          <a:ext cx="648058" cy="477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72,6 %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0.24242</cdr:x>
      <cdr:y>0.11275</cdr:y>
    </cdr:from>
    <cdr:to>
      <cdr:x>0.33333</cdr:x>
      <cdr:y>0.26471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308578"/>
          <a:ext cx="432048" cy="415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0,6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0.31818</cdr:x>
      <cdr:y>0.10546</cdr:y>
    </cdr:from>
    <cdr:to>
      <cdr:x>0.42424</cdr:x>
      <cdr:y>0.26471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288646"/>
          <a:ext cx="504056" cy="435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8,4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0.40909</cdr:x>
      <cdr:y>0.13177</cdr:y>
    </cdr:from>
    <cdr:to>
      <cdr:x>0.51515</cdr:x>
      <cdr:y>0.29412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360654"/>
          <a:ext cx="504055" cy="44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7,2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0.48485</cdr:x>
      <cdr:y>0.15808</cdr:y>
    </cdr:from>
    <cdr:to>
      <cdr:x>0.60606</cdr:x>
      <cdr:y>0.32353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432662"/>
          <a:ext cx="576064" cy="452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0,1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0.54545</cdr:x>
      <cdr:y>0.2107</cdr:y>
    </cdr:from>
    <cdr:to>
      <cdr:x>0.63844</cdr:x>
      <cdr:y>0.41176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76678"/>
          <a:ext cx="441898" cy="550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3,2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0.57576</cdr:x>
      <cdr:y>0.34225</cdr:y>
    </cdr:from>
    <cdr:to>
      <cdr:x>0.66667</cdr:x>
      <cdr:y>0.4738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6304" y="936719"/>
          <a:ext cx="43204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9,3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0.56061</cdr:x>
      <cdr:y>0.55273</cdr:y>
    </cdr:from>
    <cdr:to>
      <cdr:x>0.65151</cdr:x>
      <cdr:y>0.68428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1512777"/>
          <a:ext cx="432047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0,4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0.09859</cdr:x>
      <cdr:y>0.4738</cdr:y>
    </cdr:from>
    <cdr:to>
      <cdr:x>0.23944</cdr:x>
      <cdr:y>0.73529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8552" y="1296758"/>
          <a:ext cx="669393" cy="71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alibri" panose="020F0502020204030204" pitchFamily="34" charset="0"/>
            </a:rPr>
            <a:t>70,8 %</a:t>
          </a:r>
          <a:endParaRPr lang="ru-RU" sz="1200" b="1" dirty="0">
            <a:latin typeface="Calibri" panose="020F0502020204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0.29234</cdr:x>
      <cdr:y>0.436</cdr:y>
    </cdr:from>
    <cdr:to>
      <cdr:x>0.6406</cdr:x>
      <cdr:y>0.55058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5718" y="941390"/>
          <a:ext cx="697770" cy="2474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91,9 %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0.31714</cdr:x>
      <cdr:y>0.16625</cdr:y>
    </cdr:from>
    <cdr:to>
      <cdr:x>0.67654</cdr:x>
      <cdr:y>0.28293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5416" y="358954"/>
          <a:ext cx="720080" cy="2519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alibri" panose="020F0502020204030204" pitchFamily="34" charset="0"/>
            </a:rPr>
            <a:t>8,1 %</a:t>
          </a:r>
          <a:endParaRPr lang="ru-RU" sz="1400" dirty="0"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AFC58-F93C-4691-AEC9-EE104604424E}" type="datetimeFigureOut">
              <a:rPr lang="ru-RU" smtClean="0"/>
              <a:t>12.12.2022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6D07-4637-4B6A-A170-6C42D62466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5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097" indent="-2841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510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066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035" indent="-22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179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322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7466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609" indent="-2269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FF2E-D9F6-4740-B989-D58CA9FB87C4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6D07-4637-4B6A-A170-6C42D62466E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9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3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A530-DAC2-428A-BA98-8942BE71D0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B146-AEDC-4541-95F4-E2617E9E00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A24-B550-4FE3-9558-56FCD5E9FE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5FA0-0690-458C-AF35-3A0D4853A9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3677-09C8-49D7-9E01-AB9C8F91AF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DD35-1F22-4577-A0E8-A98168209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C579-A7F6-4EEF-B7EE-6D16C17436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4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C375-C46E-485C-8AA5-0447E18F2F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B8B-FBCA-49EB-B80F-F9012336D7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DFA4-B2A7-4844-9B76-13197123AD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4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BC8-2E35-4D88-BA02-326CCC83D4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3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7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3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4" y="9944864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4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78894-5896-4CEA-8D31-4C93681032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5276-7436-4E82-921F-7D04667C0D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.jpe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1063371" y="1851670"/>
            <a:ext cx="7613085" cy="302197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76200" dir="18900000" sy="23000" kx="-1200000" algn="bl" rotWithShape="0">
              <a:schemeClr val="tx2">
                <a:lumMod val="40000"/>
                <a:lumOff val="60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 СЛУШАНИЯ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бюджета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Воскресенского муниципального округа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области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063371" y="266096"/>
            <a:ext cx="7613085" cy="1384995"/>
          </a:xfrm>
          <a:prstGeom prst="rect">
            <a:avLst/>
          </a:prstGeom>
          <a:solidFill>
            <a:srgbClr val="F8F8F8"/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EB80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Воскресенский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             муниципальный округ</a:t>
            </a:r>
            <a:endParaRPr lang="ru-RU" sz="280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              Нижегородской области</a:t>
            </a:r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white">
                    <a:lumMod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prstClr val="white">
                  <a:lumMod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2807"/>
            <a:ext cx="1080120" cy="113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63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388424" cy="5143500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39881" y="1347614"/>
            <a:ext cx="2880321" cy="289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Расходы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 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округа,</a:t>
            </a:r>
          </a:p>
          <a:p>
            <a:pPr marL="38100" algn="ctr">
              <a:lnSpc>
                <a:spcPts val="3311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рублей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1" y="122864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85179"/>
              </p:ext>
            </p:extLst>
          </p:nvPr>
        </p:nvGraphicFramePr>
        <p:xfrm>
          <a:off x="2411760" y="-2"/>
          <a:ext cx="6696743" cy="513083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3891A7">
                        <a:tint val="35000"/>
                        <a:satMod val="253000"/>
                      </a:srgbClr>
                    </a:gs>
                    <a:gs pos="50000">
                      <a:srgbClr val="3891A7">
                        <a:tint val="42000"/>
                        <a:satMod val="255000"/>
                      </a:srgbClr>
                    </a:gs>
                    <a:gs pos="97000">
                      <a:srgbClr val="3891A7">
                        <a:tint val="53000"/>
                        <a:satMod val="260000"/>
                      </a:srgbClr>
                    </a:gs>
                    <a:gs pos="100000">
                      <a:srgbClr val="3891A7">
                        <a:tint val="56000"/>
                        <a:satMod val="275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553449"/>
                <a:gridCol w="2470887"/>
                <a:gridCol w="739122"/>
                <a:gridCol w="701038"/>
                <a:gridCol w="504056"/>
                <a:gridCol w="576064"/>
                <a:gridCol w="543332"/>
                <a:gridCol w="608795"/>
              </a:tblGrid>
              <a:tr h="70242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 fontAlgn="ctr"/>
                      <a:r>
                        <a:rPr lang="ru-RU" sz="10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Раздел, подраз</a:t>
                      </a:r>
                    </a:p>
                    <a:p>
                      <a:pPr marL="0" indent="0" algn="ctr" fontAlgn="ctr"/>
                      <a:r>
                        <a:rPr lang="ru-RU" sz="10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дел</a:t>
                      </a:r>
                      <a:endParaRPr lang="ru-RU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 fontAlgn="ctr"/>
                      <a:r>
                        <a:rPr lang="ru-RU" sz="10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Исполнено за 2021 год 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2022 год (первонач. план)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% к </a:t>
                      </a:r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2022 </a:t>
                      </a:r>
                      <a:r>
                        <a:rPr lang="ru-RU" sz="105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году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33647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fontAlgn="t"/>
                      <a:r>
                        <a:rPr lang="ru-RU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75,7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72,6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83,3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114,7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77,2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77,5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087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0200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fontAlgn="t"/>
                      <a:r>
                        <a:rPr lang="ru-RU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92,3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7052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0300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 fontAlgn="t"/>
                      <a:r>
                        <a:rPr lang="ru-RU" sz="1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27,0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31,7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117,4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8766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88,4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67,6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71,5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105,8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63,6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939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64,1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64,3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91,6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142,5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49,5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92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0600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5,9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118,0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8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429,3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503,6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530,7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105,4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526,7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525,6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8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0800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Культура,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кинематография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117,1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126,8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108,3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121,0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121,1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8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28,8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30,1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132,9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38,8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40,3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8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 3 раза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43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1200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112,5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3899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Условно  утверждаемые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 расходы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28,5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832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ВСЕГО  РАСХОДОВ: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819,1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892,3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987,8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110,7</a:t>
                      </a:r>
                      <a:endParaRPr lang="ru-RU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930,4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949,2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6438" y="-15198"/>
            <a:ext cx="8718390" cy="5173187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1347614"/>
            <a:ext cx="274896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Структура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расходов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 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округа,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%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1" y="122864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48476611"/>
              </p:ext>
            </p:extLst>
          </p:nvPr>
        </p:nvGraphicFramePr>
        <p:xfrm>
          <a:off x="2915816" y="2643758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72759728"/>
              </p:ext>
            </p:extLst>
          </p:nvPr>
        </p:nvGraphicFramePr>
        <p:xfrm>
          <a:off x="5868144" y="2787774"/>
          <a:ext cx="3096344" cy="231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5166416"/>
              </p:ext>
            </p:extLst>
          </p:nvPr>
        </p:nvGraphicFramePr>
        <p:xfrm>
          <a:off x="3707904" y="122864"/>
          <a:ext cx="4752528" cy="273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734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47781"/>
            <a:ext cx="8711952" cy="5166232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33840"/>
            <a:ext cx="2640440" cy="404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Расходы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 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муниципального округа на социальную сферу,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млн.рублей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21622"/>
              </p:ext>
            </p:extLst>
          </p:nvPr>
        </p:nvGraphicFramePr>
        <p:xfrm>
          <a:off x="2771801" y="3109635"/>
          <a:ext cx="6372199" cy="1985041"/>
        </p:xfrm>
        <a:graphic>
          <a:graphicData uri="http://schemas.openxmlformats.org/drawingml/2006/table">
            <a:tbl>
              <a:tblPr firstRow="1" bandRow="1"/>
              <a:tblGrid>
                <a:gridCol w="1943641"/>
                <a:gridCol w="881767"/>
                <a:gridCol w="1012524"/>
                <a:gridCol w="851045"/>
                <a:gridCol w="841611"/>
                <a:gridCol w="841611"/>
              </a:tblGrid>
              <a:tr h="49949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 год (первоначальный план)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074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50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в том числе</a:t>
                      </a:r>
                      <a:endParaRPr lang="ru-RU" sz="1050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553,7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651,3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699,0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687,0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688,8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32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429,3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503,6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530,7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526,7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525,6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349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126,8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9342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050" b="1" baseline="0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38,8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8803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7" y="2643758"/>
            <a:ext cx="5544616" cy="307777"/>
          </a:xfrm>
          <a:prstGeom prst="rect">
            <a:avLst/>
          </a:prstGeom>
          <a:solidFill>
            <a:srgbClr val="CCFFFF">
              <a:alpha val="23137"/>
            </a:srgbClr>
          </a:solidFill>
          <a:ln w="25400" cap="flat" cmpd="sng" algn="ctr">
            <a:solidFill>
              <a:srgbClr val="0066FF">
                <a:alpha val="49804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DEC9">
                    <a:lumMod val="25000"/>
                  </a:srgbClr>
                </a:solidFill>
                <a:effectLst/>
                <a:uLnTx/>
                <a:uFillTx/>
                <a:latin typeface="Corbel"/>
              </a:rPr>
              <a:t>        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Как изменяются расходы по отраслям социальной сферы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4926" y="100276"/>
            <a:ext cx="2880320" cy="578882"/>
          </a:xfrm>
          <a:prstGeom prst="roundRect">
            <a:avLst/>
          </a:prstGeom>
          <a:solidFill>
            <a:srgbClr val="F3F8E8"/>
          </a:solidFill>
          <a:ln w="9525" cap="flat" cmpd="sng" algn="ctr">
            <a:solidFill>
              <a:srgbClr val="E7DEC9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Что включают в себя отрасли социальной сферы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8165" y="1133840"/>
            <a:ext cx="1332148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E7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/>
              </a:rPr>
              <a:t>   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</a:rPr>
              <a:t>Культура</a:t>
            </a:r>
          </a:p>
        </p:txBody>
      </p:sp>
      <p:pic>
        <p:nvPicPr>
          <p:cNvPr id="18" name="Picture 4" descr="https://sun9-50.userapi.com/impg/Sy7FMMrifVegRmZ2BiiyoLcIXMJaAJZztJnjNA/Qwh-Wr7hf_c.jpg?size=1600x1200&amp;quality=96&amp;sign=8ba9ae67d7535580b170568357e8327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84" y="459498"/>
            <a:ext cx="1492832" cy="9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://storage.inovaco.ru/media/cache/bc/4d/18/96/e5/55/bc4d1896e55560921cf6bace78d2ad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84" y="1606059"/>
            <a:ext cx="1492832" cy="9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storage.inovaco.ru/media/cache/da/65/a1/6a/9c/fc/da65a16a9cfcadd5f307236845b32d9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6"/>
          <a:stretch/>
        </p:blipFill>
        <p:spPr bwMode="auto">
          <a:xfrm>
            <a:off x="7452320" y="522773"/>
            <a:ext cx="1584176" cy="98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storage.inovaco.ru/media/cache/bf/8f/f0/36/32/70/bf8ff0363270fe1ebb0436bd4d0d2df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78" y="1636303"/>
            <a:ext cx="1571418" cy="8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04612" y="1831548"/>
            <a:ext cx="1326487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E7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13204"/>
                </a:solidFill>
                <a:effectLst/>
                <a:uLnTx/>
                <a:uFillTx/>
              </a:rPr>
              <a:t>Социальная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</a:rPr>
              <a:t> политика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6047" y="1821044"/>
            <a:ext cx="1494266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E7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</a:rPr>
              <a:t>Физическая культура и спорт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6081" y="1133840"/>
            <a:ext cx="1276039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E7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</a:rPr>
              <a:t>Образование</a:t>
            </a:r>
          </a:p>
        </p:txBody>
      </p:sp>
      <p:cxnSp>
        <p:nvCxnSpPr>
          <p:cNvPr id="23" name="Прямая со стрелкой 22"/>
          <p:cNvCxnSpPr>
            <a:endCxn id="22" idx="0"/>
          </p:cNvCxnSpPr>
          <p:nvPr/>
        </p:nvCxnSpPr>
        <p:spPr>
          <a:xfrm flipH="1">
            <a:off x="5014101" y="718678"/>
            <a:ext cx="387555" cy="415162"/>
          </a:xfrm>
          <a:prstGeom prst="straightConnector1">
            <a:avLst/>
          </a:prstGeom>
          <a:noFill/>
          <a:ln w="9525" cap="flat" cmpd="sng" algn="ctr">
            <a:solidFill>
              <a:srgbClr val="964305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 flipH="1">
            <a:off x="5652120" y="718678"/>
            <a:ext cx="182966" cy="1102366"/>
          </a:xfrm>
          <a:prstGeom prst="straightConnector1">
            <a:avLst/>
          </a:prstGeom>
          <a:noFill/>
          <a:ln w="9525" cap="flat" cmpd="sng" algn="ctr">
            <a:solidFill>
              <a:srgbClr val="964305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5886047" y="718678"/>
            <a:ext cx="198121" cy="1102366"/>
          </a:xfrm>
          <a:prstGeom prst="straightConnector1">
            <a:avLst/>
          </a:prstGeom>
          <a:noFill/>
          <a:ln w="9525" cap="flat" cmpd="sng" algn="ctr">
            <a:solidFill>
              <a:srgbClr val="964305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>
          <a:xfrm>
            <a:off x="6228184" y="718678"/>
            <a:ext cx="430967" cy="404260"/>
          </a:xfrm>
          <a:prstGeom prst="straightConnector1">
            <a:avLst/>
          </a:prstGeom>
          <a:noFill/>
          <a:ln w="9525" cap="flat" cmpd="sng" algn="ctr">
            <a:solidFill>
              <a:srgbClr val="964305">
                <a:lumMod val="50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62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7914"/>
            <a:ext cx="8747634" cy="5181414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1398"/>
            <a:ext cx="2640440" cy="404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Программные и непрограммные расходы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 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муниципального округа,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млн.рублей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71800" y="-27562"/>
            <a:ext cx="6372200" cy="1520278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A7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Программные расходы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Воскресенского  муниципального округа (в 2023 году по 20 муниципальным программам)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A7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Непрограммые расходы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36776631"/>
              </p:ext>
            </p:extLst>
          </p:nvPr>
        </p:nvGraphicFramePr>
        <p:xfrm>
          <a:off x="2640440" y="1492716"/>
          <a:ext cx="2291600" cy="215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843808" y="3473098"/>
            <a:ext cx="1944216" cy="1532334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475A8D">
                <a:lumMod val="40000"/>
                <a:lumOff val="60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Всего расходов на 2023 год- 987,8 млн.рублей: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программные расходы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908,0 млн.рублей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непрограммные расходы – 79,8 млн.рублей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473098"/>
            <a:ext cx="1944216" cy="1600438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475A8D">
                <a:lumMod val="40000"/>
                <a:lumOff val="60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Всего расходов на 2024 год (без условно утвержденных) – 916,7 млн.рублей: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программные расходы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845,7 млн.рублей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непрограммные расходы – 71,0 млн.рублей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683781968"/>
              </p:ext>
            </p:extLst>
          </p:nvPr>
        </p:nvGraphicFramePr>
        <p:xfrm>
          <a:off x="4788024" y="1492716"/>
          <a:ext cx="2520280" cy="215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574760180"/>
              </p:ext>
            </p:extLst>
          </p:nvPr>
        </p:nvGraphicFramePr>
        <p:xfrm>
          <a:off x="6998808" y="1492716"/>
          <a:ext cx="2149208" cy="223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020271" y="3473098"/>
            <a:ext cx="1918735" cy="1600438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475A8D">
                <a:lumMod val="40000"/>
                <a:lumOff val="60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Всего расходов на 2025 год (без условно утвержденных) – 920,7 млн.рублей: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программные расходы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849,6 млн.рублей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непрограммные расходы – 71,1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4641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11803" cy="51435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5606"/>
            <a:ext cx="26404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Как изменится финансирование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муниципальных программ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в 2023-2025 годах,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млн.рублей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84913"/>
              </p:ext>
            </p:extLst>
          </p:nvPr>
        </p:nvGraphicFramePr>
        <p:xfrm>
          <a:off x="2627783" y="-3"/>
          <a:ext cx="6516218" cy="5143502"/>
        </p:xfrm>
        <a:graphic>
          <a:graphicData uri="http://schemas.openxmlformats.org/drawingml/2006/table">
            <a:tbl>
              <a:tblPr firstRow="1" bandRow="1"/>
              <a:tblGrid>
                <a:gridCol w="2316879"/>
                <a:gridCol w="796427"/>
                <a:gridCol w="752248"/>
                <a:gridCol w="662666"/>
                <a:gridCol w="607444"/>
                <a:gridCol w="662666"/>
                <a:gridCol w="717888"/>
              </a:tblGrid>
              <a:tr h="808138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к 2022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61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 ВСЕГО (без условно утвержденных), в том числе: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819,1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892,3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987,8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110,7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916,7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920,7</a:t>
                      </a:r>
                      <a:endParaRPr lang="ru-RU" sz="10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</a:tr>
              <a:tr h="3639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</a:tr>
              <a:tr h="5706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на реализацию муниципальных программ  ВСЕГО, в том числе:</a:t>
                      </a:r>
                      <a:endParaRPr lang="ru-RU" sz="10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703,7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821,0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908,0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845,7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849,6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</a:tr>
              <a:tr h="41215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образования Воскресенского</a:t>
                      </a:r>
                      <a:r>
                        <a:rPr lang="ru-RU" sz="1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412,8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509,7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502,6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501,5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706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706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культуры, туризма, молодежной политики и спорта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137,7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61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Адресная инвестиционная программа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61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агропромышленного комплекса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61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Информационное общество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7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5606"/>
            <a:ext cx="26404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Как изменится финансирование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муниципальных программ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в 2023-2025 годах,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млн.рублей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23474"/>
              </p:ext>
            </p:extLst>
          </p:nvPr>
        </p:nvGraphicFramePr>
        <p:xfrm>
          <a:off x="2627786" y="-1"/>
          <a:ext cx="6516212" cy="5153143"/>
        </p:xfrm>
        <a:graphic>
          <a:graphicData uri="http://schemas.openxmlformats.org/drawingml/2006/table">
            <a:tbl>
              <a:tblPr firstRow="1" bandRow="1"/>
              <a:tblGrid>
                <a:gridCol w="2016222"/>
                <a:gridCol w="864096"/>
                <a:gridCol w="792088"/>
                <a:gridCol w="708241"/>
                <a:gridCol w="711855"/>
                <a:gridCol w="711855"/>
                <a:gridCol w="711855"/>
              </a:tblGrid>
              <a:tr h="5529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к 2022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39782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Развитие предпринимательства в муниципальном округе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7334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126,7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6878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услуг пассажирского транспорта на территории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69772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жилищно-коммунального хозяйства и охрана окружающей среды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147,8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39436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жильем молодых семей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6288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Социальная поддержка ветеранов и инвалидов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460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Охрана окружающей среды и благоустройство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552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Благоустройство населенных пунктов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39436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муниципальной службы в муниципальном округе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-6307"/>
            <a:ext cx="9144000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5606"/>
            <a:ext cx="26404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Как изменится финансирование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муниципальных программ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в 2023-2025 годах,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 млн.рублей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77582"/>
              </p:ext>
            </p:extLst>
          </p:nvPr>
        </p:nvGraphicFramePr>
        <p:xfrm>
          <a:off x="2627785" y="-1"/>
          <a:ext cx="6516217" cy="5164038"/>
        </p:xfrm>
        <a:graphic>
          <a:graphicData uri="http://schemas.openxmlformats.org/drawingml/2006/table">
            <a:tbl>
              <a:tblPr firstRow="1" bandRow="1"/>
              <a:tblGrid>
                <a:gridCol w="2088231"/>
                <a:gridCol w="864096"/>
                <a:gridCol w="792088"/>
                <a:gridCol w="720080"/>
                <a:gridCol w="648072"/>
                <a:gridCol w="715394"/>
                <a:gridCol w="688256"/>
              </a:tblGrid>
              <a:tr h="782628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 за 2021 год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первонач.план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к 2022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5798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сохранности архивных фондов Воскресенского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188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Социальная поддержка семей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188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Улучшение условий и охраны труда в муниципальном округе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74097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общественного правопорядка и противодействия преступности в Воскресенском муниципальном округе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106313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Защита населения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территории Воскресенского муниципального округа от ЧС, противодействие терроризму и экстремизму, обеспечение безопасности дорожного движения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79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въездного туризма на территории  муниципального  округа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3,1 раза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79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газоснабжения населенных пунктов муниципального округа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602" y="0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1745"/>
            <a:ext cx="253293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Муниципальная программа «Развитие образования Воскресенского муниципального округа на 2023-2028 годы»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 descr="http://storage.inovaco.ru/media/cache/81/ad/5e/1a/c6/a8/81ad5e1ac6a816ae9c862891070f7e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22" y="267494"/>
            <a:ext cx="15924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47514"/>
            <a:ext cx="1692713" cy="1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88" y="3579862"/>
            <a:ext cx="1823915" cy="136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96822" y="3363838"/>
            <a:ext cx="41280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rbel"/>
              </a:rPr>
              <a:t>    </a:t>
            </a:r>
            <a:r>
              <a:rPr lang="ru-RU" sz="1400" b="1" u="sng" dirty="0" smtClean="0">
                <a:solidFill>
                  <a:srgbClr val="3891A7">
                    <a:lumMod val="50000"/>
                  </a:srgbClr>
                </a:solidFill>
                <a:cs typeface="Times New Roman" panose="02020603050405020304" pitchFamily="18" charset="0"/>
              </a:rPr>
              <a:t>Целевая группа программы на 2023 год :</a:t>
            </a:r>
          </a:p>
          <a:p>
            <a:r>
              <a:rPr lang="ru-RU" sz="1400" dirty="0" smtClean="0">
                <a:solidFill>
                  <a:srgbClr val="3891A7">
                    <a:lumMod val="50000"/>
                  </a:srgbClr>
                </a:solidFill>
                <a:cs typeface="Times New Roman" panose="02020603050405020304" pitchFamily="18" charset="0"/>
              </a:rPr>
              <a:t>Дети дошкольного возраста - 654 чел.</a:t>
            </a:r>
          </a:p>
          <a:p>
            <a:r>
              <a:rPr lang="ru-RU" sz="1400" dirty="0" smtClean="0">
                <a:solidFill>
                  <a:srgbClr val="3891A7">
                    <a:lumMod val="50000"/>
                  </a:srgbClr>
                </a:solidFill>
                <a:cs typeface="Times New Roman" panose="02020603050405020304" pitchFamily="18" charset="0"/>
              </a:rPr>
              <a:t>Учащиеся общеобразовательных учреждений -  1753 чел.</a:t>
            </a:r>
          </a:p>
          <a:p>
            <a:r>
              <a:rPr lang="ru-RU" sz="1400" dirty="0" smtClean="0">
                <a:solidFill>
                  <a:srgbClr val="3891A7">
                    <a:lumMod val="50000"/>
                  </a:srgbClr>
                </a:solidFill>
                <a:cs typeface="Times New Roman" panose="02020603050405020304" pitchFamily="18" charset="0"/>
              </a:rPr>
              <a:t>Обучающиеся учреждений дополнительного образования – 900 чел.</a:t>
            </a:r>
          </a:p>
          <a:p>
            <a:r>
              <a:rPr lang="ru-RU" sz="1400" dirty="0" smtClean="0">
                <a:solidFill>
                  <a:srgbClr val="3891A7">
                    <a:lumMod val="50000"/>
                  </a:srgbClr>
                </a:solidFill>
                <a:cs typeface="Times New Roman" panose="02020603050405020304" pitchFamily="18" charset="0"/>
              </a:rPr>
              <a:t>Работники образовательных учреждений района</a:t>
            </a:r>
            <a:endParaRPr lang="ru-RU" sz="1400" dirty="0">
              <a:solidFill>
                <a:srgbClr val="3891A7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9539" y="267494"/>
            <a:ext cx="424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0856" y="843558"/>
            <a:ext cx="3581234" cy="508811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cs typeface="Times New Roman" pitchFamily="18" charset="0"/>
              </a:rPr>
              <a:t>2023 год      509,7 млн.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60855" y="1707654"/>
            <a:ext cx="3598515" cy="580819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cs typeface="Times New Roman" pitchFamily="18" charset="0"/>
              </a:rPr>
              <a:t>2024 год      502,6 млн.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60856" y="2582019"/>
            <a:ext cx="3598514" cy="605422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cs typeface="Times New Roman" pitchFamily="18" charset="0"/>
              </a:rPr>
              <a:t>2025 год      501,5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19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601" y="0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1745"/>
            <a:ext cx="253293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Муниципальная программа «Развитие образования Воскресенского муниципального округа на 2023-2028 годы»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82576"/>
              </p:ext>
            </p:extLst>
          </p:nvPr>
        </p:nvGraphicFramePr>
        <p:xfrm>
          <a:off x="2771801" y="0"/>
          <a:ext cx="6372196" cy="5161995"/>
        </p:xfrm>
        <a:graphic>
          <a:graphicData uri="http://schemas.openxmlformats.org/drawingml/2006/table">
            <a:tbl>
              <a:tblPr firstRow="1" bandRow="1"/>
              <a:tblGrid>
                <a:gridCol w="1857061"/>
                <a:gridCol w="735022"/>
                <a:gridCol w="945029"/>
                <a:gridCol w="735022"/>
                <a:gridCol w="682520"/>
                <a:gridCol w="682520"/>
                <a:gridCol w="735022"/>
              </a:tblGrid>
              <a:tr h="69954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году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7823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0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000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412,8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509,7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502,6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501,5</a:t>
                      </a:r>
                      <a:endParaRPr lang="ru-RU" sz="120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449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общего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образования»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357,9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373,3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431,4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423,9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424,8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5803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дополнительного образования и воспитания детей и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молодёжи»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139,0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93183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«Развитие системы оценки качества образования и информационной прозрачности системы образования»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353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«Ресурсное обеспечение сферы образования»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5733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«Патриотическое воспитание и подготовка граждан к военной службе»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«Социально-правовая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защита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детей»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«Обеспечение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реализации муниципальной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программы»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4" descr="https://www.cross-check.com/hubfs/ThinkstockPhotos-487358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936"/>
            <a:ext cx="1008112" cy="6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602" y="-25192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1745"/>
            <a:ext cx="2532936" cy="37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 «Развитие культуры, молодежной политики и спорта Воскресенского муниципального округа»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5" y="195486"/>
            <a:ext cx="37444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                                    В 2023 </a:t>
            </a:r>
            <a:r>
              <a:rPr lang="ru-RU" sz="1300" b="1" dirty="0">
                <a:solidFill>
                  <a:srgbClr val="964305">
                    <a:lumMod val="75000"/>
                  </a:srgbClr>
                </a:solidFill>
                <a:ea typeface="Calibri"/>
              </a:rPr>
              <a:t>году </a:t>
            </a:r>
            <a:endParaRPr lang="ru-RU" sz="1300" b="1" dirty="0" smtClean="0">
              <a:solidFill>
                <a:srgbClr val="964305">
                  <a:lumMod val="75000"/>
                </a:srgbClr>
              </a:solidFill>
              <a:ea typeface="Calibri"/>
            </a:endParaRPr>
          </a:p>
          <a:p>
            <a:pPr algn="ctr"/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в </a:t>
            </a:r>
            <a:r>
              <a:rPr lang="ru-RU" sz="1300" b="1" dirty="0">
                <a:solidFill>
                  <a:srgbClr val="964305">
                    <a:lumMod val="75000"/>
                  </a:srgbClr>
                </a:solidFill>
                <a:ea typeface="Calibri"/>
              </a:rPr>
              <a:t>рамках подпрограммы "Развитие культуры </a:t>
            </a:r>
            <a:endParaRPr lang="ru-RU" sz="1300" b="1" dirty="0" smtClean="0">
              <a:solidFill>
                <a:srgbClr val="964305">
                  <a:lumMod val="75000"/>
                </a:srgbClr>
              </a:solidFill>
              <a:ea typeface="Calibri"/>
            </a:endParaRPr>
          </a:p>
          <a:p>
            <a:pPr algn="ctr"/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в </a:t>
            </a:r>
            <a:r>
              <a:rPr lang="ru-RU" sz="1300" b="1" dirty="0">
                <a:solidFill>
                  <a:srgbClr val="964305">
                    <a:lumMod val="75000"/>
                  </a:srgbClr>
                </a:solidFill>
                <a:ea typeface="Calibri"/>
              </a:rPr>
              <a:t>Воскресенском муниципальном 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округе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" </a:t>
            </a:r>
          </a:p>
          <a:p>
            <a:pPr algn="ctr"/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выделено </a:t>
            </a:r>
            <a:r>
              <a:rPr lang="ru-RU" sz="1300" b="1" dirty="0">
                <a:solidFill>
                  <a:srgbClr val="964305">
                    <a:lumMod val="75000"/>
                  </a:srgbClr>
                </a:solidFill>
                <a:ea typeface="Calibri"/>
              </a:rPr>
              <a:t>средств 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:   </a:t>
            </a:r>
          </a:p>
          <a:p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на развитие </a:t>
            </a:r>
            <a:r>
              <a:rPr lang="ru-RU" sz="1300" dirty="0">
                <a:solidFill>
                  <a:srgbClr val="964305">
                    <a:lumMod val="75000"/>
                  </a:srgbClr>
                </a:solidFill>
                <a:ea typeface="Calibri"/>
              </a:rPr>
              <a:t>библиотечного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дела – 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24,2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млн. рублей, на развитие </a:t>
            </a:r>
            <a:r>
              <a:rPr lang="ru-RU" sz="1300" dirty="0">
                <a:solidFill>
                  <a:srgbClr val="964305">
                    <a:lumMod val="75000"/>
                  </a:srgbClr>
                </a:solidFill>
                <a:ea typeface="Calibri"/>
              </a:rPr>
              <a:t>дополнительного </a:t>
            </a:r>
            <a:endParaRPr lang="ru-RU" sz="1300" dirty="0" smtClean="0">
              <a:solidFill>
                <a:srgbClr val="964305">
                  <a:lumMod val="75000"/>
                </a:srgbClr>
              </a:solidFill>
              <a:ea typeface="Calibri"/>
            </a:endParaRPr>
          </a:p>
          <a:p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образования </a:t>
            </a:r>
            <a:r>
              <a:rPr lang="ru-RU" sz="1300" dirty="0">
                <a:solidFill>
                  <a:srgbClr val="964305">
                    <a:lumMod val="75000"/>
                  </a:srgbClr>
                </a:solidFill>
                <a:ea typeface="Calibri"/>
              </a:rPr>
              <a:t>в сфере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культуры - 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 12,3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  <a:cs typeface="Times New Roman"/>
              </a:rPr>
              <a:t>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  <a:cs typeface="Times New Roman"/>
              </a:rPr>
              <a:t>млн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. рублей, на развитие </a:t>
            </a:r>
            <a:r>
              <a:rPr lang="ru-RU" sz="1300" dirty="0">
                <a:solidFill>
                  <a:srgbClr val="964305">
                    <a:lumMod val="75000"/>
                  </a:srgbClr>
                </a:solidFill>
                <a:ea typeface="Calibri"/>
              </a:rPr>
              <a:t>музейного дела – </a:t>
            </a:r>
            <a:endParaRPr lang="ru-RU" sz="1300" dirty="0" smtClean="0">
              <a:solidFill>
                <a:srgbClr val="964305">
                  <a:lumMod val="75000"/>
                </a:srgbClr>
              </a:solidFill>
              <a:ea typeface="Calibri"/>
            </a:endParaRPr>
          </a:p>
          <a:p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20,9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млн. рублей, на развитие </a:t>
            </a:r>
            <a:r>
              <a:rPr lang="ru-RU" sz="1300" dirty="0">
                <a:solidFill>
                  <a:srgbClr val="964305">
                    <a:lumMod val="75000"/>
                  </a:srgbClr>
                </a:solidFill>
                <a:ea typeface="Calibri"/>
              </a:rPr>
              <a:t>культурно-досуговой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деятельности  – </a:t>
            </a:r>
            <a:r>
              <a:rPr lang="ru-RU" sz="1300" b="1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40,8 </a:t>
            </a:r>
            <a:r>
              <a:rPr lang="ru-RU" sz="1300" dirty="0" smtClean="0">
                <a:solidFill>
                  <a:srgbClr val="964305">
                    <a:lumMod val="75000"/>
                  </a:srgbClr>
                </a:solidFill>
                <a:ea typeface="Calibri"/>
              </a:rPr>
              <a:t>млн. рублей.</a:t>
            </a:r>
            <a:endParaRPr lang="ru-RU" sz="1300" dirty="0">
              <a:solidFill>
                <a:srgbClr val="964305">
                  <a:lumMod val="75000"/>
                </a:srgbClr>
              </a:solidFill>
            </a:endParaRPr>
          </a:p>
        </p:txBody>
      </p:sp>
      <p:pic>
        <p:nvPicPr>
          <p:cNvPr id="7" name="Picture 2" descr="https://sun9-84.userapi.com/impg/T_1Lznwdy5CGvRUYKbWNbcU11NzKhsOWOliMZg/jWY7uF2kFJA.jpg?size=2560x1707&amp;quality=95&amp;sign=b25a71a2e464fdbf5bf32486ead726d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9" y="285096"/>
            <a:ext cx="2408626" cy="16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2" y="2499742"/>
            <a:ext cx="412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E7DEC9">
                  <a:lumMod val="25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2931790"/>
            <a:ext cx="3709716" cy="471190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E7DEC9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2023 год      137,7 млн.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3651870"/>
            <a:ext cx="3709716" cy="471190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E7DEC9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2024 год      134,0 млн.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4371950"/>
            <a:ext cx="3728540" cy="558218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28575" cap="flat" cmpd="sng" algn="ctr">
            <a:solidFill>
              <a:srgbClr val="E7DEC9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2025 год      135,4 млн. рублей</a:t>
            </a:r>
          </a:p>
        </p:txBody>
      </p:sp>
      <p:pic>
        <p:nvPicPr>
          <p:cNvPr id="12" name="Picture 6" descr="https://sun9-20.userapi.com/impg/NJQO0ssQgZMxB7sSgaCjmLT7wqbV6cC15FsGGQ/SD27XpvSAUg.jpg?size=2560x1707&amp;quality=95&amp;sign=7b54fedb65e859f63bdb593cf9c3b3b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79" y="2487234"/>
            <a:ext cx="1623890" cy="10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sun1-57.userapi.com/impg/LC8q-Jd029D_t-GJCeL_P1UsXwqMWGAft22T2w/RGd8EqeDsmw.jpg?size=2560x1922&amp;quality=96&amp;sign=283ea49078f8a21d8a6a45d0343636f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51870"/>
            <a:ext cx="1812985" cy="13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5236044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44574" y="296345"/>
            <a:ext cx="508964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92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Для </a:t>
            </a:r>
            <a:r>
              <a:rPr sz="1600" b="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формирования</a:t>
            </a:r>
            <a:r>
              <a:rPr sz="1600" b="1" spc="56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92E40"/>
                </a:solidFill>
                <a:cs typeface="Times New Roman" panose="02020603050405020304" pitchFamily="18" charset="0"/>
              </a:rPr>
              <a:t>проекта</a:t>
            </a:r>
            <a:r>
              <a:rPr sz="1600" b="1" spc="49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600" b="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бюджета</a:t>
            </a:r>
            <a:r>
              <a:rPr lang="ru-RU" sz="1600" b="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используются</a:t>
            </a:r>
            <a:r>
              <a:rPr sz="1600" b="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:</a:t>
            </a:r>
            <a:endParaRPr sz="1600" b="1" dirty="0">
              <a:solidFill>
                <a:srgbClr val="192E4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104" y="843560"/>
            <a:ext cx="433454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92E40"/>
                </a:solidFill>
                <a:latin typeface="IOAGID+Verdana"/>
                <a:cs typeface="IOAGID+Verdana"/>
              </a:rPr>
              <a:t>●</a:t>
            </a:r>
            <a:r>
              <a:rPr sz="1200" spc="1253" dirty="0">
                <a:solidFill>
                  <a:srgbClr val="192E40"/>
                </a:solidFill>
                <a:latin typeface="IOAGID+Verdana"/>
                <a:cs typeface="IOAGID+Verdana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Послание Президента Российской</a:t>
            </a:r>
            <a:r>
              <a:rPr sz="1400" spc="-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Федерации</a:t>
            </a:r>
          </a:p>
          <a:p>
            <a:pPr marL="304800" marR="0">
              <a:lnSpc>
                <a:spcPts val="1461"/>
              </a:lnSpc>
              <a:spcBef>
                <a:spcPts val="145"/>
              </a:spcBef>
              <a:spcAft>
                <a:spcPts val="0"/>
              </a:spcAft>
            </a:pP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Федеральному собранию Российской</a:t>
            </a:r>
            <a:r>
              <a:rPr sz="1400" spc="-10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05" y="1237954"/>
            <a:ext cx="2664296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988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latin typeface="Arial Narrow" panose="020B0606020202030204" pitchFamily="34" charset="0"/>
                <a:cs typeface="KBCQMA+8 Bold"/>
              </a:rPr>
              <a:t>  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На чем основано</a:t>
            </a:r>
            <a:endParaRPr sz="2400" b="1" dirty="0">
              <a:solidFill>
                <a:srgbClr val="FCFCFC"/>
              </a:solidFill>
              <a:cs typeface="Times New Roman" panose="02020603050405020304" pitchFamily="18" charset="0"/>
            </a:endParaRPr>
          </a:p>
          <a:p>
            <a:pPr marL="170688" marR="0">
              <a:lnSpc>
                <a:spcPts val="331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 </a:t>
            </a: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формировани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е</a:t>
            </a:r>
          </a:p>
          <a:p>
            <a:pPr marL="170688" marR="0">
              <a:lnSpc>
                <a:spcPts val="331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проекта бюджета</a:t>
            </a:r>
            <a:endParaRPr sz="2400" b="1" dirty="0">
              <a:solidFill>
                <a:srgbClr val="FCFCFC"/>
              </a:solidFill>
              <a:cs typeface="Times New Roman" panose="02020603050405020304" pitchFamily="18" charset="0"/>
            </a:endParaRPr>
          </a:p>
          <a:p>
            <a:pPr marL="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муниципального о</a:t>
            </a: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круга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     на 2023-2025  </a:t>
            </a:r>
          </a:p>
          <a:p>
            <a:pPr marL="0" marR="0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CFCFC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            годы</a:t>
            </a:r>
            <a:endParaRPr sz="2400" b="1" dirty="0">
              <a:solidFill>
                <a:srgbClr val="FCFCF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5456" y="4443960"/>
            <a:ext cx="418575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92E40"/>
                </a:solidFill>
                <a:latin typeface="IOAGID+Verdana"/>
                <a:cs typeface="IOAGID+Verdana"/>
              </a:rPr>
              <a:t>●</a:t>
            </a:r>
            <a:r>
              <a:rPr sz="1200" spc="1253" dirty="0">
                <a:solidFill>
                  <a:srgbClr val="192E40"/>
                </a:solidFill>
                <a:latin typeface="IOAGID+Verdana"/>
                <a:cs typeface="IOAGID+Verdana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Воскресенского 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      муниципального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округа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(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20 программ)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7074" y="2931792"/>
            <a:ext cx="50901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92E40"/>
                </a:solidFill>
                <a:latin typeface="IOAGID+Verdana"/>
                <a:cs typeface="IOAGID+Verdana"/>
              </a:rPr>
              <a:t>●</a:t>
            </a:r>
            <a:r>
              <a:rPr sz="1200" spc="1253" dirty="0">
                <a:solidFill>
                  <a:srgbClr val="192E40"/>
                </a:solidFill>
                <a:latin typeface="IOAGID+Verdana"/>
                <a:cs typeface="IOAGID+Verdana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Основные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направления</a:t>
            </a:r>
            <a:r>
              <a:rPr sz="1400" spc="10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бюджетной и налоговой</a:t>
            </a:r>
            <a:r>
              <a:rPr sz="1400" spc="-24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политики</a:t>
            </a:r>
          </a:p>
          <a:p>
            <a:pPr marL="304800" marR="0">
              <a:lnSpc>
                <a:spcPts val="1458"/>
              </a:lnSpc>
              <a:spcBef>
                <a:spcPts val="149"/>
              </a:spcBef>
              <a:spcAft>
                <a:spcPts val="0"/>
              </a:spcAft>
            </a:pP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Воскресенском муниципальном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округе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на 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3</a:t>
            </a:r>
            <a:r>
              <a:rPr sz="1400" spc="-13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год и на</a:t>
            </a:r>
          </a:p>
          <a:p>
            <a:pPr marL="304800" marR="0">
              <a:lnSpc>
                <a:spcPts val="1458"/>
              </a:lnSpc>
              <a:spcBef>
                <a:spcPts val="197"/>
              </a:spcBef>
              <a:spcAft>
                <a:spcPts val="0"/>
              </a:spcAft>
            </a:pP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плановый период</a:t>
            </a:r>
            <a:r>
              <a:rPr sz="1400" spc="-16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4</a:t>
            </a:r>
            <a:r>
              <a:rPr sz="1400" spc="-14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и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5</a:t>
            </a:r>
            <a:r>
              <a:rPr sz="1400" spc="-25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годов</a:t>
            </a:r>
            <a:endParaRPr sz="1400" dirty="0">
              <a:solidFill>
                <a:srgbClr val="192E4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3433" y="1419622"/>
            <a:ext cx="5036689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92E40"/>
                </a:solidFill>
                <a:latin typeface="IOAGID+Verdana"/>
                <a:cs typeface="IOAGID+Verdana"/>
              </a:rPr>
              <a:t>●</a:t>
            </a:r>
            <a:r>
              <a:rPr sz="1200" spc="1253" dirty="0">
                <a:solidFill>
                  <a:srgbClr val="192E40"/>
                </a:solidFill>
                <a:latin typeface="IOAGID+Verdana"/>
                <a:cs typeface="IOAGID+Verdana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Указы Президента Российской</a:t>
            </a:r>
            <a:r>
              <a:rPr sz="1400" spc="-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Федерации от 7 мая 2012</a:t>
            </a:r>
          </a:p>
          <a:p>
            <a:pPr marL="304800" marR="0">
              <a:lnSpc>
                <a:spcPts val="1461"/>
              </a:lnSpc>
              <a:spcBef>
                <a:spcPts val="145"/>
              </a:spcBef>
              <a:spcAft>
                <a:spcPts val="0"/>
              </a:spcAft>
            </a:pP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г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№ 597 «О мероприятиях по реализации государственной социальной политики»,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от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7 мая 2018</a:t>
            </a:r>
            <a:r>
              <a:rPr sz="1400" spc="-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г. №</a:t>
            </a:r>
            <a:r>
              <a:rPr sz="1400" spc="15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204</a:t>
            </a:r>
            <a:r>
              <a:rPr sz="1400" spc="-13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«О</a:t>
            </a:r>
            <a:r>
              <a:rPr sz="1400" spc="18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национальных целях</a:t>
            </a:r>
            <a:r>
              <a:rPr sz="1400" spc="18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стратегических</a:t>
            </a:r>
            <a:r>
              <a:rPr sz="1400" spc="-19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задачах</a:t>
            </a:r>
            <a:r>
              <a:rPr sz="1400" spc="30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развития</a:t>
            </a:r>
            <a:r>
              <a:rPr sz="1400" spc="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Российской</a:t>
            </a:r>
            <a:r>
              <a:rPr sz="1400" spc="-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Федерации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на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период до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20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24</a:t>
            </a:r>
            <a:r>
              <a:rPr sz="1400" spc="-13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года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и от 21 июля 2020 года № 474 «О национальных целях развития Российской Федерации на период до 2030 года» </a:t>
            </a:r>
            <a:endParaRPr sz="1400" dirty="0">
              <a:solidFill>
                <a:srgbClr val="192E4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3459" y="3723880"/>
            <a:ext cx="502304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192E40"/>
                </a:solidFill>
                <a:latin typeface="IOAGID+Verdana"/>
                <a:cs typeface="IOAGID+Verdana"/>
              </a:rPr>
              <a:t>●</a:t>
            </a:r>
            <a:r>
              <a:rPr sz="1200" spc="1253" dirty="0">
                <a:solidFill>
                  <a:srgbClr val="192E40"/>
                </a:solidFill>
                <a:latin typeface="IOAGID+Verdana"/>
                <a:cs typeface="IOAGID+Verdana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Прогноз</a:t>
            </a:r>
            <a:r>
              <a:rPr sz="1400" spc="-19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социально-экономического</a:t>
            </a:r>
            <a:r>
              <a:rPr sz="1400" spc="-25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развития</a:t>
            </a:r>
            <a:r>
              <a:rPr sz="1400" spc="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lang="ru-RU" sz="1400" spc="1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spc="11" dirty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lang="ru-RU" sz="1400" spc="11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     Воскресенского муниципального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округа на 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3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год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и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на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     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плановый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период 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4</a:t>
            </a:r>
            <a:r>
              <a:rPr sz="1400" spc="-26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192E40"/>
                </a:solidFill>
                <a:cs typeface="Times New Roman" panose="02020603050405020304" pitchFamily="18" charset="0"/>
              </a:rPr>
              <a:t>и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202</a:t>
            </a:r>
            <a:r>
              <a:rPr lang="ru-RU"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5 </a:t>
            </a:r>
            <a:r>
              <a:rPr sz="1400" dirty="0" smtClean="0">
                <a:solidFill>
                  <a:srgbClr val="192E40"/>
                </a:solidFill>
                <a:cs typeface="Times New Roman" panose="02020603050405020304" pitchFamily="18" charset="0"/>
              </a:rPr>
              <a:t>годов</a:t>
            </a:r>
            <a:endParaRPr sz="1400" dirty="0">
              <a:solidFill>
                <a:srgbClr val="192E4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630"/>
            <a:ext cx="831184" cy="8707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602" y="-25192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21239"/>
            <a:ext cx="2532936" cy="422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 «Развитие культуры, молодежной политики и спорта Воскресенского муниципального округа»,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млн.рублей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 descr="https://sun1-54.userapi.com/impg/5A0REV-uXZIKNKJYOv3qW1zBrDQ0aZGi7hKXEQ/VTvA-bNBNyM.jpg?size=539x400&amp;quality=95&amp;sign=a2485969708cfe68ed1bc4fd7ea1879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94" y="3706793"/>
            <a:ext cx="1717130" cy="12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storage.inovaco.ru/media/cache/e3/d2/e5/d8/b6/8f/e3d2e5d8b68f2a785182cd515bfac6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06793"/>
            <a:ext cx="1759822" cy="11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un9-86.userapi.com/impg/tM_EqKG3zJRxVFhhZPFIRdb9B4yf5V2Xx3aDhw/GHVY9JsRIec.jpg?size=2560x1707&amp;quality=95&amp;sign=80258bc302b9fbf303184015dd4a9e5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2388"/>
            <a:ext cx="20518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79488"/>
              </p:ext>
            </p:extLst>
          </p:nvPr>
        </p:nvGraphicFramePr>
        <p:xfrm>
          <a:off x="3070894" y="195486"/>
          <a:ext cx="5893592" cy="3240360"/>
        </p:xfrm>
        <a:graphic>
          <a:graphicData uri="http://schemas.openxmlformats.org/drawingml/2006/table">
            <a:tbl>
              <a:tblPr firstRow="1" bandRow="1"/>
              <a:tblGrid>
                <a:gridCol w="1690785"/>
                <a:gridCol w="676314"/>
                <a:gridCol w="869547"/>
                <a:gridCol w="676314"/>
                <a:gridCol w="724622"/>
                <a:gridCol w="628006"/>
                <a:gridCol w="628004"/>
              </a:tblGrid>
              <a:tr h="640644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первонач. план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году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05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5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74277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Общие расходы на реализацию программы </a:t>
                      </a: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том числе на подпрограммы</a:t>
                      </a:r>
                      <a:endParaRPr lang="ru-RU" sz="1050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137,7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7138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"Развитие культуры в Воскресенском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округе"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76,6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570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"Развитие молодёжной политики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Воскресенском округе"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8 раз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7138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3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570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"Обеспечение реализации муниципальной программы"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8602" y="-25192"/>
            <a:ext cx="9111803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21239"/>
            <a:ext cx="253293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 «Благоустройство населенных пунктов Воскресенского муниципального округа на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2023 – 2028 годы»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5147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33207"/>
            <a:ext cx="3816424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A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DEC9">
                    <a:lumMod val="2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2023 год      79,9 млн. рублей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73" y="1769558"/>
            <a:ext cx="1761253" cy="11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84875"/>
            <a:ext cx="2592288" cy="18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/>
          <a:stretch>
            <a:fillRect/>
          </a:stretch>
        </p:blipFill>
        <p:spPr bwMode="auto">
          <a:xfrm>
            <a:off x="7230095" y="249650"/>
            <a:ext cx="1784901" cy="120399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DEC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145250" y="1386616"/>
            <a:ext cx="3803014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A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DEC9">
                    <a:lumMod val="2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2024 год      60,3 млн.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56312" y="2253077"/>
            <a:ext cx="3804719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A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DEC9">
                    <a:lumMod val="25000"/>
                  </a:srgbClr>
                </a:solidFill>
                <a:effectLst/>
                <a:uLnTx/>
                <a:uFillTx/>
                <a:cs typeface="Times New Roman" pitchFamily="18" charset="0"/>
              </a:rPr>
              <a:t>2025 год      60,3 млн. рублей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9" y="3084875"/>
            <a:ext cx="2807717" cy="18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-96961"/>
            <a:ext cx="9144000" cy="5231912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21239"/>
            <a:ext cx="253293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 «Благоустройство населенных пунктов Воскресенского муниципального округа на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2023 – 2028 годы»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-96961"/>
            <a:ext cx="6228184" cy="5240461"/>
          </a:xfrm>
          <a:prstGeom prst="rect">
            <a:avLst/>
          </a:prstGeom>
          <a:solidFill>
            <a:srgbClr val="FFFFCC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</a:t>
            </a:r>
            <a:r>
              <a:rPr lang="ru-RU" sz="14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Основные направления расходов по программе в 2023 году:</a:t>
            </a:r>
            <a:r>
              <a:rPr lang="ru-RU" sz="1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                            </a:t>
            </a:r>
            <a:r>
              <a:rPr lang="ru-RU" sz="14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</a:t>
            </a:r>
          </a:p>
          <a:p>
            <a:endParaRPr lang="ru-RU" sz="1100" b="1" dirty="0">
              <a:solidFill>
                <a:srgbClr val="3891A7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1) Капитальный ремонт автомобильных дорог местного значения в </a:t>
            </a:r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сумме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10,8 млн.  </a:t>
            </a:r>
          </a:p>
          <a:p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     рублей</a:t>
            </a:r>
            <a:r>
              <a:rPr lang="ru-RU" sz="1200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в том числе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:          -</a:t>
            </a:r>
            <a:r>
              <a:rPr lang="ru-RU" sz="1200" i="1" dirty="0">
                <a:solidFill>
                  <a:srgbClr val="000066"/>
                </a:solidFill>
                <a:cs typeface="Times New Roman" panose="02020603050405020304" pitchFamily="18" charset="0"/>
              </a:rPr>
              <a:t>за счет средств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дорожного фонда – </a:t>
            </a:r>
            <a:r>
              <a:rPr lang="ru-RU" sz="1200" b="1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9,8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млн. рублей;</a:t>
            </a:r>
            <a:endParaRPr lang="ru-RU" sz="1200" i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                                       - за </a:t>
            </a:r>
            <a:r>
              <a:rPr lang="ru-RU" sz="1200" i="1" dirty="0">
                <a:solidFill>
                  <a:srgbClr val="000066"/>
                </a:solidFill>
                <a:cs typeface="Times New Roman" panose="02020603050405020304" pitchFamily="18" charset="0"/>
              </a:rPr>
              <a:t>счет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средств местного </a:t>
            </a:r>
            <a:r>
              <a:rPr lang="ru-RU" sz="1200" i="1" dirty="0">
                <a:solidFill>
                  <a:srgbClr val="000066"/>
                </a:solidFill>
                <a:cs typeface="Times New Roman" panose="02020603050405020304" pitchFamily="18" charset="0"/>
              </a:rPr>
              <a:t>бюджета – </a:t>
            </a:r>
            <a:r>
              <a:rPr lang="ru-RU" sz="1200" b="1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1,0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млн. рублей.</a:t>
            </a:r>
            <a:endParaRPr lang="ru-RU" sz="1200" i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2)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Содержание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автомобильных дорог местного значения (средства дорожного фонда) </a:t>
            </a:r>
            <a:r>
              <a:rPr lang="ru-RU" sz="1200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–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 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11,2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3) Реализация проекта «Вам решать!» (софинансирование с областным бюджетом) – </a:t>
            </a:r>
          </a:p>
          <a:p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9,1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4) Реализация проекта развития транспортной инфраструктуры (софинансирование) –</a:t>
            </a:r>
          </a:p>
          <a:p>
            <a:r>
              <a:rPr lang="ru-RU" sz="1200" b="1" dirty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5) Установление архитектурно-художественного освещения зданий, находящихся в </a:t>
            </a:r>
          </a:p>
          <a:p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   муниципальной собственности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6) Уличное освещение и ремонт уличного освещения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10,7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7) Организация содержания мест захоронения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4,4 млн.рублей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- за счет средств областного бюджета в рамках проекта «Память поколений» – 4,2 </a:t>
            </a:r>
          </a:p>
          <a:p>
            <a:r>
              <a:rPr lang="ru-RU" sz="1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8) Уборка и спил аварийных деревьев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1,0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9) Проектирование и строительство газопровода в Парке Победы к «Вечному огню» –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0,2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10) Содержание и ремонт прочих объектов благоустройства (детские площадки, фонтаны,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зоны отдыха)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2,1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11) Содержание объектов озеленения и цветников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0,4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12) Снос, демонтаж гаражей, сараев, расположенных на территории р.п.Воскресенское –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13) Награждение победителей по итогам районных конкурсов по благоустройству –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0,2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14) Содержание транспорта по благоустройству населенных пунктов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3,5 млн.рублей.</a:t>
            </a:r>
          </a:p>
        </p:txBody>
      </p:sp>
    </p:spTree>
    <p:extLst>
      <p:ext uri="{BB962C8B-B14F-4D97-AF65-F5344CB8AC3E}">
        <p14:creationId xmlns:p14="http://schemas.microsoft.com/office/powerpoint/2010/main" val="1908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172596"/>
            <a:ext cx="9147524" cy="5316095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21239"/>
            <a:ext cx="253293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 «Благоустройство населенных пунктов Воскресенского муниципального округа на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2023 – 2028 годы»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7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5" y="-164554"/>
            <a:ext cx="6228185" cy="4031873"/>
          </a:xfrm>
          <a:prstGeom prst="rect">
            <a:avLst/>
          </a:prstGeom>
          <a:solidFill>
            <a:srgbClr val="FFFFCC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sz="1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    </a:t>
            </a:r>
            <a:r>
              <a:rPr lang="ru-RU" sz="14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Основные направления расходов по программе в 2023 году:</a:t>
            </a:r>
            <a:r>
              <a:rPr lang="ru-RU" sz="1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                            </a:t>
            </a:r>
            <a:r>
              <a:rPr lang="ru-RU" sz="14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15) Содержание рабочих по благоустройству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12,4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16) Уборка и вывоз мусора с общественных пространств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1,3 млн.рублей.</a:t>
            </a:r>
          </a:p>
          <a:p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17) Акарицидная обработка и дератизация территорий муниципальных кладбищ и  </a:t>
            </a:r>
          </a:p>
          <a:p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     парков -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0,2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18) Адресное хозяйство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19) Капитальный ремонт фасадов зданий (в том числе ремонт крыши здания поселковой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администрации)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2,4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20) Софинансирование по государственной программе «Благоустройство сельских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территорий» (ремонт дороги д.Чухломка ул.Зеленая)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21) Приобретение спец.техники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1,5 млн.рублей.</a:t>
            </a:r>
          </a:p>
          <a:p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22) Финансирование по государственной программе «Формирование комфортной 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 городской среды» в сумме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6,4 млн.рублей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</a:t>
            </a:r>
            <a:r>
              <a:rPr lang="ru-RU" sz="1200" b="1" i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- содержание  общественных пространств – </a:t>
            </a:r>
            <a:r>
              <a:rPr lang="ru-RU" sz="1200" b="1" i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2,2 млн.рублей, </a:t>
            </a:r>
          </a:p>
          <a:p>
            <a:r>
              <a:rPr lang="ru-RU" sz="12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из них за счет средств областного бюджета – 1,4 млн.рублей;</a:t>
            </a:r>
          </a:p>
          <a:p>
            <a:r>
              <a:rPr lang="ru-RU" sz="1200" b="1" i="1" dirty="0">
                <a:solidFill>
                  <a:srgbClr val="3B1D15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- ремонт дворовых территорий – </a:t>
            </a:r>
            <a:r>
              <a:rPr lang="ru-RU" sz="1200" b="1" i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3,5 млн.рублей,</a:t>
            </a:r>
          </a:p>
          <a:p>
            <a:r>
              <a:rPr lang="ru-RU" sz="1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из них за счет средств областного бюджета – 2,8 млн.рублей;</a:t>
            </a:r>
          </a:p>
          <a:p>
            <a:r>
              <a:rPr lang="ru-RU" sz="1200" b="1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</a:t>
            </a:r>
            <a:r>
              <a:rPr lang="ru-RU" sz="1200" b="1" i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- субсидии на поддержку муниципальных программ формирования современной    </a:t>
            </a:r>
          </a:p>
          <a:p>
            <a:r>
              <a:rPr lang="ru-RU" sz="1200" b="1" i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          городской среды – </a:t>
            </a:r>
            <a:r>
              <a:rPr lang="ru-RU" sz="1200" b="1" i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0,7 млн.рублей, </a:t>
            </a:r>
          </a:p>
          <a:p>
            <a:r>
              <a:rPr lang="ru-RU" sz="1200" b="1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     </a:t>
            </a:r>
            <a:r>
              <a:rPr lang="ru-RU" sz="12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из них за счет средств областного бюджета – 0,2 млн.рублей.</a:t>
            </a:r>
            <a:endParaRPr lang="ru-RU" sz="12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8" descr="http://storage.inovaco.ru/media/cache/a9/ff/f1/41/58/55/a9fff1415855ef153303afb02fa61ba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82" y="3851929"/>
            <a:ext cx="1805541" cy="120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storage.inovaco.ru/media/cache/86/06/e1/13/27/3c/8606e113273c997343ab60e65527cf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24" y="3923882"/>
            <a:ext cx="1497826" cy="10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storage.inovaco.ru/media/cache/29/37/e1/89/d4/70/2937e189d4704bbdc83ec44ff168f8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9112" r="11469" b="12535"/>
          <a:stretch/>
        </p:blipFill>
        <p:spPr bwMode="auto">
          <a:xfrm>
            <a:off x="7580632" y="3791713"/>
            <a:ext cx="1561169" cy="11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69724"/>
            <a:ext cx="1440160" cy="9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-25192"/>
            <a:ext cx="9134830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1239"/>
            <a:ext cx="2843808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«Развитие жилищно-коммунального хозяйства и охраны окружающей среды Воскресенского муниципального округа» на 2023-2025 годы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62566" y="2187495"/>
            <a:ext cx="410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7" y="2682513"/>
            <a:ext cx="3803657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2023 год      13,3 млн.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7" y="3435846"/>
            <a:ext cx="3818960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2024 год      12,6 млн.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6" y="4227934"/>
            <a:ext cx="3816425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2025 год      12,7 млн. рублей</a:t>
            </a:r>
          </a:p>
        </p:txBody>
      </p:sp>
      <p:pic>
        <p:nvPicPr>
          <p:cNvPr id="14" name="Picture 15" descr="http://storage.inovaco.ru/media/cache/02/9e/98/a9/48/26/029e98a948269ed8be1521e784e1337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47" y="267494"/>
            <a:ext cx="1765463" cy="141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2" y="1975730"/>
            <a:ext cx="1753227" cy="13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9"/>
          <a:stretch/>
        </p:blipFill>
        <p:spPr bwMode="auto">
          <a:xfrm>
            <a:off x="7240419" y="346511"/>
            <a:ext cx="1620282" cy="15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46" y="3795886"/>
            <a:ext cx="1765463" cy="10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sun1-98.userapi.com/impg/HVtF0vnIMR3q_O-kU92nv8AvrFEqw7aB-_TzTQ/umXHd-23xls.jpg?size=1024x500&amp;quality=95&amp;sign=425f12e8ad907ae82bb6558654cd3d4d&amp;c_uniq_tag=ZXp_Cu5uVOTrZj0pA9r-tgNilCliAjSPUPbtCpIqzNQ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6"/>
          <a:stretch/>
        </p:blipFill>
        <p:spPr bwMode="auto">
          <a:xfrm>
            <a:off x="5004047" y="483518"/>
            <a:ext cx="2016224" cy="14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-25192"/>
            <a:ext cx="9134830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1239"/>
            <a:ext cx="2843808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«Развитие жилищно-коммунального хозяйства и охраны окружающей среды Воскресенского муниципального округа» на 2023-2025 годы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04869"/>
              </p:ext>
            </p:extLst>
          </p:nvPr>
        </p:nvGraphicFramePr>
        <p:xfrm>
          <a:off x="2843808" y="-25191"/>
          <a:ext cx="6291023" cy="5173730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648072"/>
                <a:gridCol w="792088"/>
                <a:gridCol w="648072"/>
                <a:gridCol w="576064"/>
                <a:gridCol w="576064"/>
                <a:gridCol w="530383"/>
              </a:tblGrid>
              <a:tr h="769241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первонач. план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году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5050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Общие расходы на реализацию программы </a:t>
                      </a: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том числе на </a:t>
                      </a: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050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050" b="1" dirty="0">
                        <a:solidFill>
                          <a:srgbClr val="3333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145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и установка энергосберегающих насосов на водопроводных сетях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23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АСУ для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замены башен Рожновского на муниципальных системах водоснабжения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2065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экскаватора (2 ед.)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4050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спец.техники (машина вакуумная)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1451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разработка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проекта на муниципальных котельных «Нормы допустимых выбросов»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659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организация на муниципальных котельных санитарно-защитной зоны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659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капитальный ремонт и АВР на водопроводных сетях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265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взносы на капремонт по муниципальному жилфонду многоквартирных домов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2394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расходы на погашение убытков бани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237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реконструкция очистных сооружений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6" descr="https://sun1-98.userapi.com/impg/HVtF0vnIMR3q_O-kU92nv8AvrFEqw7aB-_TzTQ/umXHd-23xls.jpg?size=1024x500&amp;quality=95&amp;sign=425f12e8ad907ae82bb6558654cd3d4d&amp;c_uniq_tag=ZXp_Cu5uVOTrZj0pA9r-tgNilCliAjSPUPbtCpIqzNQ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6"/>
          <a:stretch/>
        </p:blipFill>
        <p:spPr bwMode="auto">
          <a:xfrm>
            <a:off x="3707904" y="51470"/>
            <a:ext cx="936105" cy="6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" y="-25192"/>
            <a:ext cx="9134830" cy="5164038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1239"/>
            <a:ext cx="2843808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«Развитие жилищно-коммунального хозяйства и охраны окружающей среды Воскресенского муниципального округа» на 2023-2025 годы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48033"/>
              </p:ext>
            </p:extLst>
          </p:nvPr>
        </p:nvGraphicFramePr>
        <p:xfrm>
          <a:off x="2843808" y="-25192"/>
          <a:ext cx="6291023" cy="5189230"/>
        </p:xfrm>
        <a:graphic>
          <a:graphicData uri="http://schemas.openxmlformats.org/drawingml/2006/table">
            <a:tbl>
              <a:tblPr firstRow="1" bandRow="1"/>
              <a:tblGrid>
                <a:gridCol w="2476620"/>
                <a:gridCol w="655576"/>
                <a:gridCol w="801259"/>
                <a:gridCol w="655576"/>
                <a:gridCol w="582734"/>
                <a:gridCol w="582734"/>
                <a:gridCol w="536524"/>
              </a:tblGrid>
              <a:tr h="745227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endParaRPr lang="ru-RU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первонач. план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году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417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труб для замены водопроводных сетей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566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расходы на лабораторный контроль качества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питьевой воды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0823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контейнеров для ТКО,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i="1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т.ч. за счет областного бюджета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082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приобретение бункеров для накопления крупногабаритных коммунальных отходов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7427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(обустройство) мест</a:t>
                      </a:r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(площадок) </a:t>
                      </a:r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накопления ТКО,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т.ч. за счет областного бюджета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33330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5641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расходы на ликвидацию свалок и объектов размещения отходов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 т.ч. за счет областного бюджета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6776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расходы на проведение госэкпертизы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проектной документации на ликвидацию свалки ТКО р.п.Воскресенское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082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обеспечение безопасности захоронений сибиреязвенных скотомогильников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369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- прочие мероприятия по водоснабжению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 descr="https://sun1-98.userapi.com/impg/HVtF0vnIMR3q_O-kU92nv8AvrFEqw7aB-_TzTQ/umXHd-23xls.jpg?size=1024x500&amp;quality=95&amp;sign=425f12e8ad907ae82bb6558654cd3d4d&amp;c_uniq_tag=ZXp_Cu5uVOTrZj0pA9r-tgNilCliAjSPUPbtCpIqzNQ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6"/>
          <a:stretch/>
        </p:blipFill>
        <p:spPr bwMode="auto">
          <a:xfrm>
            <a:off x="3707902" y="35101"/>
            <a:ext cx="936105" cy="6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34831" cy="5168692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821239"/>
            <a:ext cx="280831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«Защита населения и территории от ЧС, противодействие терроризму, обеспечение безопасности дорожного движения» 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2233" y="1995686"/>
            <a:ext cx="583264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Основные </a:t>
            </a:r>
            <a:r>
              <a:rPr lang="ru-RU" sz="1400" b="1" u="sng" dirty="0">
                <a:solidFill>
                  <a:srgbClr val="000066"/>
                </a:solidFill>
                <a:cs typeface="Times New Roman" panose="02020603050405020304" pitchFamily="18" charset="0"/>
              </a:rPr>
              <a:t>направления расходов по программе в 2023 году:</a:t>
            </a:r>
            <a:r>
              <a:rPr lang="ru-RU" sz="1400" b="1" dirty="0">
                <a:solidFill>
                  <a:srgbClr val="000066"/>
                </a:solidFill>
                <a:cs typeface="Times New Roman" panose="02020603050405020304" pitchFamily="18" charset="0"/>
              </a:rPr>
              <a:t>                                      </a:t>
            </a:r>
            <a:r>
              <a:rPr lang="ru-RU" sz="1400" b="1" u="sng" dirty="0">
                <a:solidFill>
                  <a:srgbClr val="000066"/>
                </a:solidFill>
                <a:cs typeface="Times New Roman" panose="02020603050405020304" pitchFamily="18" charset="0"/>
              </a:rPr>
              <a:t>  </a:t>
            </a:r>
          </a:p>
          <a:p>
            <a:pPr lvl="0"/>
            <a:endParaRPr lang="ru-RU" sz="1100" b="1" dirty="0">
              <a:solidFill>
                <a:srgbClr val="3891A7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1) Целевой резерв на предупреждение ГО и ЧС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0,3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2) Поддержание в готовности муниципального сегмента РАСЦО на территории Воскресенского муниципального округа </a:t>
            </a:r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0,5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3) Ремонт колодцев, приобретение, ремонт и установка пожарных гидрантов </a:t>
            </a:r>
            <a:r>
              <a:rPr lang="ru-RU" sz="12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0,6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4) Оборудование минерализованных полос (опашка) вокруг населенных пунктов </a:t>
            </a:r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0,4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5) Обеспечение деятельности муниципальной пожарной охраны </a:t>
            </a:r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25,0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6) Расходы на обеспечение деятельности ЕДДС </a:t>
            </a:r>
            <a:r>
              <a:rPr lang="ru-RU" sz="1200" b="1" dirty="0">
                <a:solidFill>
                  <a:srgbClr val="3B1D15"/>
                </a:solidFill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4,8 </a:t>
            </a:r>
            <a:r>
              <a:rPr lang="ru-RU" sz="1200" b="1" dirty="0">
                <a:solidFill>
                  <a:srgbClr val="9933FF"/>
                </a:solidFill>
                <a:cs typeface="Times New Roman" panose="02020603050405020304" pitchFamily="18" charset="0"/>
              </a:rPr>
              <a:t>млн.рублей.</a:t>
            </a:r>
          </a:p>
          <a:p>
            <a:pPr lvl="0"/>
            <a:r>
              <a:rPr lang="ru-RU" sz="12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7) Расходы по подпрограмме «Повышение безопасности дорожного движения» (приобретение и распространение среди учащихся школ и населения округа световозвращающих элементов, изготовление и размещение баннеров наружной рекламы по тематике безопасности дорожного движения, приобретение призов победителям конкурсов по тематике БДД) – </a:t>
            </a:r>
            <a:r>
              <a:rPr lang="ru-RU" sz="1200" b="1" dirty="0" smtClean="0">
                <a:solidFill>
                  <a:srgbClr val="9933FF"/>
                </a:solidFill>
                <a:cs typeface="Times New Roman" panose="02020603050405020304" pitchFamily="18" charset="0"/>
              </a:rPr>
              <a:t>0,2 млн.рублей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6749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Запланировано средств </a:t>
            </a:r>
          </a:p>
          <a:p>
            <a:pPr algn="ctr"/>
            <a:r>
              <a:rPr lang="ru-RU" b="1" u="sng" dirty="0" smtClean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по программе на  2023 год:</a:t>
            </a:r>
            <a:endParaRPr lang="ru-RU" u="sng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8557" y="1122614"/>
            <a:ext cx="2592288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31,8 млн. рублей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704"/>
            <a:ext cx="2674937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1129" y="0"/>
            <a:ext cx="9134831" cy="5168692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821239"/>
            <a:ext cx="280831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«Адресная инвестиционная программа Воскресенского муниципального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округа» 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123801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Запланировано средств по программе: </a:t>
            </a:r>
            <a:endParaRPr lang="ru-RU" u="sng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633713"/>
            <a:ext cx="3803657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2023 год      57,4 млн.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1491630"/>
            <a:ext cx="3803657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2024 год      46,9 млн.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39" y="2283718"/>
            <a:ext cx="3803657" cy="576064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3891A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smtClean="0">
                <a:solidFill>
                  <a:srgbClr val="E7DEC9">
                    <a:lumMod val="25000"/>
                  </a:srgbClr>
                </a:solidFill>
                <a:cs typeface="Times New Roman" pitchFamily="18" charset="0"/>
              </a:rPr>
              <a:t>2025 год      48,3 млн. рублей</a:t>
            </a:r>
          </a:p>
        </p:txBody>
      </p:sp>
      <p:pic>
        <p:nvPicPr>
          <p:cNvPr id="15" name="Picture 12" descr="http://storage.inovaco.ru/media/cache/93/de/25/45/89/ef/93de254589efab7d5269ec3dac1c5e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14" y="1527634"/>
            <a:ext cx="187663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65" y="221150"/>
            <a:ext cx="1708150" cy="1281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7DEC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7814"/>
            <a:ext cx="2592288" cy="18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photo.foto-planeta.com/view/6/7/5/4/voskresenskoe-6754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2"/>
          <a:stretch/>
        </p:blipFill>
        <p:spPr bwMode="auto">
          <a:xfrm>
            <a:off x="3131838" y="3147814"/>
            <a:ext cx="3024338" cy="18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34831" cy="51435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821239"/>
            <a:ext cx="280831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«Адресная инвестиционная программа Воскресенского муниципального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округа» 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147009"/>
            <a:ext cx="6228184" cy="4832092"/>
          </a:xfrm>
          <a:prstGeom prst="rect">
            <a:avLst/>
          </a:prstGeom>
          <a:solidFill>
            <a:srgbClr val="FFFFCC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891A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b="1" u="sng" dirty="0" smtClean="0">
                <a:solidFill>
                  <a:srgbClr val="3891A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Основные направления расходов по программе </a:t>
            </a:r>
          </a:p>
          <a:p>
            <a:r>
              <a:rPr lang="ru-RU" sz="16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                                       </a:t>
            </a:r>
            <a:r>
              <a:rPr lang="ru-RU" sz="1600" b="1" u="sng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в 2023 году: </a:t>
            </a:r>
          </a:p>
          <a:p>
            <a:endParaRPr lang="ru-RU" sz="1000" b="1" dirty="0">
              <a:solidFill>
                <a:srgbClr val="3891A7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1) На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выполнение государственных обязательств по </a:t>
            </a:r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обеспечению</a:t>
            </a:r>
          </a:p>
          <a:p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жильём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отдельных категорий граждан</a:t>
            </a:r>
            <a:r>
              <a:rPr lang="ru-RU" sz="1400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установленных </a:t>
            </a:r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законодательством</a:t>
            </a:r>
          </a:p>
          <a:p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Нижегородской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области в сумме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27,1 млн. рублей</a:t>
            </a:r>
            <a:r>
              <a:rPr lang="ru-RU" sz="1400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в том числе</a:t>
            </a:r>
            <a:r>
              <a:rPr lang="ru-RU" sz="1400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1.1. Расходы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на обеспечение детей-сирот и детей, оставшихся без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попечения</a:t>
            </a:r>
          </a:p>
          <a:p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родителей, лиц из числа детей-сирот и детей, оставшихся без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попечения</a:t>
            </a:r>
          </a:p>
          <a:p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родителей, жилыми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помещениями, в том числе:</a:t>
            </a:r>
            <a:endParaRPr lang="ru-RU" sz="1400" dirty="0">
              <a:solidFill>
                <a:srgbClr val="84AA33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 - за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счет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средств областного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бюджета –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27,1</a:t>
            </a:r>
            <a:r>
              <a:rPr lang="ru-RU" sz="1400" b="1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млн. рублей.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84AA33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2) На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реализацию государственной программы "Обеспечение граждан Нижегородской области доступным и комфортным жильём на период до 2024 года»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(дорожная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инфраструктура территории микрорайона малоэтажной застройки Северо-Западный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р.п.Воскресенское Нижегородской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области) </a:t>
            </a:r>
            <a:r>
              <a:rPr lang="ru-RU" sz="1400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–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4,0 млн.рублей</a:t>
            </a:r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srgbClr val="4F271C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3) </a:t>
            </a:r>
            <a:r>
              <a:rPr lang="ru-RU" sz="1400" b="1" dirty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На обеспечение территорий документами территориального планирования и реализации архитектурной деятельности </a:t>
            </a:r>
            <a:r>
              <a:rPr lang="ru-RU" sz="1400" dirty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(техпаспорта на вводимые объекты, </a:t>
            </a:r>
            <a:r>
              <a:rPr lang="ru-RU" sz="1400" dirty="0" smtClean="0">
                <a:solidFill>
                  <a:srgbClr val="84AA33">
                    <a:lumMod val="50000"/>
                  </a:srgbClr>
                </a:solidFill>
                <a:cs typeface="Times New Roman" panose="02020603050405020304" pitchFamily="18" charset="0"/>
              </a:rPr>
              <a:t>межевание земельных участков, подготовка карт (планов) границ населенных пунктов и границ территориальных зон (схем) территориального планирования) </a:t>
            </a:r>
            <a:r>
              <a:rPr lang="ru-RU" sz="1400" dirty="0" smtClean="0">
                <a:solidFill>
                  <a:srgbClr val="4F271C">
                    <a:lumMod val="75000"/>
                  </a:srgbClr>
                </a:solidFill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4,5 млн.рублей.</a:t>
            </a:r>
            <a:endParaRPr lang="ru-RU" sz="14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7944" y="310800"/>
            <a:ext cx="36004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Основные</a:t>
            </a:r>
            <a:r>
              <a:rPr sz="2400" b="1" spc="-2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направления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  <a:endParaRPr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2253" y="822260"/>
            <a:ext cx="21446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3826" y="796612"/>
            <a:ext cx="501803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Обеспечение</a:t>
            </a:r>
            <a:r>
              <a:rPr sz="1400" spc="-3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устойчивости</a:t>
            </a:r>
            <a:r>
              <a:rPr sz="1400" spc="-2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 сбалансированности</a:t>
            </a:r>
            <a:r>
              <a:rPr sz="1400" spc="-1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бюджета</a:t>
            </a:r>
          </a:p>
          <a:p>
            <a:pPr marL="0" marR="0">
              <a:lnSpc>
                <a:spcPts val="1341"/>
              </a:lnSpc>
              <a:spcBef>
                <a:spcPts val="22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муниципального</a:t>
            </a:r>
            <a:r>
              <a:rPr sz="1400" spc="-3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округа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8827" y="1181774"/>
            <a:ext cx="20148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278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3826" y="1181775"/>
            <a:ext cx="5460866" cy="2975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Формирование</a:t>
            </a:r>
            <a:r>
              <a:rPr sz="1400" spc="-1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реалистичного</a:t>
            </a:r>
            <a:r>
              <a:rPr sz="1400" spc="-2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прогноза по</a:t>
            </a:r>
            <a:r>
              <a:rPr sz="1400" spc="-2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доходам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бюджета</a:t>
            </a:r>
            <a:endParaRPr sz="14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0" marR="0">
              <a:lnSpc>
                <a:spcPts val="1341"/>
              </a:lnSpc>
              <a:spcBef>
                <a:spcPts val="22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Обеспечение</a:t>
            </a:r>
            <a:r>
              <a:rPr sz="1400" spc="-3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финансовыми</a:t>
            </a:r>
            <a:r>
              <a:rPr sz="1400" spc="-1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spc="-17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есурсами</a:t>
            </a:r>
            <a:r>
              <a:rPr sz="1400" spc="-17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действующих</a:t>
            </a:r>
            <a:r>
              <a:rPr sz="1400" spc="-22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расходных</a:t>
            </a:r>
          </a:p>
          <a:p>
            <a:pPr marL="0" marR="0">
              <a:lnSpc>
                <a:spcPts val="1344"/>
              </a:lnSpc>
              <a:spcBef>
                <a:spcPts val="179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обязательств</a:t>
            </a:r>
          </a:p>
          <a:p>
            <a:pPr marL="0" marR="0">
              <a:lnSpc>
                <a:spcPts val="1341"/>
              </a:lnSpc>
              <a:spcBef>
                <a:spcPts val="171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Осуществление</a:t>
            </a:r>
            <a:r>
              <a:rPr sz="1400" spc="-4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мер по</a:t>
            </a:r>
            <a:r>
              <a:rPr sz="1400" spc="-2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повышению</a:t>
            </a:r>
            <a:r>
              <a:rPr sz="1400" spc="-4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эффективности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использования</a:t>
            </a:r>
            <a:r>
              <a:rPr sz="1400" spc="-22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бюджетных</a:t>
            </a:r>
            <a:r>
              <a:rPr sz="1400" spc="-34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средств</a:t>
            </a:r>
            <a:endParaRPr sz="14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0" marR="0">
              <a:lnSpc>
                <a:spcPts val="1341"/>
              </a:lnSpc>
              <a:spcBef>
                <a:spcPts val="170"/>
              </a:spcBef>
              <a:spcAft>
                <a:spcPts val="0"/>
              </a:spcAft>
            </a:pP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Концентрация</a:t>
            </a:r>
            <a:r>
              <a:rPr sz="1400" spc="-22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финансовых</a:t>
            </a:r>
            <a:r>
              <a:rPr sz="1400" spc="-2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ресурсов на</a:t>
            </a:r>
            <a:r>
              <a:rPr sz="1400" spc="-1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достижени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е</a:t>
            </a:r>
            <a:r>
              <a:rPr sz="1400" spc="-38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целей</a:t>
            </a:r>
            <a:r>
              <a:rPr sz="1400" spc="-3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</a:t>
            </a:r>
          </a:p>
          <a:p>
            <a:pPr marL="0" marR="0">
              <a:lnSpc>
                <a:spcPts val="1341"/>
              </a:lnSpc>
              <a:spcBef>
                <a:spcPts val="23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результатов</a:t>
            </a:r>
            <a:r>
              <a:rPr sz="1400" spc="-18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приоритетных</a:t>
            </a:r>
            <a:r>
              <a:rPr sz="1400" spc="-2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проектов</a:t>
            </a:r>
            <a:r>
              <a:rPr sz="1400" spc="-2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spc="-2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муниципального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округа,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региональных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проектов,направленных</a:t>
            </a:r>
            <a:r>
              <a:rPr sz="1400" spc="-32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на</a:t>
            </a:r>
            <a:r>
              <a:rPr sz="1400" spc="-1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реализацию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национальных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проектов</a:t>
            </a:r>
          </a:p>
          <a:p>
            <a:pPr marL="0" marR="0">
              <a:lnSpc>
                <a:spcPts val="1341"/>
              </a:lnSpc>
              <a:spcBef>
                <a:spcPts val="17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Оптимизация</a:t>
            </a:r>
            <a:r>
              <a:rPr sz="1400" spc="-1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 приоритизация</a:t>
            </a:r>
            <a:r>
              <a:rPr sz="1400" spc="-22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инвестиционных</a:t>
            </a:r>
            <a:r>
              <a:rPr sz="1400" spc="-4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проектов</a:t>
            </a:r>
          </a:p>
          <a:p>
            <a:pPr marL="0" marR="0">
              <a:lnSpc>
                <a:spcPts val="1341"/>
              </a:lnSpc>
              <a:spcBef>
                <a:spcPts val="18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Повышение</a:t>
            </a:r>
            <a:r>
              <a:rPr sz="1400" spc="-4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операционной</a:t>
            </a:r>
            <a:r>
              <a:rPr sz="1400" spc="-28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эффективности</a:t>
            </a:r>
            <a:r>
              <a:rPr sz="1400" spc="-44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бюджетных</a:t>
            </a:r>
            <a:r>
              <a:rPr sz="1400" spc="-4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средств</a:t>
            </a:r>
          </a:p>
          <a:p>
            <a:pPr marL="0" marR="0">
              <a:lnSpc>
                <a:spcPts val="1341"/>
              </a:lnSpc>
              <a:spcBef>
                <a:spcPts val="17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Повышение</a:t>
            </a:r>
            <a:r>
              <a:rPr sz="1400" spc="-4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качества финансового</a:t>
            </a:r>
            <a:r>
              <a:rPr sz="1400" spc="-2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менеджмента</a:t>
            </a:r>
          </a:p>
          <a:p>
            <a:pPr marL="0" marR="0">
              <a:lnSpc>
                <a:spcPts val="1341"/>
              </a:lnSpc>
              <a:spcBef>
                <a:spcPts val="23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Повышение</a:t>
            </a:r>
            <a:r>
              <a:rPr sz="1400" spc="-4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эффективности</a:t>
            </a:r>
            <a:r>
              <a:rPr sz="1400" spc="-4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муниципального</a:t>
            </a:r>
            <a:r>
              <a:rPr sz="1400" spc="-3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управления</a:t>
            </a:r>
          </a:p>
          <a:p>
            <a:pPr marL="0" marR="0">
              <a:lnSpc>
                <a:spcPts val="1344"/>
              </a:lnSpc>
              <a:spcBef>
                <a:spcPts val="167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Поддержание</a:t>
            </a:r>
            <a:r>
              <a:rPr sz="1400" spc="-28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объема</a:t>
            </a:r>
            <a:r>
              <a:rPr sz="1400" spc="-1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дефицита,объема</a:t>
            </a:r>
            <a:r>
              <a:rPr sz="1400" spc="-3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муниципального</a:t>
            </a:r>
            <a:r>
              <a:rPr sz="1400" spc="-1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долга</a:t>
            </a:r>
            <a:r>
              <a:rPr sz="1400" spc="-2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</a:t>
            </a:r>
          </a:p>
          <a:p>
            <a:pPr marL="0" marR="0">
              <a:lnSpc>
                <a:spcPts val="1341"/>
              </a:lnSpc>
              <a:spcBef>
                <a:spcPts val="183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пределах</a:t>
            </a:r>
            <a:r>
              <a:rPr sz="1400" spc="-22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ограничений,установленных</a:t>
            </a:r>
            <a:r>
              <a:rPr sz="1400" spc="-44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нормами бюджетного</a:t>
            </a:r>
          </a:p>
          <a:p>
            <a:pPr marL="0" marR="0">
              <a:lnSpc>
                <a:spcPts val="1341"/>
              </a:lnSpc>
              <a:spcBef>
                <a:spcPts val="17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законодательства</a:t>
            </a:r>
            <a:r>
              <a:rPr sz="1400" spc="-32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Российской</a:t>
            </a:r>
            <a:r>
              <a:rPr sz="1400" spc="-3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Федерациии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22532" y="1735195"/>
            <a:ext cx="20148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852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496" y="1275606"/>
            <a:ext cx="2808312" cy="3372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Основные направления бюджетной и </a:t>
            </a: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налоговой</a:t>
            </a:r>
            <a:r>
              <a:rPr sz="2400" b="1" spc="12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CFCFC"/>
                </a:solidFill>
                <a:cs typeface="Times New Roman" panose="02020603050405020304" pitchFamily="18" charset="0"/>
              </a:rPr>
              <a:t>политики</a:t>
            </a:r>
          </a:p>
          <a:p>
            <a:pPr marL="172212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муниципального </a:t>
            </a:r>
          </a:p>
          <a:p>
            <a:pPr marL="172212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округа </a:t>
            </a: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на</a:t>
            </a:r>
            <a:endParaRPr sz="2400" b="1" dirty="0">
              <a:solidFill>
                <a:srgbClr val="FCFCFC"/>
              </a:solidFill>
              <a:cs typeface="Times New Roman" panose="02020603050405020304" pitchFamily="18" charset="0"/>
            </a:endParaRPr>
          </a:p>
          <a:p>
            <a:pPr marL="246887" marR="0" algn="ctr">
              <a:lnSpc>
                <a:spcPts val="33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3</a:t>
            </a:r>
            <a:r>
              <a:rPr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5</a:t>
            </a:r>
            <a:r>
              <a:rPr sz="2400" b="1" spc="24" dirty="0" smtClean="0">
                <a:solidFill>
                  <a:srgbClr val="FCFCFC"/>
                </a:solidFill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CFCFC"/>
                </a:solidFill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22253" y="2824974"/>
            <a:ext cx="2015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34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278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29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6"/>
              </a:lnSpc>
              <a:spcBef>
                <a:spcPts val="276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35229" y="4177547"/>
            <a:ext cx="20148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  <a:p>
            <a:pPr marL="0" marR="0">
              <a:lnSpc>
                <a:spcPts val="1233"/>
              </a:lnSpc>
              <a:spcBef>
                <a:spcPts val="1852"/>
              </a:spcBef>
              <a:spcAft>
                <a:spcPts val="0"/>
              </a:spcAft>
            </a:pPr>
            <a:r>
              <a:rPr sz="1100" dirty="0">
                <a:solidFill>
                  <a:srgbClr val="192E40"/>
                </a:solidFill>
                <a:latin typeface="GHVUIM+Arial"/>
                <a:cs typeface="GHVUIM+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33826" y="4177548"/>
            <a:ext cx="534439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Развитие информационных</a:t>
            </a:r>
            <a:r>
              <a:rPr sz="1400" spc="-45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технологий</a:t>
            </a:r>
            <a:r>
              <a:rPr sz="1400" spc="-18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</a:t>
            </a:r>
            <a:r>
              <a:rPr sz="1400" spc="-28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интеграции</a:t>
            </a:r>
          </a:p>
          <a:p>
            <a:pPr marL="0" marR="0">
              <a:lnSpc>
                <a:spcPts val="1341"/>
              </a:lnSpc>
              <a:spcBef>
                <a:spcPts val="220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информационных ресурсов</a:t>
            </a:r>
            <a:r>
              <a:rPr sz="1400" spc="-33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 сфере</a:t>
            </a:r>
            <a:r>
              <a:rPr sz="1400" spc="-1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управления</a:t>
            </a:r>
            <a:r>
              <a:rPr sz="1400" spc="-1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финансами</a:t>
            </a:r>
          </a:p>
          <a:p>
            <a:pPr marL="0" marR="0">
              <a:lnSpc>
                <a:spcPts val="1341"/>
              </a:lnSpc>
              <a:spcBef>
                <a:spcPts val="18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Реализация</a:t>
            </a:r>
            <a:r>
              <a:rPr sz="1400" spc="-2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принципов</a:t>
            </a:r>
            <a:r>
              <a:rPr sz="1400" spc="-17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открытости</a:t>
            </a:r>
            <a:r>
              <a:rPr sz="1400" spc="-29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 прозрачности управления</a:t>
            </a:r>
          </a:p>
          <a:p>
            <a:pPr marL="0" marR="0">
              <a:lnSpc>
                <a:spcPts val="1341"/>
              </a:lnSpc>
              <a:spcBef>
                <a:spcPts val="172"/>
              </a:spcBef>
              <a:spcAft>
                <a:spcPts val="0"/>
              </a:spcAft>
            </a:pP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муниципальными</a:t>
            </a:r>
            <a:r>
              <a:rPr sz="1400" spc="-4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финансами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630"/>
            <a:ext cx="831184" cy="8707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34831" cy="51435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821239"/>
            <a:ext cx="280831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Муниципальная программа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 «Адресная инвестиционная программа Воскресенского муниципального </a:t>
            </a:r>
          </a:p>
          <a:p>
            <a:pPr algn="ctr">
              <a:lnSpc>
                <a:spcPts val="4084"/>
              </a:lnSpc>
            </a:pPr>
            <a:r>
              <a:rPr lang="ru-RU" b="1" dirty="0" smtClean="0">
                <a:solidFill>
                  <a:prstClr val="white"/>
                </a:solidFill>
              </a:rPr>
              <a:t>округа» 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801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0"/>
            <a:ext cx="6219015" cy="5047536"/>
          </a:xfrm>
          <a:prstGeom prst="rect">
            <a:avLst/>
          </a:prstGeom>
          <a:solidFill>
            <a:srgbClr val="FFFFCC">
              <a:alpha val="62745"/>
            </a:srgbClr>
          </a:solidFill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4) </a:t>
            </a:r>
            <a:r>
              <a:rPr lang="ru-RU" sz="1400" b="1" dirty="0">
                <a:solidFill>
                  <a:srgbClr val="3B1D15"/>
                </a:solidFill>
                <a:cs typeface="Times New Roman" panose="02020603050405020304" pitchFamily="18" charset="0"/>
              </a:rPr>
              <a:t>На обеспечение технического обслуживания газопроводов </a:t>
            </a:r>
            <a:endParaRPr lang="ru-RU" sz="1400" b="1" dirty="0" smtClean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1,0 млн. </a:t>
            </a:r>
            <a:r>
              <a:rPr lang="ru-RU" sz="1400" b="1" dirty="0">
                <a:solidFill>
                  <a:srgbClr val="7030A0"/>
                </a:solidFill>
                <a:cs typeface="Times New Roman" panose="02020603050405020304" pitchFamily="18" charset="0"/>
              </a:rPr>
              <a:t>рублей 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(за </a:t>
            </a:r>
            <a:r>
              <a:rPr lang="ru-RU" sz="1400" dirty="0">
                <a:solidFill>
                  <a:srgbClr val="425519"/>
                </a:solidFill>
                <a:cs typeface="Times New Roman" panose="02020603050405020304" pitchFamily="18" charset="0"/>
              </a:rPr>
              <a:t>счет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средств местного бюджета).</a:t>
            </a:r>
          </a:p>
          <a:p>
            <a:endParaRPr lang="ru-RU" sz="1400" dirty="0">
              <a:solidFill>
                <a:srgbClr val="425519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5) На проектирование строительства жилья по программе комплексного развития сельских территорий Нижегородской области 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0,3 млн.рублей.</a:t>
            </a:r>
          </a:p>
          <a:p>
            <a:endParaRPr lang="ru-RU" sz="1400" b="1" dirty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6) На изготовление ПСД для участия в программе «Формирование современной городской среды на территории Нижегородской области на 2018-2024 годы»  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0,1 млн.рублей.</a:t>
            </a:r>
          </a:p>
          <a:p>
            <a:endParaRPr lang="ru-RU" sz="1400" b="1" dirty="0" smtClean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7) На ремонт кровли Глуховского СДК 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0,9 млн.рублей</a:t>
            </a:r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8) На капитальный ремонт стены в здании деткой библиотеки 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1,8 млн.руб.</a:t>
            </a:r>
          </a:p>
          <a:p>
            <a:endParaRPr lang="ru-RU" sz="1400" b="1" dirty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9) На ремонт фасада, крыши здания МТК «Китеж» –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1,0 млн.рублей.</a:t>
            </a:r>
          </a:p>
          <a:p>
            <a:endParaRPr lang="ru-RU" sz="1400" b="1" dirty="0">
              <a:solidFill>
                <a:srgbClr val="3B1D15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10) На капитальный ремонт образовательных организаций, реализующих общеобразовательные программы  - </a:t>
            </a: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9,6 млн.рублей</a:t>
            </a:r>
            <a:r>
              <a:rPr lang="ru-RU" sz="1400" b="1" dirty="0" smtClean="0">
                <a:solidFill>
                  <a:srgbClr val="3B1D15"/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sz="1400" dirty="0">
                <a:solidFill>
                  <a:srgbClr val="425519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        - за счет средств областного бюджета – 9,1 млн.рублей,</a:t>
            </a:r>
          </a:p>
          <a:p>
            <a:r>
              <a:rPr lang="ru-RU" sz="1400" dirty="0">
                <a:solidFill>
                  <a:srgbClr val="425519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25519"/>
                </a:solidFill>
                <a:cs typeface="Times New Roman" panose="02020603050405020304" pitchFamily="18" charset="0"/>
              </a:rPr>
              <a:t>        - за счет средств местного бюджета – 0,5 млн.рублей.</a:t>
            </a:r>
            <a:endParaRPr lang="ru-RU" sz="1400" b="1" dirty="0" smtClean="0">
              <a:solidFill>
                <a:srgbClr val="4F271C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4F271C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4F271C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" y="1843"/>
            <a:ext cx="9134831" cy="51435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7494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76" y="339502"/>
            <a:ext cx="5256584" cy="28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1491630"/>
            <a:ext cx="2808312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800" b="1" dirty="0" smtClean="0">
                <a:solidFill>
                  <a:prstClr val="white"/>
                </a:solidFill>
              </a:rPr>
              <a:t>Воскресенский муниципальный </a:t>
            </a:r>
          </a:p>
          <a:p>
            <a:pPr algn="ctr">
              <a:lnSpc>
                <a:spcPts val="4084"/>
              </a:lnSpc>
            </a:pPr>
            <a:r>
              <a:rPr lang="ru-RU" sz="2800" b="1" dirty="0" smtClean="0">
                <a:solidFill>
                  <a:prstClr val="white"/>
                </a:solidFill>
              </a:rPr>
              <a:t>округ</a:t>
            </a:r>
          </a:p>
          <a:p>
            <a:pPr algn="ctr">
              <a:lnSpc>
                <a:spcPts val="4084"/>
              </a:lnSpc>
            </a:pPr>
            <a:r>
              <a:rPr lang="ru-RU" sz="2800" b="1" dirty="0" smtClean="0">
                <a:solidFill>
                  <a:prstClr val="white"/>
                </a:solidFill>
              </a:rPr>
              <a:t>Нижегородской </a:t>
            </a:r>
          </a:p>
          <a:p>
            <a:pPr algn="ctr">
              <a:lnSpc>
                <a:spcPts val="4084"/>
              </a:lnSpc>
            </a:pPr>
            <a:r>
              <a:rPr lang="ru-RU" sz="2800" b="1" dirty="0" smtClean="0">
                <a:solidFill>
                  <a:prstClr val="white"/>
                </a:solidFill>
              </a:rPr>
              <a:t>области 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428058"/>
            <a:ext cx="5688632" cy="1569660"/>
          </a:xfrm>
          <a:prstGeom prst="rect">
            <a:avLst/>
          </a:prstGeom>
          <a:solidFill>
            <a:srgbClr val="FFFFCC">
              <a:alpha val="7098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   </a:t>
            </a: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55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4626" y="921422"/>
            <a:ext cx="26491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Динамика плана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по доходам и расходам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бюджета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округа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за</a:t>
            </a:r>
            <a:endParaRPr lang="ru-RU" sz="2400" b="1" dirty="0">
              <a:solidFill>
                <a:srgbClr val="FCFCFC"/>
              </a:solidFill>
              <a:cs typeface="KBCQMA+8 Bold"/>
            </a:endParaRP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WIETPP+8 Bold"/>
              </a:rPr>
              <a:t>2022-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2025</a:t>
            </a:r>
            <a:r>
              <a:rPr lang="ru-RU" sz="2400" b="1" spc="24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годы,</a:t>
            </a: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рублей</a:t>
            </a:r>
          </a:p>
          <a:p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918283"/>
              </p:ext>
            </p:extLst>
          </p:nvPr>
        </p:nvGraphicFramePr>
        <p:xfrm>
          <a:off x="2987824" y="339503"/>
          <a:ext cx="59519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87" y="123478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4626" y="1059582"/>
            <a:ext cx="2649183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Основные параметры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бюджета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округа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на</a:t>
            </a:r>
            <a:endParaRPr lang="ru-RU" sz="2400" b="1" dirty="0">
              <a:solidFill>
                <a:srgbClr val="FCFCFC"/>
              </a:solidFill>
              <a:cs typeface="KBCQMA+8 Bold"/>
            </a:endParaRP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WIETPP+8 Bold"/>
              </a:rPr>
              <a:t>2023-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2025</a:t>
            </a:r>
            <a:r>
              <a:rPr lang="ru-RU" sz="2400" b="1" spc="24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годы,</a:t>
            </a: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рублей</a:t>
            </a:r>
          </a:p>
          <a:p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5" y="123478"/>
            <a:ext cx="831184" cy="8707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50590"/>
              </p:ext>
            </p:extLst>
          </p:nvPr>
        </p:nvGraphicFramePr>
        <p:xfrm>
          <a:off x="2987824" y="128270"/>
          <a:ext cx="6048673" cy="35214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0050"/>
                <a:gridCol w="1089851"/>
                <a:gridCol w="1089851"/>
                <a:gridCol w="1268921"/>
              </a:tblGrid>
              <a:tr h="59306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Доходы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Расходы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Дефицит (-), профицит (+)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E3"/>
                    </a:solidFill>
                  </a:tcPr>
                </a:tc>
              </a:tr>
              <a:tr h="537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Первоначальный план 2022 года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885,2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892,3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-7,1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338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План  2023 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987,8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987,8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485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План  2024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930,4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930,4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3973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План  2025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949,2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949,2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537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Рост показателей 2023 года к 2022 году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+ 102,6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+ 95,5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- 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572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Рост показателей 2023 года к 2022 году в процентах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111,6 %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3300"/>
                          </a:solidFill>
                        </a:rPr>
                        <a:t>110,7 %</a:t>
                      </a:r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s://sun9-26.userapi.com/impg/kWlduCTJdWMVhjMAFTDrYiy8aBMHG8v53Av3tA/JcfbNpvUfjY.jpg?size=528x223&amp;quality=96&amp;sign=e9d4f6e8f6b2ef460e67725577051cf9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3795886"/>
            <a:ext cx="2461809" cy="12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7574"/>
            <a:ext cx="2664297" cy="471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Из каких поступлений формируются доходы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бюджета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округа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на</a:t>
            </a:r>
            <a:endParaRPr lang="ru-RU" sz="2400" b="1" dirty="0">
              <a:solidFill>
                <a:srgbClr val="FCFCFC"/>
              </a:solidFill>
              <a:cs typeface="KBCQMA+8 Bold"/>
            </a:endParaRP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WIETPP+8 Bold"/>
              </a:rPr>
              <a:t>2023-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2025</a:t>
            </a:r>
            <a:r>
              <a:rPr lang="ru-RU" sz="2400" b="1" spc="24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годы,</a:t>
            </a:r>
          </a:p>
          <a:p>
            <a:pPr marL="38100" marR="0" algn="ctr">
              <a:lnSpc>
                <a:spcPts val="33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рублей</a:t>
            </a:r>
          </a:p>
          <a:p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902"/>
            <a:ext cx="831184" cy="8707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520679"/>
              </p:ext>
            </p:extLst>
          </p:nvPr>
        </p:nvGraphicFramePr>
        <p:xfrm>
          <a:off x="2915816" y="1"/>
          <a:ext cx="6228184" cy="3219821"/>
        </p:xfrm>
        <a:graphic>
          <a:graphicData uri="http://schemas.openxmlformats.org/drawingml/2006/table">
            <a:tbl>
              <a:tblPr firstRow="1" bandRow="1"/>
              <a:tblGrid>
                <a:gridCol w="2601700"/>
                <a:gridCol w="1191478"/>
                <a:gridCol w="1299794"/>
                <a:gridCol w="1135212"/>
              </a:tblGrid>
              <a:tr h="64839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2024 год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2025 год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3483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ДОХОДЫ  БЮДЖЕТА,  ВСЕГО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987,8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930,4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949,2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631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в том числе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237,1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267,4</a:t>
                      </a:r>
                      <a:endParaRPr lang="ru-RU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27788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Налоговые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221,5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235,7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7788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Неналоговые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4631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всего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в том числе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750,7</a:t>
                      </a:r>
                      <a:endParaRPr lang="ru-RU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678,2</a:t>
                      </a:r>
                      <a:endParaRPr lang="ru-RU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681,8</a:t>
                      </a:r>
                      <a:endParaRPr lang="ru-RU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27788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Дотации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368,0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296,8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303,3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4631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Субсидии, субвенции, иные  трансферты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382,7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381,4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378,5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89307"/>
              </p:ext>
            </p:extLst>
          </p:nvPr>
        </p:nvGraphicFramePr>
        <p:xfrm>
          <a:off x="2771800" y="3668469"/>
          <a:ext cx="187220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05005"/>
              </p:ext>
            </p:extLst>
          </p:nvPr>
        </p:nvGraphicFramePr>
        <p:xfrm>
          <a:off x="4427984" y="3507854"/>
          <a:ext cx="17281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640914"/>
              </p:ext>
            </p:extLst>
          </p:nvPr>
        </p:nvGraphicFramePr>
        <p:xfrm>
          <a:off x="6372200" y="3622761"/>
          <a:ext cx="2592288" cy="128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2361" y="3347291"/>
            <a:ext cx="93610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2023 год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363148"/>
            <a:ext cx="93610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2024 год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3372379"/>
            <a:ext cx="93610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2025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26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26" y="921422"/>
            <a:ext cx="2649183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Какие основные налоговые и неналоговые доходы поступят в бюджет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округа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,</a:t>
            </a:r>
          </a:p>
          <a:p>
            <a:pPr marL="38100" algn="ctr">
              <a:lnSpc>
                <a:spcPts val="3311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рублей</a:t>
            </a:r>
          </a:p>
          <a:p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87" y="123478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43917"/>
              </p:ext>
            </p:extLst>
          </p:nvPr>
        </p:nvGraphicFramePr>
        <p:xfrm>
          <a:off x="2915816" y="14398"/>
          <a:ext cx="6192688" cy="5146739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792088"/>
                <a:gridCol w="792088"/>
                <a:gridCol w="792088"/>
                <a:gridCol w="720080"/>
                <a:gridCol w="792088"/>
              </a:tblGrid>
              <a:tr h="643844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Исполне но за 2021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2022 год (первонач план)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Прогноз  2023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Прогноз  2024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Прогноз  2025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4331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Налоговые и неналоговые доходы, в том числе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219,4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237,1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252,2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267,4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26145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Налоговые доходы всего, из них: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192,8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197,6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207,6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221,5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235,7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28412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135,4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137,1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144,6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155,6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165,5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8675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41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5940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налог на имущество физич.лиц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606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земельный налог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5033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госпошлина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1708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Неналоговые доходы всего, из них: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сдачи в аренду имущества и земельных участков, платежи от МУП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0963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продажи  имущества и земельных участков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5033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штрафы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33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0963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плата за негативное воздействие на окруж. среду, прочие неналоговые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5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66" y="1131590"/>
            <a:ext cx="273630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Структура собственных доходов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муниципального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округа </a:t>
            </a:r>
          </a:p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в 2023 году </a:t>
            </a:r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87" y="123478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4858150"/>
              </p:ext>
            </p:extLst>
          </p:nvPr>
        </p:nvGraphicFramePr>
        <p:xfrm>
          <a:off x="2915816" y="195486"/>
          <a:ext cx="612068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611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388424" cy="5143500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1131590"/>
            <a:ext cx="2887891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Какую помощь получает из областного  бюджета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spc="11" dirty="0" smtClean="0">
                <a:solidFill>
                  <a:srgbClr val="FCFCFC"/>
                </a:solidFill>
                <a:cs typeface="KBCQMA+8 Bold"/>
              </a:rPr>
              <a:t>муниципальный </a:t>
            </a: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округ</a:t>
            </a:r>
          </a:p>
          <a:p>
            <a:pPr marL="38100" algn="ctr">
              <a:lnSpc>
                <a:spcPts val="3311"/>
              </a:lnSpc>
            </a:pPr>
            <a:r>
              <a:rPr lang="ru-RU" sz="2400" b="1" dirty="0" smtClean="0">
                <a:solidFill>
                  <a:srgbClr val="FCFCFC"/>
                </a:solidFill>
                <a:cs typeface="KBCQMA+8 Bold"/>
              </a:rPr>
              <a:t>млн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.</a:t>
            </a:r>
            <a:r>
              <a:rPr lang="ru-RU" sz="2400" b="1" spc="11" dirty="0">
                <a:solidFill>
                  <a:srgbClr val="FCFCFC"/>
                </a:solidFill>
                <a:cs typeface="KBCQMA+8 Bold"/>
              </a:rPr>
              <a:t> </a:t>
            </a:r>
            <a:r>
              <a:rPr lang="ru-RU" sz="2400" b="1" dirty="0">
                <a:solidFill>
                  <a:srgbClr val="FCFCFC"/>
                </a:solidFill>
                <a:cs typeface="KBCQMA+8 Bold"/>
              </a:rPr>
              <a:t>рублей</a:t>
            </a:r>
          </a:p>
          <a:p>
            <a:endParaRPr lang="ru-RU" b="1" dirty="0">
              <a:solidFill>
                <a:srgbClr val="FCFCFC"/>
              </a:solidFill>
              <a:latin typeface="Arial Narrow" panose="020B0606020202030204" pitchFamily="34" charset="0"/>
              <a:cs typeface="KBCQMA+8 Bold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87" y="123478"/>
            <a:ext cx="761665" cy="7979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13493"/>
              </p:ext>
            </p:extLst>
          </p:nvPr>
        </p:nvGraphicFramePr>
        <p:xfrm>
          <a:off x="2627784" y="51469"/>
          <a:ext cx="6516217" cy="5040561"/>
        </p:xfrm>
        <a:graphic>
          <a:graphicData uri="http://schemas.openxmlformats.org/drawingml/2006/table">
            <a:tbl>
              <a:tblPr firstRow="1" bandRow="1"/>
              <a:tblGrid>
                <a:gridCol w="1728192"/>
                <a:gridCol w="818105"/>
                <a:gridCol w="881529"/>
                <a:gridCol w="716242"/>
                <a:gridCol w="716242"/>
                <a:gridCol w="716242"/>
                <a:gridCol w="939665"/>
              </a:tblGrid>
              <a:tr h="647955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Исполнено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Первонач. план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Прогноз 2023 год 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Прогноз 2024 год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Рост 2023 года к 2022</a:t>
                      </a:r>
                      <a:endParaRPr lang="ru-RU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95416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Безвозмездные поступления от других бюджетов (межбюджетные трансферты)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603,7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664,3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750,7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678,2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681,8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+86,4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287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в том числе :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87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          дотации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220,6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254,2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368,0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296,8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303,3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+113,8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87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          субсидии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-26,6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87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          субвенции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287,4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328,6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328,0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328,7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329,3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-0,6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263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          иные межбюджетные             трансферты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6,1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-0,2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7821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Возврат остатков субсидий, субвенций и иных МБТ прошлых лет в вышестоящий бюджет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-1,6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46797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1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lumMod val="20000"/>
                        <a:lumOff val="80000"/>
                      </a:srgbClr>
                    </a:solidFill>
                  </a:tcPr>
                </a:tc>
              </a:tr>
              <a:tr h="6100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 безвозмездные  поступления в бюджет 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664,3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750,7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678,2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681,8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+86,4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A3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3490</TotalTime>
  <Words>3731</Words>
  <Application>Microsoft Office PowerPoint</Application>
  <PresentationFormat>Экран (16:9)</PresentationFormat>
  <Paragraphs>1222</Paragraphs>
  <Slides>31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IOAGID+Verdana</vt:lpstr>
      <vt:lpstr>Times New Roman</vt:lpstr>
      <vt:lpstr>GHVUIM+Arial</vt:lpstr>
      <vt:lpstr>Calibri</vt:lpstr>
      <vt:lpstr>Arial Narrow</vt:lpstr>
      <vt:lpstr>Corbel</vt:lpstr>
      <vt:lpstr>KBCQMA+8 Bold</vt:lpstr>
      <vt:lpstr>WIETPP+8 Bold</vt:lpstr>
      <vt:lpstr>Theme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Морозова Ирина Витальевна</cp:lastModifiedBy>
  <cp:revision>193</cp:revision>
  <cp:lastPrinted>2022-12-12T11:58:34Z</cp:lastPrinted>
  <dcterms:modified xsi:type="dcterms:W3CDTF">2022-12-12T13:15:41Z</dcterms:modified>
</cp:coreProperties>
</file>